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58.jpeg" ContentType="image/jpe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9.jpeg" ContentType="image/jpeg"/>
  <Override PartName="/ppt/media/image11.png" ContentType="image/png"/>
  <Override PartName="/ppt/media/image48.png" ContentType="image/png"/>
  <Override PartName="/ppt/media/image5.jpeg" ContentType="image/jpeg"/>
  <Override PartName="/ppt/media/image50.png" ContentType="image/png"/>
  <Override PartName="/ppt/media/image1.png" ContentType="image/png"/>
  <Override PartName="/ppt/media/image33.png" ContentType="image/png"/>
  <Override PartName="/ppt/media/image6.jpeg" ContentType="image/jpeg"/>
  <Override PartName="/ppt/media/image18.png" ContentType="image/png"/>
  <Override PartName="/ppt/media/image4.png" ContentType="image/png"/>
  <Override PartName="/ppt/media/image13.png" ContentType="image/png"/>
  <Override PartName="/ppt/media/image20.png" ContentType="image/png"/>
  <Override PartName="/ppt/media/image57.png" ContentType="image/png"/>
  <Override PartName="/ppt/media/image10.jpeg" ContentType="image/jpeg"/>
  <Override PartName="/ppt/media/image42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51.png" ContentType="image/png"/>
  <Override PartName="/ppt/media/image12.png" ContentType="image/png"/>
  <Override PartName="/ppt/media/image49.png" ContentType="image/png"/>
  <Override PartName="/ppt/media/image40.png" ContentType="image/png"/>
  <Override PartName="/ppt/media/image52.png" ContentType="image/png"/>
  <Override PartName="/ppt/media/image41.png" ContentType="image/png"/>
  <Override PartName="/ppt/media/image39.png" ContentType="image/png"/>
  <Override PartName="/ppt/media/image53.png" ContentType="image/png"/>
  <Override PartName="/ppt/media/image36.wmf" ContentType="image/x-wmf"/>
  <Override PartName="/ppt/media/image54.png" ContentType="image/png"/>
  <Override PartName="/ppt/media/image37.wmf" ContentType="image/x-wmf"/>
  <Override PartName="/ppt/media/image43.png" ContentType="image/png"/>
  <Override PartName="/ppt/media/image55.png" ContentType="image/png"/>
  <Override PartName="/ppt/media/image44.png" ContentType="image/png"/>
  <Override PartName="/ppt/media/image56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38.png" ContentType="image/png"/>
  <Override PartName="/ppt/media/image8.jpeg" ContentType="image/jpeg"/>
  <Override PartName="/ppt/media/image7.jpeg" ContentType="image/jpeg"/>
  <Override PartName="/ppt/media/image28.png" ContentType="image/png"/>
  <Override PartName="/ppt/media/image3.png" ContentType="image/png"/>
  <Override PartName="/ppt/media/image35.png" ContentType="image/png"/>
  <Override PartName="/ppt/media/image2.png" ContentType="image/png"/>
  <Override PartName="/ppt/media/image3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41CB04-46B8-4566-AA60-14EAC348885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BB477F-F7D1-49DE-A32F-C1A29DD65D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AAB99C5-F529-42C1-AECB-A570906874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7659096-A3B1-46F6-B394-5935C6F6FD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E6730EC-44D8-42B7-8E28-D48DEC0BD29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правки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текста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заглавия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щёлкните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140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685800">
              <a:lnSpc>
                <a:spcPct val="100000"/>
              </a:lnSpc>
              <a:buNone/>
              <a:tabLst>
                <a:tab algn="l" pos="0"/>
              </a:tabLst>
              <a:def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b="0" lang="ru-RU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720" y="516528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algn="l" pos="0"/>
              </a:tabLst>
              <a:def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algn="l" pos="0"/>
              </a:tabLst>
            </a:pPr>
            <a:fld id="{97750605-D327-4CBB-95F8-24EA9A04E52D}" type="slidenum"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&lt;номер&gt;</a:t>
            </a:fld>
            <a:endParaRPr b="0" lang="ru-RU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правки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текста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заглавия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щёлкните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140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685800">
              <a:lnSpc>
                <a:spcPct val="100000"/>
              </a:lnSpc>
              <a:buNone/>
              <a:tabLst>
                <a:tab algn="l" pos="0"/>
              </a:tabLst>
              <a:def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7227720" y="516528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algn="l" pos="0"/>
              </a:tabLst>
              <a:def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algn="l" pos="0"/>
              </a:tabLst>
            </a:pPr>
            <a:fld id="{0C62B595-95FD-4402-9377-2E20CCF93710}" type="slidenum"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</a:t>
            </a:fld>
            <a:endParaRPr b="0" lang="ru-RU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правки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текста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заглавия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щёлкните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140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685800">
              <a:lnSpc>
                <a:spcPct val="100000"/>
              </a:lnSpc>
              <a:buNone/>
              <a:tabLst>
                <a:tab algn="l" pos="0"/>
              </a:tabLst>
              <a:def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8"/>
          </p:nvPr>
        </p:nvSpPr>
        <p:spPr>
          <a:xfrm>
            <a:off x="7227720" y="516528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algn="l" pos="0"/>
              </a:tabLst>
              <a:def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algn="l" pos="0"/>
              </a:tabLst>
            </a:pPr>
            <a:fld id="{2A727747-3013-4144-8DBD-E7577DC032D2}" type="slidenum"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</a:t>
            </a:fld>
            <a:endParaRPr b="0" lang="ru-RU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140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 defTabSz="685800">
              <a:lnSpc>
                <a:spcPct val="100000"/>
              </a:lnSpc>
              <a:buNone/>
              <a:tabLst>
                <a:tab algn="l" pos="0"/>
              </a:tabLst>
              <a:def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1"/>
          </p:nvPr>
        </p:nvSpPr>
        <p:spPr>
          <a:xfrm>
            <a:off x="7227720" y="516528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algn="l" pos="0"/>
              </a:tabLst>
              <a:def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algn="l" pos="0"/>
              </a:tabLst>
            </a:pPr>
            <a:fld id="{AF5DFBCE-AC2B-4D6F-9EB7-D7E7CB4D3A99}" type="slidenum"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</a:t>
            </a:fld>
            <a:endParaRPr b="0" lang="ru-RU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пра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вки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тек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ста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заг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лав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ия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щё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лкн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ите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мы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шь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35.png"/><Relationship Id="rId4" Type="http://schemas.openxmlformats.org/officeDocument/2006/relationships/image" Target="../media/image51.png"/><Relationship Id="rId5" Type="http://schemas.openxmlformats.org/officeDocument/2006/relationships/image" Target="../media/image51.png"/><Relationship Id="rId6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35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jpeg"/><Relationship Id="rId4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2720" y="1674720"/>
            <a:ext cx="8812440" cy="137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algn="ctr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Загадк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а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состав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а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космич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еских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лучей</a:t>
            </a:r>
            <a:br>
              <a:rPr sz="2400"/>
            </a:b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 с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энерги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й (2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-12.5)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ЭэВ по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данны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м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мюонн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ых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детект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оров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Якутск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ой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устано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вки </a:t>
            </a:r>
            <a:r>
              <a:rPr b="0" lang="en-US" sz="24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ШАЛ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68580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1199520" y="201960"/>
            <a:ext cx="7593480" cy="108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41840" indent="0" algn="ctr" defTabSz="685800">
              <a:lnSpc>
                <a:spcPct val="90000"/>
              </a:lnSpc>
              <a:spcBef>
                <a:spcPts val="62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Институт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космофиз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ических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исследова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ний и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аэрономи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и им.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Ю.Г.Шафе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ра СО РАН</a:t>
            </a:r>
            <a:br>
              <a:rPr sz="1600"/>
            </a:br>
            <a:r>
              <a:rPr b="0" lang="ru-RU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(ИКФИА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СО РАН)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1840" indent="0" algn="ctr" defTabSz="685800">
              <a:lnSpc>
                <a:spcPct val="90000"/>
              </a:lnSpc>
              <a:spcBef>
                <a:spcPts val="62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ФИЦ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Якутский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научный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центр СО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РАН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TextBox 1"/>
          <p:cNvSpPr/>
          <p:nvPr/>
        </p:nvSpPr>
        <p:spPr>
          <a:xfrm>
            <a:off x="1751040" y="3305880"/>
            <a:ext cx="7295040" cy="5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spAutoFit/>
          </a:bodyPr>
          <a:p>
            <a:pPr algn="ctr" defTabSz="685800">
              <a:lnSpc>
                <a:spcPct val="100000"/>
              </a:lnSpc>
            </a:pPr>
            <a:endParaRPr b="0" lang="ru-RU" sz="149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2000" strike="noStrike" u="none">
                <a:solidFill>
                  <a:srgbClr val="555555"/>
                </a:solidFill>
                <a:highlight>
                  <a:srgbClr val="ffffff"/>
                </a:highlight>
                <a:uFillTx/>
                <a:latin typeface="Times New Roman"/>
                <a:ea typeface="DejaVu Sans"/>
              </a:rPr>
              <a:t>А.В. Глушков, </a:t>
            </a:r>
            <a:r>
              <a:rPr b="0" lang="ru-RU" sz="2000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Л.Т. Ксенофонтов</a:t>
            </a:r>
            <a:r>
              <a:rPr b="0" lang="en-US" sz="2000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,</a:t>
            </a:r>
            <a:r>
              <a:rPr b="0" lang="ru-RU" sz="2000" strike="noStrike" u="none">
                <a:solidFill>
                  <a:srgbClr val="555555"/>
                </a:solidFill>
                <a:highlight>
                  <a:srgbClr val="ffffff"/>
                </a:highlight>
                <a:uFillTx/>
                <a:latin typeface="Times New Roman"/>
                <a:ea typeface="DejaVu Sans"/>
              </a:rPr>
              <a:t> К.Г. Лебедев, А.В. Сабуров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" name="Рисунок 198" descr=""/>
          <p:cNvPicPr/>
          <p:nvPr/>
        </p:nvPicPr>
        <p:blipFill>
          <a:blip r:embed="rId1">
            <a:alphaModFix amt="67000"/>
          </a:blip>
          <a:stretch/>
        </p:blipFill>
        <p:spPr>
          <a:xfrm>
            <a:off x="0" y="0"/>
            <a:ext cx="1198800" cy="170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TextBox 2"/>
          <p:cNvSpPr/>
          <p:nvPr/>
        </p:nvSpPr>
        <p:spPr>
          <a:xfrm>
            <a:off x="97920" y="4958280"/>
            <a:ext cx="9998280" cy="5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algn="ctr" defTabSz="685800">
              <a:lnSpc>
                <a:spcPct val="100000"/>
              </a:lnSpc>
              <a:spcBef>
                <a:spcPts val="893"/>
              </a:spcBef>
              <a:spcAft>
                <a:spcPts val="743"/>
              </a:spcAft>
            </a:pPr>
            <a:r>
              <a:rPr b="0" i="1" lang="ru-RU" sz="16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Сессия-конференция секции ядерной физики ОФН РАН,</a:t>
            </a:r>
            <a:r>
              <a:rPr b="0" i="1" lang="en-US" sz="16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 </a:t>
            </a:r>
            <a:r>
              <a:rPr b="0" i="1" lang="ru-RU" sz="16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 посвященная 70-летию В.А.Рубакова  </a:t>
            </a:r>
            <a:br>
              <a:rPr sz="1600"/>
            </a:br>
            <a:r>
              <a:rPr b="0" i="1" lang="ru-RU" sz="16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г. Москва, Президиум РАН, 17-21 февраля 2025 г.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" name="Рисунок 1" descr=""/>
          <p:cNvPicPr/>
          <p:nvPr/>
        </p:nvPicPr>
        <p:blipFill>
          <a:blip r:embed="rId2"/>
          <a:stretch/>
        </p:blipFill>
        <p:spPr>
          <a:xfrm>
            <a:off x="8890920" y="86040"/>
            <a:ext cx="1175400" cy="1186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6" descr="f3.gif"/>
          <p:cNvPicPr/>
          <p:nvPr/>
        </p:nvPicPr>
        <p:blipFill>
          <a:blip r:embed="rId1"/>
          <a:stretch/>
        </p:blipFill>
        <p:spPr>
          <a:xfrm>
            <a:off x="920880" y="824400"/>
            <a:ext cx="6378120" cy="462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TextBox 7"/>
          <p:cNvSpPr/>
          <p:nvPr/>
        </p:nvSpPr>
        <p:spPr>
          <a:xfrm>
            <a:off x="420120" y="281160"/>
            <a:ext cx="2375280" cy="3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5800" rIns="55800" tIns="27720" bIns="2772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en-US" sz="2000" strike="noStrike" u="none">
                <a:solidFill>
                  <a:srgbClr val="0070c0"/>
                </a:solidFill>
                <a:uFillTx/>
                <a:latin typeface="Calibri"/>
                <a:ea typeface="DejaVu Sans"/>
              </a:rPr>
              <a:t>Массовый состав КЛ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Text Box 3"/>
          <p:cNvSpPr/>
          <p:nvPr/>
        </p:nvSpPr>
        <p:spPr>
          <a:xfrm>
            <a:off x="7583760" y="1084320"/>
            <a:ext cx="1729440" cy="63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Galactic SNRs: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SN Ia + SN IIb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Line 1"/>
          <p:cNvSpPr/>
          <p:nvPr/>
        </p:nvSpPr>
        <p:spPr>
          <a:xfrm flipH="1">
            <a:off x="6257160" y="1515960"/>
            <a:ext cx="1299600" cy="585360"/>
          </a:xfrm>
          <a:prstGeom prst="line">
            <a:avLst/>
          </a:prstGeom>
          <a:ln w="19050">
            <a:solidFill>
              <a:srgbClr val="ffff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6" name="Text Box 6"/>
          <p:cNvSpPr/>
          <p:nvPr/>
        </p:nvSpPr>
        <p:spPr>
          <a:xfrm>
            <a:off x="657360" y="5020920"/>
            <a:ext cx="2898720" cy="66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Galactic SNRs (SN Ia) +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Extragalactic CRs </a:t>
            </a:r>
            <a:r>
              <a:rPr b="1" i="1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J ~ </a:t>
            </a:r>
            <a:r>
              <a:rPr b="1" i="1" lang="el-G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ε</a:t>
            </a:r>
            <a:r>
              <a:rPr b="1" lang="en-US" sz="2000" strike="noStrike" u="none" baseline="30000">
                <a:solidFill>
                  <a:srgbClr val="000000"/>
                </a:solidFill>
                <a:uFillTx/>
                <a:latin typeface="Arial"/>
                <a:ea typeface="Arial"/>
              </a:rPr>
              <a:t>-2.7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Line 2"/>
          <p:cNvSpPr/>
          <p:nvPr/>
        </p:nvSpPr>
        <p:spPr>
          <a:xfrm flipV="1">
            <a:off x="3200400" y="2410560"/>
            <a:ext cx="1999440" cy="2472120"/>
          </a:xfrm>
          <a:prstGeom prst="line">
            <a:avLst/>
          </a:prstGeom>
          <a:ln w="19050">
            <a:solidFill>
              <a:srgbClr val="ffff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8" name=""/>
          <p:cNvSpPr/>
          <p:nvPr/>
        </p:nvSpPr>
        <p:spPr>
          <a:xfrm>
            <a:off x="4686120" y="5267880"/>
            <a:ext cx="457848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ru-RU" sz="1800" strike="noStrike" u="none">
                <a:solidFill>
                  <a:srgbClr val="3465a4"/>
                </a:solidFill>
                <a:uFillTx/>
                <a:latin typeface="Arial"/>
              </a:rPr>
              <a:t>Бережко, Ксенофонтов, Кнуренко (2012)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5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EA38FD37-A588-4CE0-A0C8-BBCD46D262C3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4"/>
          <p:cNvSpPr/>
          <p:nvPr/>
        </p:nvSpPr>
        <p:spPr>
          <a:xfrm>
            <a:off x="295200" y="177840"/>
            <a:ext cx="8135280" cy="49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2a6099"/>
                </a:solidFill>
                <a:uFillTx/>
                <a:latin typeface="Arial"/>
                <a:ea typeface="Noto Sans CJK SC"/>
              </a:rPr>
              <a:t>Пространственные распределения частиц ШАЛ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280440" y="658080"/>
            <a:ext cx="9516240" cy="90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В качестве расчетных используется набор искусственных ливней, сгенерированных с помощью кода CORSIKA-7.75 с использованием модели QGSJet-II 04. В качестве генератора адронных взаимодействий при энергиях ниже 80 ГэВ был выбран пакет FLUKA2011.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311040" y="1799280"/>
            <a:ext cx="973224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Функцию пространственного распределения (ФПР) наземных детекторов (НД) на расстояниях от оси</a:t>
            </a: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 r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= 30−2000 м можно аппроксимировать в виде: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1487880" y="2354040"/>
            <a:ext cx="6910560" cy="655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765360" y="3167280"/>
            <a:ext cx="1036800" cy="20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2542680" y="3103200"/>
            <a:ext cx="3810240" cy="29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7160760" y="3092760"/>
            <a:ext cx="2653560" cy="31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5"/>
          <a:stretch/>
        </p:blipFill>
        <p:spPr>
          <a:xfrm>
            <a:off x="7237080" y="3472920"/>
            <a:ext cx="2634840" cy="22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"/>
          <p:cNvSpPr/>
          <p:nvPr/>
        </p:nvSpPr>
        <p:spPr>
          <a:xfrm>
            <a:off x="362520" y="3730320"/>
            <a:ext cx="81705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ФПР мюонов в диапазоне</a:t>
            </a: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 r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 = 30−2000 м хорошо описывается функцией: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6"/>
          <a:stretch/>
        </p:blipFill>
        <p:spPr>
          <a:xfrm>
            <a:off x="1598760" y="4164120"/>
            <a:ext cx="6791400" cy="68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7"/>
          <a:stretch/>
        </p:blipFill>
        <p:spPr>
          <a:xfrm>
            <a:off x="342720" y="4881240"/>
            <a:ext cx="3408840" cy="21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8"/>
          <a:stretch/>
        </p:blipFill>
        <p:spPr>
          <a:xfrm>
            <a:off x="4974840" y="4844880"/>
            <a:ext cx="3056400" cy="34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9"/>
          <a:stretch/>
        </p:blipFill>
        <p:spPr>
          <a:xfrm>
            <a:off x="6411960" y="5218560"/>
            <a:ext cx="841680" cy="2235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03" name="Прямая соединительная линия 1"/>
          <p:cNvCxnSpPr/>
          <p:nvPr/>
        </p:nvCxnSpPr>
        <p:spPr>
          <a:xfrm>
            <a:off x="876600" y="3733200"/>
            <a:ext cx="8247240" cy="720"/>
          </a:xfrm>
          <a:prstGeom prst="straightConnector1">
            <a:avLst/>
          </a:prstGeom>
          <a:ln w="22225">
            <a:solidFill>
              <a:srgbClr val="0070c0"/>
            </a:solidFill>
            <a:round/>
          </a:ln>
        </p:spPr>
      </p:cxnSp>
      <p:cxnSp>
        <p:nvCxnSpPr>
          <p:cNvPr id="104" name="Прямая соединительная линия 3"/>
          <p:cNvCxnSpPr/>
          <p:nvPr/>
        </p:nvCxnSpPr>
        <p:spPr>
          <a:xfrm>
            <a:off x="990720" y="1638000"/>
            <a:ext cx="8247240" cy="720"/>
          </a:xfrm>
          <a:prstGeom prst="straightConnector1">
            <a:avLst/>
          </a:prstGeom>
          <a:ln w="22225">
            <a:solidFill>
              <a:srgbClr val="0070c0"/>
            </a:solidFill>
            <a:round/>
          </a:ln>
        </p:spPr>
      </p:cxnSp>
      <p:sp>
        <p:nvSpPr>
          <p:cNvPr id="105" name="PlaceHolder 6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BB57D65C-6D1E-4FF3-BF77-E264E0ACE8EC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58"/>
          <p:cNvSpPr/>
          <p:nvPr/>
        </p:nvSpPr>
        <p:spPr>
          <a:xfrm>
            <a:off x="2824920" y="2284560"/>
            <a:ext cx="6423840" cy="5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05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SFBX1440"/>
              </a:rPr>
              <a:t>плотность отклика мюонной компоненты в ШАЛ, измеренная в эксперименте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, </a:t>
            </a:r>
            <a:br>
              <a:rPr sz="1600"/>
            </a:b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SFBX1440"/>
              </a:rPr>
              <a:t> </a:t>
            </a:r>
            <a:br>
              <a:rPr sz="1600"/>
            </a:b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Symbol"/>
              </a:rPr>
              <a:t> то же самое,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полученное в результате симуляции ШАЛ с использованием той </a:t>
            </a:r>
            <a:br>
              <a:rPr sz="1600"/>
            </a:b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или иной модели адронных взаимодействий.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Рисунок 59" descr=""/>
          <p:cNvPicPr/>
          <p:nvPr/>
        </p:nvPicPr>
        <p:blipFill>
          <a:blip r:embed="rId1"/>
          <a:stretch/>
        </p:blipFill>
        <p:spPr>
          <a:xfrm>
            <a:off x="3655080" y="1371600"/>
            <a:ext cx="2442600" cy="834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TextBox 60"/>
          <p:cNvSpPr/>
          <p:nvPr/>
        </p:nvSpPr>
        <p:spPr>
          <a:xfrm>
            <a:off x="423000" y="679320"/>
            <a:ext cx="9533880" cy="108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В [</a:t>
            </a:r>
            <a:r>
              <a:rPr b="0" i="1" lang="ru-RU" sz="1800" strike="noStrike" u="none">
                <a:solidFill>
                  <a:srgbClr val="3465a4"/>
                </a:solidFill>
                <a:uFillTx/>
                <a:latin typeface="Times New Roman"/>
                <a:ea typeface="DejaVu Sans"/>
              </a:rPr>
              <a:t>А. В. Глушков, и др.. </a:t>
            </a:r>
            <a:r>
              <a:rPr b="0" i="1" lang="ru-RU" sz="1800" strike="noStrike" u="none">
                <a:solidFill>
                  <a:srgbClr val="3465a4"/>
                </a:solidFill>
                <a:uFillTx/>
                <a:latin typeface="Times New Roman"/>
                <a:ea typeface="SFRM1095"/>
              </a:rPr>
              <a:t>Письма</a:t>
            </a:r>
            <a:r>
              <a:rPr b="0" i="1" lang="en-US" sz="1800" strike="noStrike" u="none">
                <a:solidFill>
                  <a:srgbClr val="3465a4"/>
                </a:solidFill>
                <a:uFillTx/>
                <a:latin typeface="Times New Roman"/>
                <a:ea typeface="SFRM1095"/>
              </a:rPr>
              <a:t> </a:t>
            </a:r>
            <a:r>
              <a:rPr b="0" i="1" lang="ru-RU" sz="1800" strike="noStrike" u="none">
                <a:solidFill>
                  <a:srgbClr val="3465a4"/>
                </a:solidFill>
                <a:uFillTx/>
                <a:latin typeface="Times New Roman"/>
                <a:ea typeface="SFRM1095"/>
              </a:rPr>
              <a:t>в</a:t>
            </a:r>
            <a:r>
              <a:rPr b="0" i="1" lang="en-US" sz="1800" strike="noStrike" u="none">
                <a:solidFill>
                  <a:srgbClr val="3465a4"/>
                </a:solidFill>
                <a:uFillTx/>
                <a:latin typeface="Times New Roman"/>
                <a:ea typeface="SFRM1095"/>
              </a:rPr>
              <a:t> </a:t>
            </a:r>
            <a:r>
              <a:rPr b="0" i="1" lang="ru-RU" sz="1800" strike="noStrike" u="none">
                <a:solidFill>
                  <a:srgbClr val="3465a4"/>
                </a:solidFill>
                <a:uFillTx/>
                <a:latin typeface="Times New Roman"/>
                <a:ea typeface="SFRM1095"/>
              </a:rPr>
              <a:t>ЖЭТФ</a:t>
            </a:r>
            <a:r>
              <a:rPr b="0" i="1" lang="en-US" sz="1800" strike="noStrike" u="none">
                <a:solidFill>
                  <a:srgbClr val="3465a4"/>
                </a:solidFill>
                <a:uFillTx/>
                <a:latin typeface="Times New Roman"/>
                <a:ea typeface="SFRM1095"/>
              </a:rPr>
              <a:t>, </a:t>
            </a:r>
            <a:r>
              <a:rPr b="1" i="1" lang="en-US" sz="1800" strike="noStrike" u="none">
                <a:solidFill>
                  <a:srgbClr val="3465a4"/>
                </a:solidFill>
                <a:uFillTx/>
                <a:latin typeface="Times New Roman"/>
                <a:ea typeface="SFBX1095"/>
              </a:rPr>
              <a:t>120</a:t>
            </a:r>
            <a:r>
              <a:rPr b="0" i="1" lang="en-US" sz="1800" strike="noStrike" u="none">
                <a:solidFill>
                  <a:srgbClr val="3465a4"/>
                </a:solidFill>
                <a:uFillTx/>
                <a:latin typeface="Times New Roman"/>
                <a:ea typeface="SFRM1095"/>
              </a:rPr>
              <a:t>, 409 (2024)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] предложен новый метод определения типа первичной частицы в индивидуальных событиях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. В этом методе исследуется корреляционный параметр: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Box 61"/>
          <p:cNvSpPr/>
          <p:nvPr/>
        </p:nvSpPr>
        <p:spPr>
          <a:xfrm>
            <a:off x="428400" y="168480"/>
            <a:ext cx="3853800" cy="49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2a6099"/>
                </a:solidFill>
                <a:uFillTx/>
                <a:latin typeface="Arial"/>
                <a:ea typeface="Noto Sans CJK SC"/>
              </a:rPr>
              <a:t>Метод  мюонной корреляции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Рисунок 3" descr=""/>
          <p:cNvPicPr/>
          <p:nvPr/>
        </p:nvPicPr>
        <p:blipFill>
          <a:blip r:embed="rId2"/>
          <a:stretch/>
        </p:blipFill>
        <p:spPr>
          <a:xfrm>
            <a:off x="3300120" y="3407760"/>
            <a:ext cx="3018240" cy="2240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Рисунок 5" descr=""/>
          <p:cNvPicPr/>
          <p:nvPr/>
        </p:nvPicPr>
        <p:blipFill>
          <a:blip r:embed="rId3"/>
          <a:stretch/>
        </p:blipFill>
        <p:spPr>
          <a:xfrm>
            <a:off x="6377400" y="3387600"/>
            <a:ext cx="3300120" cy="228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TextBox 64"/>
          <p:cNvSpPr/>
          <p:nvPr/>
        </p:nvSpPr>
        <p:spPr>
          <a:xfrm>
            <a:off x="213480" y="3957480"/>
            <a:ext cx="2924280" cy="102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algn="just" defTabSz="914400">
              <a:lnSpc>
                <a:spcPct val="150000"/>
              </a:lnSpc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Метод был опробован на выборке из 127 ШАЛ с энергией </a:t>
            </a:r>
            <a:r>
              <a:rPr b="0" i="1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Е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Symbol"/>
              </a:rPr>
              <a:t>&gt;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1.25x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10</a:t>
            </a:r>
            <a:r>
              <a:rPr b="0" lang="ru-RU" sz="1600" strike="noStrike" u="none" baseline="33000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19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 эВ.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" name="Рисунок 65" descr=""/>
          <p:cNvPicPr/>
          <p:nvPr/>
        </p:nvPicPr>
        <p:blipFill>
          <a:blip r:embed="rId4"/>
          <a:stretch/>
        </p:blipFill>
        <p:spPr>
          <a:xfrm>
            <a:off x="833040" y="2229480"/>
            <a:ext cx="1572480" cy="40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Рисунок 66" descr=""/>
          <p:cNvPicPr/>
          <p:nvPr/>
        </p:nvPicPr>
        <p:blipFill>
          <a:blip r:embed="rId5"/>
          <a:stretch/>
        </p:blipFill>
        <p:spPr>
          <a:xfrm>
            <a:off x="722520" y="2840760"/>
            <a:ext cx="1668600" cy="35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PlaceHolder 7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F5087630-A990-4FA2-8648-3D70A3A4985B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8"/>
          <p:cNvSpPr/>
          <p:nvPr/>
        </p:nvSpPr>
        <p:spPr>
          <a:xfrm>
            <a:off x="428400" y="168480"/>
            <a:ext cx="5095440" cy="49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2a6099"/>
                </a:solidFill>
                <a:uFillTx/>
                <a:latin typeface="Arial"/>
                <a:ea typeface="Noto Sans CJK SC"/>
              </a:rPr>
              <a:t>Примеры характерных ливней. 1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1675800" y="527040"/>
            <a:ext cx="6267600" cy="477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285480" y="5293440"/>
            <a:ext cx="9278280" cy="336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PlaceHolder 8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A68966AB-45F7-4BDC-B310-C8BA2B107C41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9"/>
          <p:cNvSpPr/>
          <p:nvPr/>
        </p:nvSpPr>
        <p:spPr>
          <a:xfrm>
            <a:off x="428400" y="168480"/>
            <a:ext cx="5095440" cy="49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2a6099"/>
                </a:solidFill>
                <a:uFillTx/>
                <a:latin typeface="Arial"/>
                <a:ea typeface="Noto Sans CJK SC"/>
              </a:rPr>
              <a:t>Примеры характерных ливней. 2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1900800" y="523800"/>
            <a:ext cx="6166440" cy="465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360000" y="5220000"/>
            <a:ext cx="8999640" cy="352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"/>
          <p:cNvSpPr/>
          <p:nvPr/>
        </p:nvSpPr>
        <p:spPr>
          <a:xfrm>
            <a:off x="3515040" y="1847880"/>
            <a:ext cx="92340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ru-RU" sz="1800" strike="noStrike" u="none">
                <a:solidFill>
                  <a:srgbClr val="ff0000"/>
                </a:solidFill>
                <a:uFillTx/>
                <a:latin typeface="Times New Roman"/>
              </a:rPr>
              <a:t>p</a:t>
            </a:r>
            <a:r>
              <a:rPr b="0" lang="ru-RU" sz="1800" strike="noStrike" u="none">
                <a:solidFill>
                  <a:srgbClr val="ff0000"/>
                </a:solidFill>
                <a:uFillTx/>
                <a:latin typeface="Times New Roman"/>
              </a:rPr>
              <a:t> x 2.24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9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DDBA845E-F6EA-4053-98BF-2B9CD6663246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"/>
          <p:cNvSpPr/>
          <p:nvPr/>
        </p:nvSpPr>
        <p:spPr>
          <a:xfrm>
            <a:off x="428400" y="168480"/>
            <a:ext cx="5095440" cy="49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2a6099"/>
                </a:solidFill>
                <a:uFillTx/>
                <a:latin typeface="Arial"/>
                <a:ea typeface="Noto Sans CJK SC"/>
              </a:rPr>
              <a:t>Примеры характерных ливней. 3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807560" y="513720"/>
            <a:ext cx="6145200" cy="481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360000" y="5220000"/>
            <a:ext cx="8999640" cy="39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4181760" y="2610360"/>
            <a:ext cx="58680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ru-RU" sz="1800" strike="noStrike" u="none">
                <a:solidFill>
                  <a:srgbClr val="ff0000"/>
                </a:solidFill>
                <a:uFillTx/>
                <a:latin typeface="Times New Roman"/>
              </a:rPr>
              <a:t>p</a:t>
            </a:r>
            <a:r>
              <a:rPr b="0" lang="ru-RU" sz="1800" strike="noStrike" u="none">
                <a:solidFill>
                  <a:srgbClr val="ff0000"/>
                </a:solidFill>
                <a:uFillTx/>
                <a:latin typeface="Times New Roman"/>
              </a:rPr>
              <a:t> / 4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PlaceHolder 10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A99CC19E-840C-4556-AA1F-A26C1AE79E28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319680" y="672120"/>
            <a:ext cx="6800400" cy="487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TextBox 15"/>
          <p:cNvSpPr/>
          <p:nvPr/>
        </p:nvSpPr>
        <p:spPr>
          <a:xfrm>
            <a:off x="428400" y="168480"/>
            <a:ext cx="7486560" cy="49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2a6099"/>
                </a:solidFill>
                <a:uFillTx/>
                <a:latin typeface="Arial"/>
                <a:ea typeface="Noto Sans CJK SC"/>
              </a:rPr>
              <a:t>Зенитно-угловые зависимости откликов НД и МД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5333760" y="971640"/>
            <a:ext cx="1380240" cy="32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5067000" y="1333800"/>
            <a:ext cx="1661400" cy="3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PlaceHolder 11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70634A51-C956-4CF5-A33C-AB8E11358380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86" descr=""/>
          <p:cNvPicPr/>
          <p:nvPr/>
        </p:nvPicPr>
        <p:blipFill>
          <a:blip r:embed="rId1"/>
          <a:stretch/>
        </p:blipFill>
        <p:spPr>
          <a:xfrm>
            <a:off x="16200" y="844920"/>
            <a:ext cx="6631920" cy="462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Рисунок 87" descr=""/>
          <p:cNvPicPr/>
          <p:nvPr/>
        </p:nvPicPr>
        <p:blipFill>
          <a:blip r:embed="rId2"/>
          <a:stretch/>
        </p:blipFill>
        <p:spPr>
          <a:xfrm>
            <a:off x="7290360" y="2659320"/>
            <a:ext cx="2411640" cy="2331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Рисунок 7" descr=""/>
          <p:cNvPicPr/>
          <p:nvPr/>
        </p:nvPicPr>
        <p:blipFill>
          <a:blip r:embed="rId3"/>
          <a:stretch/>
        </p:blipFill>
        <p:spPr>
          <a:xfrm>
            <a:off x="7045920" y="628920"/>
            <a:ext cx="2442600" cy="834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TextBox 13"/>
          <p:cNvSpPr/>
          <p:nvPr/>
        </p:nvSpPr>
        <p:spPr>
          <a:xfrm>
            <a:off x="291960" y="127080"/>
            <a:ext cx="9289800" cy="3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ru-RU" sz="2000" strike="noStrike" u="none">
                <a:solidFill>
                  <a:srgbClr val="0070c0"/>
                </a:solidFill>
                <a:uFillTx/>
                <a:latin typeface="Arial"/>
                <a:ea typeface="Times New Roman"/>
              </a:rPr>
              <a:t>Отношение плотностей в эксперименте к расчетному для 1887 событий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8420040" y="1562400"/>
            <a:ext cx="105732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r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 = 600 м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PlaceHolder 12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E74397DC-3F28-44EA-BB09-F42521AE4B74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6522480" y="2068200"/>
            <a:ext cx="3218400" cy="3722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</a:rPr>
              <a:t>E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</a:rPr>
              <a:t> = 2 х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Symbol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Symbol"/>
              </a:rPr>
              <a:t>10</a:t>
            </a:r>
            <a:r>
              <a:rPr b="0" lang="ru-RU" sz="2000" strike="noStrike" u="none" baseline="33000">
                <a:solidFill>
                  <a:srgbClr val="000000"/>
                </a:solidFill>
                <a:uFillTx/>
                <a:latin typeface="Times New Roman"/>
                <a:ea typeface="Symbol"/>
              </a:rPr>
              <a:t>18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 —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1.25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</a:rPr>
              <a:t> х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Symbol"/>
              </a:rPr>
              <a:t>10</a:t>
            </a:r>
            <a:r>
              <a:rPr b="0" lang="ru-RU" sz="2000" strike="noStrike" u="none" baseline="33000">
                <a:solidFill>
                  <a:srgbClr val="000000"/>
                </a:solidFill>
                <a:uFillTx/>
                <a:latin typeface="Times New Roman"/>
                <a:ea typeface="Symbol"/>
              </a:rPr>
              <a:t>19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Symbol"/>
              </a:rPr>
              <a:t> эВ</a:t>
            </a:r>
            <a:endParaRPr b="0" lang="ru-RU" sz="2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4"/>
          <a:stretch/>
        </p:blipFill>
        <p:spPr>
          <a:xfrm>
            <a:off x="7219080" y="2153880"/>
            <a:ext cx="172800" cy="245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5"/>
          <a:stretch/>
        </p:blipFill>
        <p:spPr>
          <a:xfrm>
            <a:off x="8687880" y="2160000"/>
            <a:ext cx="172800" cy="245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Таблица 1"/>
          <p:cNvGraphicFramePr/>
          <p:nvPr/>
        </p:nvGraphicFramePr>
        <p:xfrm>
          <a:off x="707400" y="897840"/>
          <a:ext cx="8508600" cy="3900960"/>
        </p:xfrm>
        <a:graphic>
          <a:graphicData uri="http://schemas.openxmlformats.org/drawingml/2006/table">
            <a:tbl>
              <a:tblPr/>
              <a:tblGrid>
                <a:gridCol w="1110960"/>
                <a:gridCol w="702000"/>
                <a:gridCol w="836280"/>
                <a:gridCol w="836640"/>
                <a:gridCol w="836640"/>
                <a:gridCol w="836640"/>
                <a:gridCol w="836280"/>
                <a:gridCol w="836640"/>
                <a:gridCol w="836640"/>
                <a:gridCol w="840240"/>
              </a:tblGrid>
              <a:tr h="497160"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Log</a:t>
                      </a:r>
                      <a:r>
                        <a:rPr b="0" lang="en-US" sz="1800" strike="noStrike" u="none" baseline="-80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10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E, эВ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w</a:t>
                      </a:r>
                      <a:r>
                        <a:rPr b="0" i="1" lang="en-US" sz="1800" strike="noStrike" u="none" baseline="330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p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Fe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w</a:t>
                      </a:r>
                      <a:r>
                        <a:rPr b="0" i="1" lang="en-US" sz="1800" strike="noStrike" u="none" baseline="330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Fe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Х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w</a:t>
                      </a:r>
                      <a:r>
                        <a:rPr b="0" i="1" lang="en-US" sz="1800" strike="noStrike" u="none" baseline="330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X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D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w</a:t>
                      </a:r>
                      <a:r>
                        <a:rPr b="0" i="1" lang="en-US" sz="1800" strike="noStrike" u="none" baseline="330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D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Всего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.</a:t>
                      </a: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35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215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0.37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65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62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0.10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244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0.42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586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18.45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147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0.47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36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20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0.06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107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0.34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310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18.55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45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0.4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0.0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0.09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07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0.3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3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01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18.65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104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0.59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0.07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34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0.19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177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18.75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75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0.56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0.04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35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0.27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138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18.85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94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0.45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0.08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34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63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0.30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208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18.95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41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0.40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19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0.21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0.21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103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19.05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40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0.62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0.08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64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800">
                <a:tc>
                  <a:txBody>
                    <a:bodyPr lIns="27000" rIns="27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Всего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861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0.45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0.10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223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0.12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618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0.33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27000" rIns="2700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DejaVu Sans"/>
                        </a:rPr>
                        <a:t>1887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27000" marR="27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5" name="TextBox 3"/>
          <p:cNvSpPr/>
          <p:nvPr/>
        </p:nvSpPr>
        <p:spPr>
          <a:xfrm>
            <a:off x="291960" y="127080"/>
            <a:ext cx="8696880" cy="3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ru-RU" sz="2000" strike="noStrike" u="none">
                <a:solidFill>
                  <a:srgbClr val="0070c0"/>
                </a:solidFill>
                <a:uFillTx/>
                <a:latin typeface="Arial"/>
                <a:ea typeface="Times New Roman"/>
              </a:rPr>
              <a:t>Данные о составе КЛ в зависимости от энергии ШАЛ 1887 событий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6" name="Рисунок 10" descr=""/>
          <p:cNvPicPr/>
          <p:nvPr/>
        </p:nvPicPr>
        <p:blipFill>
          <a:blip r:embed="rId1"/>
          <a:stretch/>
        </p:blipFill>
        <p:spPr>
          <a:xfrm>
            <a:off x="643680" y="5077440"/>
            <a:ext cx="8742240" cy="419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PlaceHolder 17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D807BCFE-B757-4005-B8F1-0E5A69DBE4B1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"/>
          <p:cNvSpPr/>
          <p:nvPr/>
        </p:nvSpPr>
        <p:spPr>
          <a:xfrm>
            <a:off x="428400" y="168480"/>
            <a:ext cx="5095440" cy="49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2a6099"/>
                </a:solidFill>
                <a:uFillTx/>
                <a:latin typeface="Arial"/>
                <a:ea typeface="Noto Sans CJK SC"/>
              </a:rPr>
              <a:t>D-компонента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300240" y="653040"/>
            <a:ext cx="6589800" cy="463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0" name="Рисунок 9" descr=""/>
          <p:cNvPicPr/>
          <p:nvPr/>
        </p:nvPicPr>
        <p:blipFill>
          <a:blip r:embed="rId2"/>
          <a:stretch/>
        </p:blipFill>
        <p:spPr>
          <a:xfrm>
            <a:off x="6750720" y="857880"/>
            <a:ext cx="2442600" cy="834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7888680" y="1299960"/>
            <a:ext cx="365040" cy="331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8128440" y="1983600"/>
            <a:ext cx="105732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r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 = 600 м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PlaceHolder 14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FF0CC775-D752-4D94-9A36-3B66650BBDB8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85" descr=""/>
          <p:cNvPicPr/>
          <p:nvPr/>
        </p:nvPicPr>
        <p:blipFill>
          <a:blip r:embed="rId1"/>
          <a:stretch/>
        </p:blipFill>
        <p:spPr>
          <a:xfrm>
            <a:off x="176400" y="972000"/>
            <a:ext cx="9726840" cy="469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Прямоугольник 200"/>
          <p:cNvSpPr/>
          <p:nvPr/>
        </p:nvSpPr>
        <p:spPr>
          <a:xfrm>
            <a:off x="174960" y="156960"/>
            <a:ext cx="981432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685800">
              <a:lnSpc>
                <a:spcPct val="100000"/>
              </a:lnSpc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Якутская</a:t>
            </a:r>
            <a:r>
              <a:rPr b="1" lang="en-US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комплексная установка ШАЛ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расположена в долине реки Лены в 55 км к югу от г. Якутска  (61.6609◦ с.ш., 129.3671◦ в.д.,   ~100 м над уровнем моря).</a:t>
            </a:r>
            <a:br>
              <a:rPr sz="1600"/>
            </a:b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Непрерывные наблюдения ведутся с января 1974 г.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Номер слайда 19"/>
          <p:cNvSpPr/>
          <p:nvPr/>
        </p:nvSpPr>
        <p:spPr>
          <a:xfrm>
            <a:off x="7547040" y="5220000"/>
            <a:ext cx="127260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algn="r" defTabSz="685800">
              <a:lnSpc>
                <a:spcPct val="100000"/>
              </a:lnSpc>
            </a:pPr>
            <a:fld id="{BCAAF25A-8982-4837-9091-9804BD76CD7C}" type="slidenum">
              <a:rPr b="0" lang="ru-RU" sz="1120" strike="noStrike" u="none">
                <a:solidFill>
                  <a:schemeClr val="lt1"/>
                </a:solidFill>
                <a:uFillTx/>
                <a:latin typeface="Arial"/>
                <a:ea typeface="DejaVu Sans"/>
              </a:rPr>
              <a:t>1</a:t>
            </a:fld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91" descr=""/>
          <p:cNvPicPr/>
          <p:nvPr/>
        </p:nvPicPr>
        <p:blipFill>
          <a:blip r:embed="rId1"/>
          <a:stretch/>
        </p:blipFill>
        <p:spPr>
          <a:xfrm>
            <a:off x="647640" y="314280"/>
            <a:ext cx="8152560" cy="5085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PlaceHolder 15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6C4E46DC-CFDF-49CF-B269-836D30449E63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2" descr=""/>
          <p:cNvPicPr/>
          <p:nvPr/>
        </p:nvPicPr>
        <p:blipFill>
          <a:blip r:embed="rId1"/>
          <a:stretch/>
        </p:blipFill>
        <p:spPr>
          <a:xfrm>
            <a:off x="276120" y="608400"/>
            <a:ext cx="6505560" cy="5010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Рисунок 4" descr=""/>
          <p:cNvPicPr/>
          <p:nvPr/>
        </p:nvPicPr>
        <p:blipFill>
          <a:blip r:embed="rId2"/>
          <a:stretch/>
        </p:blipFill>
        <p:spPr>
          <a:xfrm>
            <a:off x="6172200" y="536760"/>
            <a:ext cx="3571200" cy="274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TextBox 6"/>
          <p:cNvSpPr/>
          <p:nvPr/>
        </p:nvSpPr>
        <p:spPr>
          <a:xfrm>
            <a:off x="342720" y="228600"/>
            <a:ext cx="847584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ru-RU" sz="1800" strike="noStrike" u="none">
                <a:solidFill>
                  <a:schemeClr val="accent1"/>
                </a:solidFill>
                <a:uFillTx/>
                <a:latin typeface="Arial"/>
                <a:ea typeface="Calibri"/>
              </a:rPr>
              <a:t>Действующее и планируемое расположения детекторов установки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Номер слайда 3"/>
          <p:cNvSpPr/>
          <p:nvPr/>
        </p:nvSpPr>
        <p:spPr>
          <a:xfrm>
            <a:off x="8641800" y="537480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algn="r" defTabSz="685800">
              <a:lnSpc>
                <a:spcPct val="100000"/>
              </a:lnSpc>
            </a:pPr>
            <a:fld id="{B19425B7-0282-44E0-B356-1244A89E99A8}" type="slidenum">
              <a:rPr b="0" lang="ru-RU" sz="112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0" name="Изображение 1" descr=""/>
          <p:cNvPicPr/>
          <p:nvPr/>
        </p:nvPicPr>
        <p:blipFill>
          <a:blip r:embed="rId3"/>
          <a:srcRect l="-36" t="-63" r="-36" b="-63"/>
          <a:stretch/>
        </p:blipFill>
        <p:spPr>
          <a:xfrm>
            <a:off x="4579560" y="3646440"/>
            <a:ext cx="3354120" cy="194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8167680" y="3809160"/>
            <a:ext cx="1800000" cy="76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Планируется 16 новых мюонных детекторов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/>
          <p:nvPr/>
        </p:nvSpPr>
        <p:spPr>
          <a:xfrm>
            <a:off x="331560" y="559440"/>
            <a:ext cx="9211680" cy="50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</a:rPr>
              <a:t>Распределение отношения плотностей откликов мюонов имеет несколько ярко выраженных пиков.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</a:rPr>
              <a:t>Первый, вне всяких сомнений, сформирован первичными протонами.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</a:rPr>
              <a:t>Второй пик можно отнести к ядрам железа.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</a:rPr>
              <a:t>Третий содержит события с аномально избыточным содержанием мюонов. Природу его еще только предстоит разгадать.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</a:rPr>
              <a:t>Четвертый пик включает в себя заметную долю ШАЛ с аномально низким содержанием мюонов. Есть некоторые указания, что он может быть обусловлен наличием заметной доли гамма-квантов в первичном потоке КЛ сверхвысоких энергий.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Прямоугольник 2"/>
          <p:cNvSpPr/>
          <p:nvPr/>
        </p:nvSpPr>
        <p:spPr>
          <a:xfrm>
            <a:off x="710280" y="201960"/>
            <a:ext cx="2565360" cy="66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en-US" sz="20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Выводы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PlaceHolder 16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E24C8714-99E8-47C6-B872-AD819826CFCE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4"/>
          <p:cNvSpPr/>
          <p:nvPr/>
        </p:nvSpPr>
        <p:spPr>
          <a:xfrm>
            <a:off x="710280" y="201960"/>
            <a:ext cx="2565360" cy="66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en-US" sz="2000" strike="noStrike" u="none">
                <a:solidFill>
                  <a:srgbClr val="0070c0"/>
                </a:solidFill>
                <a:uFillTx/>
                <a:latin typeface="Arial"/>
                <a:ea typeface="DejaVu Sans"/>
              </a:rPr>
              <a:t>Заключение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TextBox 1"/>
          <p:cNvSpPr/>
          <p:nvPr/>
        </p:nvSpPr>
        <p:spPr>
          <a:xfrm>
            <a:off x="424800" y="1108440"/>
            <a:ext cx="9483840" cy="34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spAutoFit/>
          </a:bodyPr>
          <a:p>
            <a:pPr marL="177480" indent="-177480" defTabSz="6858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Якутская комплексная установка широких атмосферных ливней работает 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непрервывно уже более 50 лет.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7480" indent="-177480" defTabSz="6858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 настоящее время площадь установки составляет около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8.2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км</a:t>
            </a:r>
            <a:r>
              <a:rPr b="0" lang="en-US" sz="2000" strike="noStrike" u="none" baseline="3300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7480" indent="-177480" defTabSz="6858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Измерение мюонной компоненты ШАЛ играет ключевую роль в определении</a:t>
            </a:r>
            <a:br>
              <a:rPr sz="2000"/>
            </a:b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сорта первичной частицы и выделении компоненты гамма-излучения сверхвысокой энергии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7480" indent="-177480" defTabSz="6858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Продолжается масштабная модернизация установки.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Номер слайда 3"/>
          <p:cNvSpPr/>
          <p:nvPr/>
        </p:nvSpPr>
        <p:spPr>
          <a:xfrm>
            <a:off x="8630640" y="530820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algn="r" defTabSz="685800">
              <a:lnSpc>
                <a:spcPct val="100000"/>
              </a:lnSpc>
            </a:pPr>
            <a:fld id="{E9A4969C-8994-4BE1-BFB5-93D194AF0C46}" type="slidenum">
              <a:rPr b="0" lang="ru-RU" sz="112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3467160" y="5019480"/>
            <a:ext cx="28108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200" strike="noStrike" u="none">
                <a:solidFill>
                  <a:srgbClr val="2a6099"/>
                </a:solidFill>
                <a:uFillTx/>
                <a:latin typeface="Times New Roman"/>
              </a:rPr>
              <a:t>Спасибо за внимание!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0"/>
          <p:cNvSpPr/>
          <p:nvPr/>
        </p:nvSpPr>
        <p:spPr>
          <a:xfrm>
            <a:off x="313200" y="67680"/>
            <a:ext cx="3724920" cy="3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5800" rIns="55800" tIns="27720" bIns="27720" anchor="t">
            <a:spAutoFit/>
          </a:bodyPr>
          <a:p>
            <a:pPr algn="ctr" defTabSz="6858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rgbClr val="0070c0"/>
                </a:solidFill>
                <a:uFillTx/>
                <a:latin typeface="Calibri"/>
                <a:ea typeface="DejaVu Sans"/>
              </a:rPr>
              <a:t>Основные параметры установки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Прямоугольник 5"/>
          <p:cNvSpPr/>
          <p:nvPr/>
        </p:nvSpPr>
        <p:spPr>
          <a:xfrm>
            <a:off x="6611400" y="431280"/>
            <a:ext cx="2928240" cy="22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marL="111960" defTabSz="685800">
              <a:lnSpc>
                <a:spcPct val="100000"/>
              </a:lnSpc>
              <a:tabLst>
                <a:tab algn="l" pos="0"/>
              </a:tabLst>
            </a:pPr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1960" defTabSz="685800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Общая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площадь размещения детекторов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1973-1991 – 18 кв. км.; 1991-2010 – 12 кв. км; с 2010 — по настоящее время – 8 кв. км.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1960" defTabSz="6858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1960" defTabSz="6858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Порог по энергии основного триггера - 5∙10</a:t>
            </a:r>
            <a:r>
              <a:rPr b="0" lang="en-US" sz="1600" strike="noStrike" u="none" baseline="3300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эВ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sldNum" idx="13"/>
          </p:nvPr>
        </p:nvSpPr>
        <p:spPr>
          <a:xfrm>
            <a:off x="8604360" y="5334120"/>
            <a:ext cx="1272960" cy="223200"/>
          </a:xfrm>
          <a:prstGeom prst="rect">
            <a:avLst/>
          </a:prstGeom>
          <a:noFill/>
          <a:ln w="0">
            <a:noFill/>
          </a:ln>
        </p:spPr>
        <p:txBody>
          <a:bodyPr lIns="55800" rIns="55800" tIns="27720" bIns="27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algn="l" pos="0"/>
              </a:tabLst>
            </a:pPr>
            <a:fld id="{E9642F60-3D6B-4D38-A3BB-57A30CAB14B5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TextBox 11"/>
          <p:cNvSpPr/>
          <p:nvPr/>
        </p:nvSpPr>
        <p:spPr>
          <a:xfrm>
            <a:off x="6780240" y="2980440"/>
            <a:ext cx="2411640" cy="176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spAutoFit/>
          </a:bodyPr>
          <a:p>
            <a:pPr defTabSz="6858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Динамический диапазон измерения плотности частиц – 10</a:t>
            </a:r>
            <a:r>
              <a:rPr b="0" lang="en-US" sz="1600" strike="noStrike" u="none" baseline="3300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Точно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сть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измерения времени прихода частиц ливня - 10 нс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Прямоугольник 1"/>
          <p:cNvSpPr/>
          <p:nvPr/>
        </p:nvSpPr>
        <p:spPr>
          <a:xfrm>
            <a:off x="5792760" y="3748680"/>
            <a:ext cx="376920" cy="10548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0" name="Рисунок 31" descr=""/>
          <p:cNvPicPr/>
          <p:nvPr/>
        </p:nvPicPr>
        <p:blipFill>
          <a:blip r:embed="rId1"/>
          <a:stretch/>
        </p:blipFill>
        <p:spPr>
          <a:xfrm>
            <a:off x="300600" y="595080"/>
            <a:ext cx="6049440" cy="507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91" descr=""/>
          <p:cNvPicPr/>
          <p:nvPr/>
        </p:nvPicPr>
        <p:blipFill>
          <a:blip r:embed="rId1"/>
          <a:srcRect l="15307" t="0" r="10447" b="0"/>
          <a:stretch/>
        </p:blipFill>
        <p:spPr>
          <a:xfrm>
            <a:off x="339120" y="1286280"/>
            <a:ext cx="4903560" cy="419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Рисунок 92" descr=""/>
          <p:cNvPicPr/>
          <p:nvPr/>
        </p:nvPicPr>
        <p:blipFill>
          <a:blip r:embed="rId2"/>
          <a:stretch/>
        </p:blipFill>
        <p:spPr>
          <a:xfrm>
            <a:off x="5417640" y="268560"/>
            <a:ext cx="4037040" cy="248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Рисунок 93" descr=""/>
          <p:cNvPicPr/>
          <p:nvPr/>
        </p:nvPicPr>
        <p:blipFill>
          <a:blip r:embed="rId3"/>
          <a:srcRect l="0" t="21242" r="0" b="0"/>
          <a:stretch/>
        </p:blipFill>
        <p:spPr>
          <a:xfrm>
            <a:off x="5441400" y="2851200"/>
            <a:ext cx="4013280" cy="258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Прямоугольник 94"/>
          <p:cNvSpPr/>
          <p:nvPr/>
        </p:nvSpPr>
        <p:spPr>
          <a:xfrm>
            <a:off x="339120" y="132480"/>
            <a:ext cx="4323240" cy="11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685800">
              <a:lnSpc>
                <a:spcPct val="100000"/>
              </a:lnSpc>
            </a:pPr>
            <a:r>
              <a:rPr b="1" lang="ru-RU" sz="1600" strike="noStrike" u="none">
                <a:solidFill>
                  <a:srgbClr val="3465a4"/>
                </a:solidFill>
                <a:uFillTx/>
                <a:latin typeface="Arial"/>
                <a:ea typeface="DejaVu Sans"/>
              </a:rPr>
              <a:t>Наземные станции наблюдения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br>
              <a:rPr sz="1600"/>
            </a:b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 настоящее время регистрация ведется на 38 наземных станциях (сцинтилляционные детекторы площадью 2 х 2 м</a:t>
            </a:r>
            <a:r>
              <a:rPr b="0" lang="ru-RU" sz="1600" strike="noStrike" u="none" baseline="3300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)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Номер слайда 17"/>
          <p:cNvSpPr/>
          <p:nvPr/>
        </p:nvSpPr>
        <p:spPr>
          <a:xfrm>
            <a:off x="8691120" y="540216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algn="r" defTabSz="685800">
              <a:lnSpc>
                <a:spcPct val="100000"/>
              </a:lnSpc>
            </a:pPr>
            <a:fld id="{EE657373-193B-412C-86FA-67DE7E3689BF}" type="slidenum">
              <a:rPr b="0" lang="ru-RU" sz="112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95" descr=""/>
          <p:cNvPicPr/>
          <p:nvPr/>
        </p:nvPicPr>
        <p:blipFill>
          <a:blip r:embed="rId1"/>
          <a:srcRect l="19382" t="9482" r="0" b="3045"/>
          <a:stretch/>
        </p:blipFill>
        <p:spPr>
          <a:xfrm>
            <a:off x="272520" y="1536480"/>
            <a:ext cx="4663800" cy="370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Рисунок 97" descr=""/>
          <p:cNvPicPr/>
          <p:nvPr/>
        </p:nvPicPr>
        <p:blipFill>
          <a:blip r:embed="rId2"/>
          <a:srcRect l="0" t="0" r="0" b="31381"/>
          <a:stretch/>
        </p:blipFill>
        <p:spPr>
          <a:xfrm>
            <a:off x="5034960" y="273960"/>
            <a:ext cx="4573800" cy="237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Рисунок 98" descr=""/>
          <p:cNvPicPr/>
          <p:nvPr/>
        </p:nvPicPr>
        <p:blipFill>
          <a:blip r:embed="rId3"/>
          <a:srcRect l="0" t="5060" r="0" b="19408"/>
          <a:stretch/>
        </p:blipFill>
        <p:spPr>
          <a:xfrm>
            <a:off x="5034960" y="2738880"/>
            <a:ext cx="4573800" cy="25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Прямоугольник 6"/>
          <p:cNvSpPr/>
          <p:nvPr/>
        </p:nvSpPr>
        <p:spPr>
          <a:xfrm>
            <a:off x="362160" y="273960"/>
            <a:ext cx="4573800" cy="107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25200" bIns="25200" anchor="t">
            <a:noAutofit/>
          </a:bodyPr>
          <a:p>
            <a:pPr defTabSz="685800">
              <a:lnSpc>
                <a:spcPct val="100000"/>
              </a:lnSpc>
            </a:pPr>
            <a:r>
              <a:rPr b="1" lang="ru-RU" sz="2000" strike="noStrike" u="none">
                <a:solidFill>
                  <a:srgbClr val="3465a4"/>
                </a:solidFill>
                <a:uFillTx/>
                <a:latin typeface="Calibri"/>
                <a:ea typeface="DejaVu Sans"/>
              </a:rPr>
              <a:t>Мюонные</a:t>
            </a:r>
            <a:r>
              <a:rPr b="1" lang="ru-RU" sz="2000" strike="noStrike" u="none">
                <a:solidFill>
                  <a:srgbClr val="0070c0"/>
                </a:solidFill>
                <a:uFillTx/>
                <a:latin typeface="Calibri"/>
                <a:ea typeface="DejaVu Sans"/>
              </a:rPr>
              <a:t> детекторы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6858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 подземных пункта для регистрации мюонов с энергией выше 1 ГэВ, суммарная площадь детекторов 20 м</a:t>
            </a:r>
            <a:r>
              <a:rPr b="0" lang="en-US" sz="1800" strike="noStrike" u="none" baseline="3300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в каждом пункте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Номер слайда 16"/>
          <p:cNvSpPr/>
          <p:nvPr/>
        </p:nvSpPr>
        <p:spPr>
          <a:xfrm>
            <a:off x="7335360" y="467964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algn="r" defTabSz="685800">
              <a:lnSpc>
                <a:spcPct val="100000"/>
              </a:lnSpc>
            </a:pPr>
            <a:fld id="{441B511D-4ED2-446E-8BBA-9AD65FCA86E5}" type="slidenum">
              <a:rPr b="0" lang="ru-RU" sz="112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Номер слайда 17"/>
          <p:cNvSpPr/>
          <p:nvPr/>
        </p:nvSpPr>
        <p:spPr>
          <a:xfrm>
            <a:off x="8691120" y="540216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algn="r" defTabSz="685800">
              <a:lnSpc>
                <a:spcPct val="100000"/>
              </a:lnSpc>
            </a:pPr>
            <a:fld id="{00987FDA-97AB-4F74-8418-CB1B9266F022}" type="slidenum">
              <a:rPr b="0" lang="ru-RU" sz="112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256" descr=""/>
          <p:cNvPicPr/>
          <p:nvPr/>
        </p:nvPicPr>
        <p:blipFill>
          <a:blip r:embed="rId1"/>
          <a:stretch/>
        </p:blipFill>
        <p:spPr>
          <a:xfrm>
            <a:off x="4688640" y="1517400"/>
            <a:ext cx="4813560" cy="4212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Рисунок 257" descr=""/>
          <p:cNvPicPr/>
          <p:nvPr/>
        </p:nvPicPr>
        <p:blipFill>
          <a:blip r:embed="rId2"/>
          <a:stretch/>
        </p:blipFill>
        <p:spPr>
          <a:xfrm>
            <a:off x="369720" y="1517400"/>
            <a:ext cx="4182480" cy="3938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Рисунок 2" descr=""/>
          <p:cNvPicPr/>
          <p:nvPr/>
        </p:nvPicPr>
        <p:blipFill>
          <a:blip r:embed="rId3"/>
          <a:stretch/>
        </p:blipFill>
        <p:spPr>
          <a:xfrm>
            <a:off x="0" y="1191600"/>
            <a:ext cx="9901440" cy="32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TextBox 46"/>
          <p:cNvSpPr/>
          <p:nvPr/>
        </p:nvSpPr>
        <p:spPr>
          <a:xfrm>
            <a:off x="1740960" y="4484160"/>
            <a:ext cx="13464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6" name="Прямоугольник 236"/>
          <p:cNvSpPr/>
          <p:nvPr/>
        </p:nvSpPr>
        <p:spPr>
          <a:xfrm>
            <a:off x="223560" y="213840"/>
            <a:ext cx="9740160" cy="61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defTabSz="6858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Общее число зарегистрированных ливней в базе данных ШАЛ c 1974 около </a:t>
            </a:r>
            <a:r>
              <a:rPr b="0" lang="ru-RU" sz="1800" strike="noStrike" u="none">
                <a:solidFill>
                  <a:srgbClr val="c9211e"/>
                </a:solidFill>
                <a:uFillTx/>
                <a:latin typeface="Times New Roman"/>
                <a:ea typeface="Noto Sans CJK SC"/>
              </a:rPr>
              <a:t>3.4 млн.,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включая более 700 ливней с энергией выше 10</a:t>
            </a:r>
            <a:r>
              <a:rPr b="0" lang="ru-RU" sz="1800" strike="noStrike" u="none" baseline="30000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19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эВ.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Номер слайда 17"/>
          <p:cNvSpPr/>
          <p:nvPr/>
        </p:nvSpPr>
        <p:spPr>
          <a:xfrm>
            <a:off x="8691120" y="540216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algn="r" defTabSz="685800">
              <a:lnSpc>
                <a:spcPct val="100000"/>
              </a:lnSpc>
            </a:pPr>
            <a:fld id="{575B3FAA-DD43-41DC-B9E4-7A94AF4CF4AF}" type="slidenum">
              <a:rPr b="0" lang="ru-RU" sz="112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48"/>
          <p:cNvSpPr/>
          <p:nvPr/>
        </p:nvSpPr>
        <p:spPr>
          <a:xfrm>
            <a:off x="498600" y="208440"/>
            <a:ext cx="6983640" cy="63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noAutofit/>
          </a:bodyPr>
          <a:p>
            <a:pPr algn="just" defTabSz="914400">
              <a:lnSpc>
                <a:spcPct val="15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Направление прихода ШАЛ определяется по задержкам срабатываний наземных детекторов. </a:t>
            </a:r>
            <a:br>
              <a:rPr sz="1800"/>
            </a:b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Для локации оси используется функция пространственного распределения (ФПР) вида: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Рисунок 49" descr=""/>
          <p:cNvPicPr/>
          <p:nvPr/>
        </p:nvPicPr>
        <p:blipFill>
          <a:blip r:embed="rId1"/>
          <a:stretch/>
        </p:blipFill>
        <p:spPr>
          <a:xfrm>
            <a:off x="606960" y="1186200"/>
            <a:ext cx="4481640" cy="72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Рисунок 50" descr=""/>
          <p:cNvPicPr/>
          <p:nvPr/>
        </p:nvPicPr>
        <p:blipFill>
          <a:blip r:embed="rId2"/>
          <a:stretch/>
        </p:blipFill>
        <p:spPr>
          <a:xfrm>
            <a:off x="5501160" y="1215360"/>
            <a:ext cx="2543040" cy="289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TextBox 51"/>
          <p:cNvSpPr/>
          <p:nvPr/>
        </p:nvSpPr>
        <p:spPr>
          <a:xfrm>
            <a:off x="8044920" y="1186560"/>
            <a:ext cx="1616760" cy="2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- мольеровский радиус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2" name="Рисунок 52" descr=""/>
          <p:cNvPicPr/>
          <p:nvPr/>
        </p:nvPicPr>
        <p:blipFill>
          <a:blip r:embed="rId3"/>
          <a:stretch/>
        </p:blipFill>
        <p:spPr>
          <a:xfrm>
            <a:off x="5501160" y="1643400"/>
            <a:ext cx="4284360" cy="27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TextBox 53"/>
          <p:cNvSpPr/>
          <p:nvPr/>
        </p:nvSpPr>
        <p:spPr>
          <a:xfrm>
            <a:off x="498600" y="2015280"/>
            <a:ext cx="6768000" cy="63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noAutofit/>
          </a:bodyPr>
          <a:p>
            <a:pPr algn="just" defTabSz="914400">
              <a:lnSpc>
                <a:spcPct val="15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Направление прихода, координаты оси ливня и               определяются путем минимизации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соответствующих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" name="Рисунок 54" descr=""/>
          <p:cNvPicPr/>
          <p:nvPr/>
        </p:nvPicPr>
        <p:blipFill>
          <a:blip r:embed="rId4"/>
          <a:stretch/>
        </p:blipFill>
        <p:spPr>
          <a:xfrm>
            <a:off x="5217480" y="2135520"/>
            <a:ext cx="761040" cy="33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Рисунок 55" descr=""/>
          <p:cNvPicPr/>
          <p:nvPr/>
        </p:nvPicPr>
        <p:blipFill>
          <a:blip r:embed="rId5"/>
          <a:stretch/>
        </p:blipFill>
        <p:spPr>
          <a:xfrm>
            <a:off x="2368080" y="2485440"/>
            <a:ext cx="365040" cy="404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Рисунок 56" descr=""/>
          <p:cNvPicPr/>
          <p:nvPr/>
        </p:nvPicPr>
        <p:blipFill>
          <a:blip r:embed="rId6"/>
          <a:stretch/>
        </p:blipFill>
        <p:spPr>
          <a:xfrm>
            <a:off x="375480" y="2953800"/>
            <a:ext cx="7545600" cy="213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TextBox 57"/>
          <p:cNvSpPr/>
          <p:nvPr/>
        </p:nvSpPr>
        <p:spPr>
          <a:xfrm>
            <a:off x="375480" y="5153400"/>
            <a:ext cx="9704520" cy="46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algn="just" defTabSz="914400">
              <a:lnSpc>
                <a:spcPct val="150000"/>
              </a:lnSpc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Наиболее близко к модели адронных взаимодействий сверхвысоких энергий QGS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jet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-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II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Noto Sans CJK SC"/>
              </a:rPr>
              <a:t>.04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8" name="Прямая соединительная линия 2"/>
          <p:cNvCxnSpPr/>
          <p:nvPr/>
        </p:nvCxnSpPr>
        <p:spPr>
          <a:xfrm flipV="1">
            <a:off x="914400" y="2890800"/>
            <a:ext cx="7458480" cy="63720"/>
          </a:xfrm>
          <a:prstGeom prst="straightConnector1">
            <a:avLst/>
          </a:prstGeom>
          <a:ln w="0">
            <a:noFill/>
          </a:ln>
        </p:spPr>
      </p:cxnSp>
      <p:cxnSp>
        <p:nvCxnSpPr>
          <p:cNvPr id="69" name="Прямая соединительная линия 4"/>
          <p:cNvCxnSpPr/>
          <p:nvPr/>
        </p:nvCxnSpPr>
        <p:spPr>
          <a:xfrm>
            <a:off x="914400" y="2961720"/>
            <a:ext cx="8247240" cy="720"/>
          </a:xfrm>
          <a:prstGeom prst="straightConnector1">
            <a:avLst/>
          </a:prstGeom>
          <a:ln w="22225">
            <a:solidFill>
              <a:srgbClr val="0070c0"/>
            </a:solidFill>
            <a:round/>
          </a:ln>
        </p:spPr>
      </p:cxnSp>
      <p:cxnSp>
        <p:nvCxnSpPr>
          <p:cNvPr id="70" name="Прямая соединительная линия 7"/>
          <p:cNvCxnSpPr/>
          <p:nvPr/>
        </p:nvCxnSpPr>
        <p:spPr>
          <a:xfrm>
            <a:off x="914400" y="5171760"/>
            <a:ext cx="8247240" cy="720"/>
          </a:xfrm>
          <a:prstGeom prst="straightConnector1">
            <a:avLst/>
          </a:prstGeom>
          <a:ln w="22225">
            <a:solidFill>
              <a:srgbClr val="0070c0"/>
            </a:solidFill>
            <a:round/>
          </a:ln>
        </p:spPr>
      </p:cxnSp>
      <p:sp>
        <p:nvSpPr>
          <p:cNvPr id="71" name="PlaceHolder 3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A83FDCBE-3EEB-42B3-BD2C-D271C4DEE101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239" descr=""/>
          <p:cNvPicPr/>
          <p:nvPr/>
        </p:nvPicPr>
        <p:blipFill>
          <a:blip r:embed="rId1"/>
          <a:stretch/>
        </p:blipFill>
        <p:spPr>
          <a:xfrm>
            <a:off x="5408640" y="977400"/>
            <a:ext cx="4439160" cy="367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Рисунок 240" descr=""/>
          <p:cNvPicPr/>
          <p:nvPr/>
        </p:nvPicPr>
        <p:blipFill>
          <a:blip r:embed="rId2"/>
          <a:stretch/>
        </p:blipFill>
        <p:spPr>
          <a:xfrm>
            <a:off x="3290040" y="4592880"/>
            <a:ext cx="2951640" cy="89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" name="Рисунок 8" descr=""/>
          <p:cNvPicPr/>
          <p:nvPr/>
        </p:nvPicPr>
        <p:blipFill>
          <a:blip r:embed="rId3"/>
          <a:stretch/>
        </p:blipFill>
        <p:spPr>
          <a:xfrm>
            <a:off x="416520" y="839880"/>
            <a:ext cx="4804920" cy="365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Номер слайда 12"/>
          <p:cNvSpPr/>
          <p:nvPr/>
        </p:nvSpPr>
        <p:spPr>
          <a:xfrm>
            <a:off x="8551080" y="53056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t">
            <a:noAutofit/>
          </a:bodyPr>
          <a:p>
            <a:pPr algn="r" defTabSz="685800">
              <a:lnSpc>
                <a:spcPct val="100000"/>
              </a:lnSpc>
            </a:pPr>
            <a:fld id="{5B598254-A86E-41CF-B0F1-9C7531328A75}" type="slidenum">
              <a:rPr b="0" lang="ru-RU" sz="112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ru-RU" sz="112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TextBox 17"/>
          <p:cNvSpPr/>
          <p:nvPr/>
        </p:nvSpPr>
        <p:spPr>
          <a:xfrm>
            <a:off x="420120" y="281160"/>
            <a:ext cx="2375280" cy="3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5800" rIns="55800" tIns="27720" bIns="2772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en-US" sz="2000" strike="noStrike" u="none">
                <a:solidFill>
                  <a:srgbClr val="0070c0"/>
                </a:solidFill>
                <a:uFillTx/>
                <a:latin typeface="Calibri"/>
                <a:ea typeface="DejaVu Sans"/>
              </a:rPr>
              <a:t>Массовый состав КЛ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717120" y="741240"/>
            <a:ext cx="8112240" cy="350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TextBox 5"/>
          <p:cNvSpPr/>
          <p:nvPr/>
        </p:nvSpPr>
        <p:spPr>
          <a:xfrm>
            <a:off x="420120" y="281160"/>
            <a:ext cx="2375280" cy="3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5800" rIns="55800" tIns="27720" bIns="2772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en-US" sz="2000" strike="noStrike" u="none">
                <a:solidFill>
                  <a:srgbClr val="0070c0"/>
                </a:solidFill>
                <a:uFillTx/>
                <a:latin typeface="Calibri"/>
                <a:ea typeface="DejaVu Sans"/>
              </a:rPr>
              <a:t>Массовый состав КЛ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1303200" y="4342320"/>
            <a:ext cx="7335720" cy="5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PlaceHolder 4"/>
          <p:cNvSpPr/>
          <p:nvPr/>
        </p:nvSpPr>
        <p:spPr>
          <a:xfrm>
            <a:off x="8604720" y="5334480"/>
            <a:ext cx="1272960" cy="2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800" rIns="55800" tIns="27720" bIns="27720" anchor="ctr">
            <a:noAutofit/>
          </a:bodyPr>
          <a:p>
            <a:pPr algn="r" defTabSz="685800">
              <a:lnSpc>
                <a:spcPct val="100000"/>
              </a:lnSpc>
              <a:tabLst>
                <a:tab algn="l" pos="0"/>
              </a:tabLst>
            </a:pPr>
            <a:fld id="{BD54703F-1CBD-47B6-B8F3-E7B7277A8289}" type="slidenum">
              <a:rPr b="0" lang="ru-RU" sz="1400" strike="noStrike" u="none">
                <a:solidFill>
                  <a:schemeClr val="dk1"/>
                </a:solidFill>
                <a:uFillTx/>
                <a:latin typeface="Calibri"/>
                <a:ea typeface="DejaVu Sans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4686480" y="5267880"/>
            <a:ext cx="23749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ru-RU" sz="1800" strike="noStrike" u="none">
                <a:solidFill>
                  <a:srgbClr val="3465a4"/>
                </a:solidFill>
                <a:uFillTx/>
                <a:latin typeface="Arial"/>
              </a:rPr>
              <a:t>Глушков и др. (2019)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15767</TotalTime>
  <Application>LibreOffice/24.8.4.2$Linux_X86_64 LibreOffice_project/480$Build-2</Application>
  <AppVersion>15.0000</AppVersion>
  <Words>738</Words>
  <Paragraphs>160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2023-04-07T09:47:15Z</dcterms:created>
  <dc:creator>Leonid Ksenofontov</dc:creator>
  <dc:description/>
  <dc:language>ru-RU</dc:language>
  <cp:lastModifiedBy/>
  <dcterms:modified xsi:type="dcterms:W3CDTF">2025-02-20T08:19:15Z</dcterms:modified>
  <cp:revision>22</cp:revision>
  <dc:subject/>
  <dc:title>Институт космофизических исследований  и аэрономии им. Ю.Г. Шафера СО РАН (ИКФИА СО РАН)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17</vt:i4>
  </property>
</Properties>
</file>