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34"/>
  </p:notesMasterIdLst>
  <p:sldIdLst>
    <p:sldId id="552" r:id="rId2"/>
    <p:sldId id="257" r:id="rId3"/>
    <p:sldId id="259" r:id="rId4"/>
    <p:sldId id="258" r:id="rId5"/>
    <p:sldId id="554" r:id="rId6"/>
    <p:sldId id="593" r:id="rId7"/>
    <p:sldId id="558" r:id="rId8"/>
    <p:sldId id="555" r:id="rId9"/>
    <p:sldId id="594" r:id="rId10"/>
    <p:sldId id="563" r:id="rId11"/>
    <p:sldId id="565" r:id="rId12"/>
    <p:sldId id="588" r:id="rId13"/>
    <p:sldId id="566" r:id="rId14"/>
    <p:sldId id="567" r:id="rId15"/>
    <p:sldId id="564" r:id="rId16"/>
    <p:sldId id="570" r:id="rId17"/>
    <p:sldId id="596" r:id="rId18"/>
    <p:sldId id="597" r:id="rId19"/>
    <p:sldId id="595" r:id="rId20"/>
    <p:sldId id="256" r:id="rId21"/>
    <p:sldId id="599" r:id="rId22"/>
    <p:sldId id="579" r:id="rId23"/>
    <p:sldId id="580" r:id="rId24"/>
    <p:sldId id="582" r:id="rId25"/>
    <p:sldId id="600" r:id="rId26"/>
    <p:sldId id="601" r:id="rId27"/>
    <p:sldId id="589" r:id="rId28"/>
    <p:sldId id="591" r:id="rId29"/>
    <p:sldId id="592" r:id="rId30"/>
    <p:sldId id="590" r:id="rId31"/>
    <p:sldId id="585" r:id="rId32"/>
    <p:sldId id="603"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Bodoni SvtyTwo ITC TT-Book"/>
        <a:ea typeface="Bodoni SvtyTwo ITC TT-Book"/>
        <a:cs typeface="Bodoni SvtyTwo ITC TT-Book"/>
        <a:sym typeface="Bodoni SvtyTwo ITC TT-Book"/>
      </a:defRPr>
    </a:lvl1pPr>
    <a:lvl2pPr marL="0" marR="0" indent="22860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Bodoni SvtyTwo ITC TT-Book"/>
        <a:ea typeface="Bodoni SvtyTwo ITC TT-Book"/>
        <a:cs typeface="Bodoni SvtyTwo ITC TT-Book"/>
        <a:sym typeface="Bodoni SvtyTwo ITC TT-Book"/>
      </a:defRPr>
    </a:lvl2pPr>
    <a:lvl3pPr marL="0" marR="0" indent="45720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Bodoni SvtyTwo ITC TT-Book"/>
        <a:ea typeface="Bodoni SvtyTwo ITC TT-Book"/>
        <a:cs typeface="Bodoni SvtyTwo ITC TT-Book"/>
        <a:sym typeface="Bodoni SvtyTwo ITC TT-Book"/>
      </a:defRPr>
    </a:lvl3pPr>
    <a:lvl4pPr marL="0" marR="0" indent="68580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Bodoni SvtyTwo ITC TT-Book"/>
        <a:ea typeface="Bodoni SvtyTwo ITC TT-Book"/>
        <a:cs typeface="Bodoni SvtyTwo ITC TT-Book"/>
        <a:sym typeface="Bodoni SvtyTwo ITC TT-Book"/>
      </a:defRPr>
    </a:lvl4pPr>
    <a:lvl5pPr marL="0" marR="0" indent="91440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Bodoni SvtyTwo ITC TT-Book"/>
        <a:ea typeface="Bodoni SvtyTwo ITC TT-Book"/>
        <a:cs typeface="Bodoni SvtyTwo ITC TT-Book"/>
        <a:sym typeface="Bodoni SvtyTwo ITC TT-Book"/>
      </a:defRPr>
    </a:lvl5pPr>
    <a:lvl6pPr marL="0" marR="0" indent="114300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Bodoni SvtyTwo ITC TT-Book"/>
        <a:ea typeface="Bodoni SvtyTwo ITC TT-Book"/>
        <a:cs typeface="Bodoni SvtyTwo ITC TT-Book"/>
        <a:sym typeface="Bodoni SvtyTwo ITC TT-Book"/>
      </a:defRPr>
    </a:lvl6pPr>
    <a:lvl7pPr marL="0" marR="0" indent="137160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Bodoni SvtyTwo ITC TT-Book"/>
        <a:ea typeface="Bodoni SvtyTwo ITC TT-Book"/>
        <a:cs typeface="Bodoni SvtyTwo ITC TT-Book"/>
        <a:sym typeface="Bodoni SvtyTwo ITC TT-Book"/>
      </a:defRPr>
    </a:lvl7pPr>
    <a:lvl8pPr marL="0" marR="0" indent="160020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Bodoni SvtyTwo ITC TT-Book"/>
        <a:ea typeface="Bodoni SvtyTwo ITC TT-Book"/>
        <a:cs typeface="Bodoni SvtyTwo ITC TT-Book"/>
        <a:sym typeface="Bodoni SvtyTwo ITC TT-Book"/>
      </a:defRPr>
    </a:lvl8pPr>
    <a:lvl9pPr marL="0" marR="0" indent="182880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Bodoni SvtyTwo ITC TT-Book"/>
        <a:ea typeface="Bodoni SvtyTwo ITC TT-Book"/>
        <a:cs typeface="Bodoni SvtyTwo ITC TT-Book"/>
        <a:sym typeface="Bodoni SvtyTwo ITC TT-Book"/>
      </a:defRPr>
    </a:lvl9pPr>
  </p:defaultTextStyle>
  <p:extLst>
    <p:ext uri="{EFAFB233-063F-42B5-8137-9DF3F51BA10A}">
      <p15:sldGuideLst xmlns:p15="http://schemas.microsoft.com/office/powerpoint/2012/main">
        <p15:guide id="1" orient="horz" pos="4297" userDrawn="1">
          <p15:clr>
            <a:srgbClr val="A4A3A4"/>
          </p15:clr>
        </p15:guide>
        <p15:guide id="2" pos="765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er Olshevskiy" initials="AO" lastIdx="1" clrIdx="0">
    <p:extLst>
      <p:ext uri="{19B8F6BF-5375-455C-9EA6-DF929625EA0E}">
        <p15:presenceInfo xmlns:p15="http://schemas.microsoft.com/office/powerpoint/2012/main" userId="37f33be4775250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4F29"/>
    <a:srgbClr val="8C3A1F"/>
    <a:srgbClr val="7F351E"/>
    <a:srgbClr val="CE9480"/>
    <a:srgbClr val="CE9167"/>
    <a:srgbClr val="FF9835"/>
    <a:srgbClr val="657FBD"/>
    <a:srgbClr val="5D89BD"/>
    <a:srgbClr val="4682BD"/>
    <a:srgbClr val="3488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84"/>
    <p:restoredTop sz="94674"/>
  </p:normalViewPr>
  <p:slideViewPr>
    <p:cSldViewPr snapToGrid="0" showGuides="1">
      <p:cViewPr varScale="1">
        <p:scale>
          <a:sx n="58" d="100"/>
          <a:sy n="58" d="100"/>
        </p:scale>
        <p:origin x="248" y="288"/>
      </p:cViewPr>
      <p:guideLst>
        <p:guide orient="horz" pos="4297"/>
        <p:guide pos="765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2-17T13:39:27.732" idx="1">
    <p:pos x="10" y="1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1" name="Shape 1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70332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714486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00960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endParaRPr lang="ru-RU" dirty="0"/>
              </a:p>
            </p:txBody>
          </p:sp>
        </mc:Choice>
        <mc:Fallback xmlns="">
          <p:sp>
            <p:nvSpPr>
              <p:cNvPr id="3" name="Заметки 2"/>
              <p:cNvSpPr>
                <a:spLocks noGrp="1"/>
              </p:cNvSpPr>
              <p:nvPr>
                <p:ph type="body" idx="1"/>
              </p:nvPr>
            </p:nvSpPr>
            <p:spPr/>
            <p:txBody>
              <a:bodyPr/>
              <a:lstStyle/>
              <a:p>
                <a:r>
                  <a:rPr lang="en-US" dirty="0"/>
                  <a:t>Results of first joint analysis performed by the </a:t>
                </a:r>
                <a:r>
                  <a:rPr lang="en-US" dirty="0" err="1"/>
                  <a:t>NOvA</a:t>
                </a:r>
                <a:r>
                  <a:rPr lang="en-US" dirty="0"/>
                  <a:t> and T2K collaborations were publicly announced in 2024.</a:t>
                </a:r>
              </a:p>
              <a:p>
                <a:r>
                  <a:rPr lang="en-US" dirty="0"/>
                  <a:t>JINR physicists made significant contribution to these results.</a:t>
                </a:r>
              </a:p>
              <a:p>
                <a:r>
                  <a:rPr lang="en-US" dirty="0"/>
                  <a:t>It was a full-fledged joint fit that collaborations produced together. This is unique effort for neutrino physics.</a:t>
                </a:r>
              </a:p>
              <a:p>
                <a:r>
                  <a:rPr lang="en-US" dirty="0"/>
                  <a:t>Complementarity of these experiments allows to enhance the sensitivity to three-flavor oscillation parameters they measure.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Thus, </a:t>
                </a:r>
                <a:r>
                  <a:rPr lang="en-US" sz="1200" dirty="0"/>
                  <a:t>more precise measurement of oscillation parameters was obtained if compared to individual results of </a:t>
                </a:r>
                <a:r>
                  <a:rPr lang="en-US" sz="1200" dirty="0" err="1"/>
                  <a:t>NOvA</a:t>
                </a:r>
                <a:r>
                  <a:rPr lang="en-US" sz="1200" dirty="0"/>
                  <a:t> and T2K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analysis results highlight strong constraint on </a:t>
                </a:r>
                <a:r>
                  <a:rPr lang="en-US" sz="1200" i="0" dirty="0">
                    <a:latin typeface="Cambria Math" panose="02040503050406030204" pitchFamily="18" charset="0"/>
                    <a:ea typeface="Cambria Math" panose="02040503050406030204" pitchFamily="18" charset="0"/>
                  </a:rPr>
                  <a:t>∆</a:t>
                </a:r>
                <a:r>
                  <a:rPr lang="en-US" sz="1200" b="0" i="0" dirty="0">
                    <a:latin typeface="Cambria Math" panose="02040503050406030204" pitchFamily="18" charset="0"/>
                    <a:ea typeface="Cambria Math" panose="02040503050406030204" pitchFamily="18" charset="0"/>
                  </a:rPr>
                  <a:t>𝑚_32^2  </a:t>
                </a:r>
                <a:r>
                  <a:rPr lang="en-US" sz="1200" dirty="0"/>
                  <a:t>and disfavor CP conservation in Inverted neutrino mass ordering at &gt;3</a:t>
                </a:r>
                <a:r>
                  <a:rPr lang="en-US" sz="1200" i="0">
                    <a:latin typeface="Cambria Math" panose="02040503050406030204" pitchFamily="18" charset="0"/>
                    <a:ea typeface="Cambria Math" panose="02040503050406030204" pitchFamily="18" charset="0"/>
                  </a:rPr>
                  <a:t>𝜎</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also a firm foundation for future joint analyses these collaborations agree to perform.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Publication prepared for Nature is currently under review by both collaborations.</a:t>
                </a:r>
                <a:endParaRPr lang="ru-RU"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ru-RU" dirty="0"/>
                  <a:t>Результаты первого совместного анализа, проведенного коллаборациями </a:t>
                </a:r>
                <a:r>
                  <a:rPr lang="en-US" dirty="0" err="1"/>
                  <a:t>NOvA</a:t>
                </a:r>
                <a:r>
                  <a:rPr lang="en-US" dirty="0"/>
                  <a:t> </a:t>
                </a:r>
                <a:r>
                  <a:rPr lang="ru-RU" dirty="0"/>
                  <a:t>и </a:t>
                </a:r>
                <a:r>
                  <a:rPr lang="en-US" dirty="0"/>
                  <a:t>T2K, </a:t>
                </a:r>
                <a:r>
                  <a:rPr lang="ru-RU" dirty="0"/>
                  <a:t>были публично представлены в 2024 году.</a:t>
                </a:r>
              </a:p>
              <a:p>
                <a:r>
                  <a:rPr lang="ru-RU" dirty="0"/>
                  <a:t>Физики ОИЯИ внесли значительный вклад в эти результаты.</a:t>
                </a:r>
              </a:p>
              <a:p>
                <a:r>
                  <a:rPr lang="ru-RU" dirty="0"/>
                  <a:t>Это был первый полноценный совместный анализ, который коллаборации провели вместе. Для физики нейтрино это уникальная инициатива.</a:t>
                </a:r>
              </a:p>
              <a:p>
                <a:r>
                  <a:rPr lang="ru-RU" dirty="0"/>
                  <a:t>Взаимодополняемость этих экспериментов позволяет повысить чувствительность к измеряемым ими параметрам </a:t>
                </a:r>
                <a:r>
                  <a:rPr lang="ru-RU" dirty="0" err="1"/>
                  <a:t>трехфлейворных</a:t>
                </a:r>
                <a:r>
                  <a:rPr lang="ru-RU" dirty="0"/>
                  <a:t> осцилляций.</a:t>
                </a:r>
              </a:p>
              <a:p>
                <a:r>
                  <a:rPr lang="ru-RU" dirty="0"/>
                  <a:t>Таким образом, было получено более точное измерение параметров осцилляций по сравнению с индивидуальными результатами </a:t>
                </a:r>
                <a:r>
                  <a:rPr lang="en-US" dirty="0" err="1"/>
                  <a:t>NOvA</a:t>
                </a:r>
                <a:r>
                  <a:rPr lang="en-US" dirty="0"/>
                  <a:t> </a:t>
                </a:r>
                <a:r>
                  <a:rPr lang="ru-RU" dirty="0"/>
                  <a:t>и </a:t>
                </a:r>
                <a:r>
                  <a:rPr lang="en-US" dirty="0"/>
                  <a:t>T2K.</a:t>
                </a:r>
              </a:p>
              <a:p>
                <a:r>
                  <a:rPr lang="ru-RU" dirty="0"/>
                  <a:t>В результатах подчеркивается высокая точность измерения </a:t>
                </a:r>
                <a:r>
                  <a:rPr lang="en-US" sz="1200" i="0" dirty="0">
                    <a:latin typeface="Cambria Math" panose="02040503050406030204" pitchFamily="18" charset="0"/>
                    <a:ea typeface="Cambria Math" panose="02040503050406030204" pitchFamily="18" charset="0"/>
                  </a:rPr>
                  <a:t>∆</a:t>
                </a:r>
                <a:r>
                  <a:rPr lang="en-US" sz="1200" b="0" i="0" dirty="0">
                    <a:latin typeface="Cambria Math" panose="02040503050406030204" pitchFamily="18" charset="0"/>
                    <a:ea typeface="Cambria Math" panose="02040503050406030204" pitchFamily="18" charset="0"/>
                  </a:rPr>
                  <a:t>𝑚_32^2</a:t>
                </a:r>
                <a:r>
                  <a:rPr lang="ru-RU" dirty="0"/>
                  <a:t> и отклонение</a:t>
                </a:r>
                <a:r>
                  <a:rPr lang="ru-RU" baseline="0" dirty="0"/>
                  <a:t> </a:t>
                </a:r>
                <a:r>
                  <a:rPr lang="en-US" baseline="0" dirty="0"/>
                  <a:t>CP-</a:t>
                </a:r>
                <a:r>
                  <a:rPr lang="ru-RU" dirty="0"/>
                  <a:t>сохранения</a:t>
                </a:r>
                <a:r>
                  <a:rPr lang="en-US" dirty="0"/>
                  <a:t> </a:t>
                </a:r>
                <a:r>
                  <a:rPr lang="ru-RU" dirty="0"/>
                  <a:t>на уровне значимости &gt;3𝜎 в случае</a:t>
                </a:r>
                <a:r>
                  <a:rPr lang="ru-RU" baseline="0" dirty="0"/>
                  <a:t> </a:t>
                </a:r>
                <a:r>
                  <a:rPr lang="ru-RU" dirty="0"/>
                  <a:t>обратного порядка</a:t>
                </a:r>
                <a:r>
                  <a:rPr lang="ru-RU" baseline="0" dirty="0"/>
                  <a:t> масс нейтрино</a:t>
                </a:r>
                <a:r>
                  <a:rPr lang="ru-RU" dirty="0"/>
                  <a:t>.</a:t>
                </a:r>
              </a:p>
              <a:p>
                <a:r>
                  <a:rPr lang="ru-RU" dirty="0"/>
                  <a:t>Этот анализ также прочный фундамент для будущих совместных анализов, которые эти </a:t>
                </a:r>
                <a:r>
                  <a:rPr lang="ru-RU"/>
                  <a:t>коллаборации планируют выполнить</a:t>
                </a:r>
                <a:r>
                  <a:rPr lang="ru-RU" dirty="0"/>
                  <a:t>.</a:t>
                </a:r>
              </a:p>
              <a:p>
                <a:r>
                  <a:rPr lang="ru-RU" dirty="0"/>
                  <a:t>Публикация, подготовленная для </a:t>
                </a:r>
                <a:r>
                  <a:rPr lang="en-US" dirty="0"/>
                  <a:t>Nature, </a:t>
                </a:r>
                <a:r>
                  <a:rPr lang="ru-RU" dirty="0"/>
                  <a:t>в настоящее время находится на ревью обеих коллабораций.</a:t>
                </a:r>
              </a:p>
            </p:txBody>
          </p:sp>
        </mc:Fallback>
      </mc:AlternateContent>
      <p:sp>
        <p:nvSpPr>
          <p:cNvPr id="4" name="Номер слайда 3"/>
          <p:cNvSpPr>
            <a:spLocks noGrp="1"/>
          </p:cNvSpPr>
          <p:nvPr>
            <p:ph type="sldNum" sz="quarter" idx="5"/>
          </p:nvPr>
        </p:nvSpPr>
        <p:spPr/>
        <p:txBody>
          <a:bodyPr/>
          <a:lstStyle/>
          <a:p>
            <a:fld id="{30956135-60E1-A54B-8760-A505D443B577}" type="slidenum">
              <a:rPr lang="ru-RU" smtClean="0"/>
              <a:t>20</a:t>
            </a:fld>
            <a:endParaRPr lang="ru-RU"/>
          </a:p>
        </p:txBody>
      </p:sp>
    </p:spTree>
    <p:extLst>
      <p:ext uri="{BB962C8B-B14F-4D97-AF65-F5344CB8AC3E}">
        <p14:creationId xmlns:p14="http://schemas.microsoft.com/office/powerpoint/2010/main" val="2292257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929730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816207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579299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558698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04560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427752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752620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716635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186023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510405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038503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897076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885315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115802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740133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592153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4833937" y="2303859"/>
            <a:ext cx="14716126" cy="4643438"/>
          </a:xfrm>
          <a:prstGeom prst="rect">
            <a:avLst/>
          </a:prstGeom>
        </p:spPr>
        <p:txBody>
          <a:bodyPr anchor="b"/>
          <a:lstStyle/>
          <a:p>
            <a:r>
              <a:t>Текст заголовка</a:t>
            </a:r>
          </a:p>
        </p:txBody>
      </p:sp>
      <p:sp>
        <p:nvSpPr>
          <p:cNvPr id="12" name="Уровень текста 1…"/>
          <p:cNvSpPr txBox="1">
            <a:spLocks noGrp="1"/>
          </p:cNvSpPr>
          <p:nvPr>
            <p:ph type="body" sz="quarter" idx="1"/>
          </p:nvPr>
        </p:nvSpPr>
        <p:spPr>
          <a:xfrm>
            <a:off x="4833937" y="7090171"/>
            <a:ext cx="14716126"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102" name="Изображение"/>
          <p:cNvSpPr>
            <a:spLocks noGrp="1"/>
          </p:cNvSpPr>
          <p:nvPr>
            <p:ph type="pic" idx="21"/>
          </p:nvPr>
        </p:nvSpPr>
        <p:spPr>
          <a:xfrm>
            <a:off x="1712269" y="0"/>
            <a:ext cx="20959463" cy="13983891"/>
          </a:xfrm>
          <a:prstGeom prst="rect">
            <a:avLst/>
          </a:prstGeom>
        </p:spPr>
        <p:txBody>
          <a:bodyPr lIns="91439" tIns="45719" rIns="91439" bIns="45719" anchor="t">
            <a:noAutofit/>
          </a:bodyPr>
          <a:lstStyle/>
          <a:p>
            <a:endParaRPr/>
          </a:p>
        </p:txBody>
      </p:sp>
      <p:sp>
        <p:nvSpPr>
          <p:cNvPr id="10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10" name="Номер слайда"/>
          <p:cNvSpPr txBox="1">
            <a:spLocks noGrp="1"/>
          </p:cNvSpPr>
          <p:nvPr>
            <p:ph type="sldNum" sz="quarter" idx="2"/>
          </p:nvPr>
        </p:nvSpPr>
        <p:spPr>
          <a:xfrm>
            <a:off x="23685500" y="12996862"/>
            <a:ext cx="419100" cy="841376"/>
          </a:xfrm>
          <a:prstGeom prst="rect">
            <a:avLst/>
          </a:prstGeom>
        </p:spPr>
        <p:txBody>
          <a:bodyPr wrap="square"/>
          <a:lstStyle>
            <a:lvl1pPr>
              <a:defRPr>
                <a:latin typeface="ヒラギノ明朝 ProN W3"/>
                <a:ea typeface="ヒラギノ明朝 ProN W3"/>
                <a:cs typeface="ヒラギノ明朝 ProN W3"/>
                <a:sym typeface="ヒラギノ明朝 ProN W3"/>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24" name="Номер слайда"/>
          <p:cNvSpPr txBox="1">
            <a:spLocks noGrp="1"/>
          </p:cNvSpPr>
          <p:nvPr>
            <p:ph type="sldNum" sz="quarter" idx="2"/>
          </p:nvPr>
        </p:nvSpPr>
        <p:spPr>
          <a:xfrm>
            <a:off x="23685500" y="12992100"/>
            <a:ext cx="417475" cy="355600"/>
          </a:xfrm>
          <a:prstGeom prst="rect">
            <a:avLst/>
          </a:prstGeom>
        </p:spPr>
        <p:txBody>
          <a:bodyPr lIns="38100" tIns="38100" rIns="38100" bIns="38100" anchor="b"/>
          <a:lstStyle>
            <a:lvl1pPr defTabSz="584200">
              <a:defRPr>
                <a:latin typeface="ヒラギノ明朝 ProN W3"/>
                <a:ea typeface="ヒラギノ明朝 ProN W3"/>
                <a:cs typeface="ヒラギノ明朝 ProN W3"/>
                <a:sym typeface="ヒラギノ明朝 ProN W3"/>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30" name="Текст заголовка"/>
          <p:cNvSpPr txBox="1">
            <a:spLocks noGrp="1"/>
          </p:cNvSpPr>
          <p:nvPr>
            <p:ph type="title"/>
          </p:nvPr>
        </p:nvSpPr>
        <p:spPr>
          <a:xfrm>
            <a:off x="4833937" y="4536281"/>
            <a:ext cx="14716126" cy="4643438"/>
          </a:xfrm>
          <a:prstGeom prst="rect">
            <a:avLst/>
          </a:prstGeom>
        </p:spPr>
        <p:txBody>
          <a:bodyPr/>
          <a:lstStyle/>
          <a:p>
            <a:r>
              <a:t>Текст заголовка</a:t>
            </a:r>
          </a:p>
        </p:txBody>
      </p:sp>
      <p:sp>
        <p:nvSpPr>
          <p:cNvPr id="3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38" name="Изображение"/>
          <p:cNvSpPr>
            <a:spLocks noGrp="1"/>
          </p:cNvSpPr>
          <p:nvPr>
            <p:ph type="pic" idx="21"/>
          </p:nvPr>
        </p:nvSpPr>
        <p:spPr>
          <a:xfrm>
            <a:off x="6231433" y="863203"/>
            <a:ext cx="17439681" cy="11626455"/>
          </a:xfrm>
          <a:prstGeom prst="rect">
            <a:avLst/>
          </a:prstGeom>
        </p:spPr>
        <p:txBody>
          <a:bodyPr lIns="91439" tIns="45719" rIns="91439" bIns="45719" anchor="t">
            <a:noAutofit/>
          </a:bodyPr>
          <a:lstStyle/>
          <a:p>
            <a:endParaRPr/>
          </a:p>
        </p:txBody>
      </p:sp>
      <p:sp>
        <p:nvSpPr>
          <p:cNvPr id="39" name="Текст заголовка"/>
          <p:cNvSpPr txBox="1">
            <a:spLocks noGrp="1"/>
          </p:cNvSpPr>
          <p:nvPr>
            <p:ph type="title"/>
          </p:nvPr>
        </p:nvSpPr>
        <p:spPr>
          <a:xfrm>
            <a:off x="4387453" y="892968"/>
            <a:ext cx="7500938" cy="5607845"/>
          </a:xfrm>
          <a:prstGeom prst="rect">
            <a:avLst/>
          </a:prstGeom>
        </p:spPr>
        <p:txBody>
          <a:bodyPr anchor="b"/>
          <a:lstStyle>
            <a:lvl1pPr>
              <a:defRPr sz="8400"/>
            </a:lvl1pPr>
          </a:lstStyle>
          <a:p>
            <a:r>
              <a:t>Текст заголовка</a:t>
            </a:r>
          </a:p>
        </p:txBody>
      </p:sp>
      <p:sp>
        <p:nvSpPr>
          <p:cNvPr id="40" name="Уровень текста 1…"/>
          <p:cNvSpPr txBox="1">
            <a:spLocks noGrp="1"/>
          </p:cNvSpPr>
          <p:nvPr>
            <p:ph type="body" sz="quarter" idx="1"/>
          </p:nvPr>
        </p:nvSpPr>
        <p:spPr>
          <a:xfrm>
            <a:off x="4387453" y="6643687"/>
            <a:ext cx="7500938" cy="5786438"/>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4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56" name="Текст заголовка"/>
          <p:cNvSpPr txBox="1">
            <a:spLocks noGrp="1"/>
          </p:cNvSpPr>
          <p:nvPr>
            <p:ph type="title"/>
          </p:nvPr>
        </p:nvSpPr>
        <p:spPr>
          <a:prstGeom prst="rect">
            <a:avLst/>
          </a:prstGeom>
        </p:spPr>
        <p:txBody>
          <a:bodyPr/>
          <a:lstStyle/>
          <a:p>
            <a:r>
              <a:t>Текст заголовка</a:t>
            </a:r>
          </a:p>
        </p:txBody>
      </p:sp>
      <p:sp>
        <p:nvSpPr>
          <p:cNvPr id="57"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65" name="Изображение"/>
          <p:cNvSpPr>
            <a:spLocks noGrp="1"/>
          </p:cNvSpPr>
          <p:nvPr>
            <p:ph type="pic" sz="half" idx="21"/>
          </p:nvPr>
        </p:nvSpPr>
        <p:spPr>
          <a:xfrm>
            <a:off x="8794253" y="3637358"/>
            <a:ext cx="13260587" cy="8840392"/>
          </a:xfrm>
          <a:prstGeom prst="rect">
            <a:avLst/>
          </a:prstGeom>
        </p:spPr>
        <p:txBody>
          <a:bodyPr lIns="91439" tIns="45719" rIns="91439" bIns="45719" anchor="t">
            <a:noAutofit/>
          </a:bodyPr>
          <a:lstStyle/>
          <a:p>
            <a:endParaRPr/>
          </a:p>
        </p:txBody>
      </p:sp>
      <p:sp>
        <p:nvSpPr>
          <p:cNvPr id="66" name="Текст заголовка"/>
          <p:cNvSpPr txBox="1">
            <a:spLocks noGrp="1"/>
          </p:cNvSpPr>
          <p:nvPr>
            <p:ph type="title"/>
          </p:nvPr>
        </p:nvSpPr>
        <p:spPr>
          <a:prstGeom prst="rect">
            <a:avLst/>
          </a:prstGeom>
        </p:spPr>
        <p:txBody>
          <a:bodyPr/>
          <a:lstStyle/>
          <a:p>
            <a:r>
              <a:t>Текст заголовка</a:t>
            </a:r>
          </a:p>
        </p:txBody>
      </p:sp>
      <p:sp>
        <p:nvSpPr>
          <p:cNvPr id="67" name="Уровень текста 1…"/>
          <p:cNvSpPr txBox="1">
            <a:spLocks noGrp="1"/>
          </p:cNvSpPr>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Номер слайда"/>
          <p:cNvSpPr txBox="1">
            <a:spLocks noGrp="1"/>
          </p:cNvSpPr>
          <p:nvPr>
            <p:ph type="sldNum" sz="quarter" idx="2"/>
          </p:nvPr>
        </p:nvSpPr>
        <p:spPr>
          <a:xfrm>
            <a:off x="11954103" y="13073062"/>
            <a:ext cx="466269" cy="47307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75" name="Уровень текста 1…"/>
          <p:cNvSpPr txBox="1">
            <a:spLocks noGrp="1"/>
          </p:cNvSpPr>
          <p:nvPr>
            <p:ph type="body" idx="1"/>
          </p:nvPr>
        </p:nvSpPr>
        <p:spPr>
          <a:xfrm>
            <a:off x="4387453" y="1785937"/>
            <a:ext cx="15609094" cy="10144126"/>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Фото (3 шт.)">
    <p:spTree>
      <p:nvGrpSpPr>
        <p:cNvPr id="1" name=""/>
        <p:cNvGrpSpPr/>
        <p:nvPr/>
      </p:nvGrpSpPr>
      <p:grpSpPr>
        <a:xfrm>
          <a:off x="0" y="0"/>
          <a:ext cx="0" cy="0"/>
          <a:chOff x="0" y="0"/>
          <a:chExt cx="0" cy="0"/>
        </a:xfrm>
      </p:grpSpPr>
      <p:sp>
        <p:nvSpPr>
          <p:cNvPr id="83" name="Изображение"/>
          <p:cNvSpPr>
            <a:spLocks noGrp="1"/>
          </p:cNvSpPr>
          <p:nvPr>
            <p:ph type="pic" sz="quarter" idx="21"/>
          </p:nvPr>
        </p:nvSpPr>
        <p:spPr>
          <a:xfrm>
            <a:off x="12442031" y="7072312"/>
            <a:ext cx="8514489" cy="5679282"/>
          </a:xfrm>
          <a:prstGeom prst="rect">
            <a:avLst/>
          </a:prstGeom>
        </p:spPr>
        <p:txBody>
          <a:bodyPr lIns="91439" tIns="45719" rIns="91439" bIns="45719" anchor="t">
            <a:noAutofit/>
          </a:bodyPr>
          <a:lstStyle/>
          <a:p>
            <a:endParaRPr/>
          </a:p>
        </p:txBody>
      </p:sp>
      <p:sp>
        <p:nvSpPr>
          <p:cNvPr id="84" name="Изображение"/>
          <p:cNvSpPr>
            <a:spLocks noGrp="1"/>
          </p:cNvSpPr>
          <p:nvPr>
            <p:ph type="pic" sz="quarter" idx="22"/>
          </p:nvPr>
        </p:nvSpPr>
        <p:spPr>
          <a:xfrm>
            <a:off x="12192000" y="1250156"/>
            <a:ext cx="8251032" cy="5500689"/>
          </a:xfrm>
          <a:prstGeom prst="rect">
            <a:avLst/>
          </a:prstGeom>
        </p:spPr>
        <p:txBody>
          <a:bodyPr lIns="91439" tIns="45719" rIns="91439" bIns="45719" anchor="t">
            <a:noAutofit/>
          </a:bodyPr>
          <a:lstStyle/>
          <a:p>
            <a:endParaRPr/>
          </a:p>
        </p:txBody>
      </p:sp>
      <p:sp>
        <p:nvSpPr>
          <p:cNvPr id="85" name="Изображение"/>
          <p:cNvSpPr>
            <a:spLocks noGrp="1"/>
          </p:cNvSpPr>
          <p:nvPr>
            <p:ph type="pic" idx="23"/>
          </p:nvPr>
        </p:nvSpPr>
        <p:spPr>
          <a:xfrm>
            <a:off x="-291704" y="1250156"/>
            <a:ext cx="16850320" cy="11233548"/>
          </a:xfrm>
          <a:prstGeom prst="rect">
            <a:avLst/>
          </a:prstGeom>
        </p:spPr>
        <p:txBody>
          <a:bodyPr lIns="91439" tIns="45719" rIns="91439" bIns="45719" anchor="t">
            <a:noAutofit/>
          </a:bodyPr>
          <a:lstStyle/>
          <a:p>
            <a:endParaRP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93" name="— Иван Арсентьев"/>
          <p:cNvSpPr txBox="1">
            <a:spLocks noGrp="1"/>
          </p:cNvSpPr>
          <p:nvPr>
            <p:ph type="body" sz="quarter" idx="21"/>
          </p:nvPr>
        </p:nvSpPr>
        <p:spPr>
          <a:xfrm>
            <a:off x="4833937" y="8947546"/>
            <a:ext cx="14716126" cy="647701"/>
          </a:xfrm>
          <a:prstGeom prst="rect">
            <a:avLst/>
          </a:prstGeom>
        </p:spPr>
        <p:txBody>
          <a:bodyPr anchor="t">
            <a:spAutoFit/>
          </a:bodyPr>
          <a:lstStyle>
            <a:lvl1pPr marL="0" indent="0" algn="ctr">
              <a:spcBef>
                <a:spcPts val="0"/>
              </a:spcBef>
              <a:buSzTx/>
              <a:buNone/>
              <a:defRPr sz="3200" i="1"/>
            </a:lvl1pPr>
          </a:lstStyle>
          <a:p>
            <a:r>
              <a:t>— Иван Арсентьев</a:t>
            </a:r>
          </a:p>
        </p:txBody>
      </p:sp>
      <p:sp>
        <p:nvSpPr>
          <p:cNvPr id="94" name="«Место ввода цитаты»."/>
          <p:cNvSpPr txBox="1">
            <a:spLocks noGrp="1"/>
          </p:cNvSpPr>
          <p:nvPr>
            <p:ph type="body" sz="quarter" idx="22"/>
          </p:nvPr>
        </p:nvSpPr>
        <p:spPr>
          <a:xfrm>
            <a:off x="4833937" y="5997575"/>
            <a:ext cx="14716126" cy="863601"/>
          </a:xfrm>
          <a:prstGeom prst="rect">
            <a:avLst/>
          </a:prstGeom>
        </p:spPr>
        <p:txBody>
          <a:bodyPr>
            <a:spAutoFit/>
          </a:bodyPr>
          <a:lstStyle>
            <a:lvl1pPr marL="0" indent="0" algn="ctr">
              <a:spcBef>
                <a:spcPts val="0"/>
              </a:spcBef>
              <a:buSzTx/>
              <a:buNone/>
              <a:defRPr sz="4600">
                <a:latin typeface="+mn-lt"/>
                <a:ea typeface="+mn-ea"/>
                <a:cs typeface="+mn-cs"/>
                <a:sym typeface="Helvetica Neue Medium"/>
              </a:defRPr>
            </a:lvl1pPr>
          </a:lstStyle>
          <a:p>
            <a:r>
              <a:t>«Место ввода цитаты».</a:t>
            </a:r>
          </a:p>
        </p:txBody>
      </p:sp>
      <p:sp>
        <p:nvSpPr>
          <p:cNvPr id="9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Текст заголовка</a:t>
            </a:r>
          </a:p>
        </p:txBody>
      </p:sp>
      <p:sp>
        <p:nvSpPr>
          <p:cNvPr id="3" name="Уровень текста 1…"/>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2" r:id="rId12"/>
  </p:sldLayoutIdLst>
  <p:transition spd="med"/>
  <p:hf hdr="0" ftr="0" dt="0"/>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71.emf"/><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3.emf"/></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1.xml"/><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85.pn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1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990.png"/><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1020.png"/><Relationship Id="rId4" Type="http://schemas.openxmlformats.org/officeDocument/2006/relationships/image" Target="../media/image103.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1050.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09.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08.emf"/><Relationship Id="rId5" Type="http://schemas.openxmlformats.org/officeDocument/2006/relationships/image" Target="../media/image107.emf"/><Relationship Id="rId4" Type="http://schemas.openxmlformats.org/officeDocument/2006/relationships/image" Target="../media/image106.emf"/></Relationships>
</file>

<file path=ppt/slides/_rels/slide3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30.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290.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emf"/><Relationship Id="rId2" Type="http://schemas.openxmlformats.org/officeDocument/2006/relationships/image" Target="../media/image33.jpeg"/><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4114800" y="1676400"/>
            <a:ext cx="16002000" cy="4724400"/>
          </a:xfrm>
        </p:spPr>
        <p:txBody>
          <a:bodyPr>
            <a:normAutofit/>
          </a:bodyPr>
          <a:lstStyle/>
          <a:p>
            <a:r>
              <a:rPr lang="ru-RU" sz="8000" dirty="0">
                <a:latin typeface="Times New Roman" panose="02020603050405020304" pitchFamily="18" charset="0"/>
                <a:cs typeface="Times New Roman" panose="02020603050405020304" pitchFamily="18" charset="0"/>
              </a:rPr>
              <a:t>Исследование осцилляций нейтрино в ускорительных и реакторных экспериментах </a:t>
            </a:r>
          </a:p>
        </p:txBody>
      </p:sp>
      <p:sp>
        <p:nvSpPr>
          <p:cNvPr id="3" name="Подзаголовок 2"/>
          <p:cNvSpPr>
            <a:spLocks noGrp="1"/>
          </p:cNvSpPr>
          <p:nvPr>
            <p:ph type="subTitle" idx="1"/>
          </p:nvPr>
        </p:nvSpPr>
        <p:spPr>
          <a:xfrm>
            <a:off x="1291545" y="7315200"/>
            <a:ext cx="21727886" cy="4724400"/>
          </a:xfrm>
        </p:spPr>
        <p:txBody>
          <a:bodyPr>
            <a:normAutofit fontScale="92500" lnSpcReduction="10000"/>
          </a:bodyPr>
          <a:lstStyle/>
          <a:p>
            <a:pPr>
              <a:lnSpc>
                <a:spcPct val="110000"/>
              </a:lnSpc>
            </a:pPr>
            <a:r>
              <a:rPr lang="ru-RU" dirty="0" err="1">
                <a:latin typeface="Times New Roman" panose="02020603050405020304" pitchFamily="18" charset="0"/>
                <a:cs typeface="Times New Roman" panose="02020603050405020304" pitchFamily="18" charset="0"/>
              </a:rPr>
              <a:t>А.Г.Ольшевский</a:t>
            </a:r>
            <a:r>
              <a:rPr lang="ru-RU" dirty="0">
                <a:latin typeface="Times New Roman" panose="02020603050405020304" pitchFamily="18" charset="0"/>
                <a:cs typeface="Times New Roman" panose="02020603050405020304" pitchFamily="18" charset="0"/>
              </a:rPr>
              <a:t>, ОИЯИ </a:t>
            </a:r>
          </a:p>
          <a:p>
            <a:pPr>
              <a:lnSpc>
                <a:spcPct val="110000"/>
              </a:lnSpc>
            </a:pPr>
            <a:r>
              <a:rPr lang="ru-RU" dirty="0">
                <a:latin typeface="Times New Roman" panose="02020603050405020304" pitchFamily="18" charset="0"/>
                <a:cs typeface="Times New Roman" panose="02020603050405020304" pitchFamily="18" charset="0"/>
              </a:rPr>
              <a:t>Сессия-конференция «Физика фундаментальных взаимодействий»  </a:t>
            </a:r>
          </a:p>
          <a:p>
            <a:pPr>
              <a:lnSpc>
                <a:spcPct val="110000"/>
              </a:lnSpc>
            </a:pPr>
            <a:r>
              <a:rPr lang="ru-RU" dirty="0">
                <a:latin typeface="Times New Roman" panose="02020603050405020304" pitchFamily="18" charset="0"/>
                <a:cs typeface="Times New Roman" panose="02020603050405020304" pitchFamily="18" charset="0"/>
              </a:rPr>
              <a:t>17-21 февраля 2025 </a:t>
            </a:r>
          </a:p>
          <a:p>
            <a:endParaRPr lang="ru-RU" dirty="0">
              <a:latin typeface="Times New Roman" panose="02020603050405020304" pitchFamily="18" charset="0"/>
              <a:cs typeface="Times New Roman" panose="02020603050405020304" pitchFamily="18" charset="0"/>
            </a:endParaRPr>
          </a:p>
          <a:p>
            <a:r>
              <a:rPr lang="ru-RU" sz="3800" i="1" dirty="0">
                <a:latin typeface="Times New Roman" panose="02020603050405020304" pitchFamily="18" charset="0"/>
                <a:cs typeface="Times New Roman" panose="02020603050405020304" pitchFamily="18" charset="0"/>
              </a:rPr>
              <a:t>Особая благодарность коллегам: Людмиле Колупаевой и Максиму Гончару за помощь </a:t>
            </a:r>
          </a:p>
          <a:p>
            <a:r>
              <a:rPr lang="ru-RU" sz="3800" i="1" dirty="0">
                <a:latin typeface="Times New Roman" panose="02020603050405020304" pitchFamily="18" charset="0"/>
                <a:cs typeface="Times New Roman" panose="02020603050405020304" pitchFamily="18" charset="0"/>
              </a:rPr>
              <a:t>в подборе материала, в частности, поддержку базы данных осцилляционных результатов </a:t>
            </a:r>
          </a:p>
          <a:p>
            <a:r>
              <a:rPr lang="en-US" sz="3800" i="1" dirty="0">
                <a:solidFill>
                  <a:srgbClr val="1F6BC0"/>
                </a:solidFill>
                <a:effectLst/>
                <a:latin typeface="Times New Roman" panose="02020603050405020304" pitchFamily="18" charset="0"/>
                <a:cs typeface="Times New Roman" panose="02020603050405020304" pitchFamily="18" charset="0"/>
              </a:rPr>
              <a:t>https://</a:t>
            </a:r>
            <a:r>
              <a:rPr lang="en-US" sz="3800" i="1" dirty="0" err="1">
                <a:solidFill>
                  <a:srgbClr val="1F6BC0"/>
                </a:solidFill>
                <a:effectLst/>
                <a:latin typeface="Times New Roman" panose="02020603050405020304" pitchFamily="18" charset="0"/>
                <a:cs typeface="Times New Roman" panose="02020603050405020304" pitchFamily="18" charset="0"/>
              </a:rPr>
              <a:t>git.jinr.ru</a:t>
            </a:r>
            <a:r>
              <a:rPr lang="en-US" sz="3800" i="1" dirty="0">
                <a:solidFill>
                  <a:srgbClr val="1F6BC0"/>
                </a:solidFill>
                <a:effectLst/>
                <a:latin typeface="Times New Roman" panose="02020603050405020304" pitchFamily="18" charset="0"/>
                <a:cs typeface="Times New Roman" panose="02020603050405020304" pitchFamily="18" charset="0"/>
              </a:rPr>
              <a:t>/nu/</a:t>
            </a:r>
            <a:r>
              <a:rPr lang="en-US" sz="3800" i="1" dirty="0" err="1">
                <a:solidFill>
                  <a:srgbClr val="1F6BC0"/>
                </a:solidFill>
                <a:effectLst/>
                <a:latin typeface="Times New Roman" panose="02020603050405020304" pitchFamily="18" charset="0"/>
                <a:cs typeface="Times New Roman" panose="02020603050405020304" pitchFamily="18" charset="0"/>
              </a:rPr>
              <a:t>osc</a:t>
            </a:r>
            <a:endParaRPr lang="en-US" sz="3800" i="1" dirty="0">
              <a:solidFill>
                <a:srgbClr val="1F6BC0"/>
              </a:solidFill>
              <a:effectLst/>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76597997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3B7151-C7C0-2864-FEEA-93B86B0388DF}"/>
              </a:ext>
            </a:extLst>
          </p:cNvPr>
          <p:cNvSpPr txBox="1"/>
          <p:nvPr/>
        </p:nvSpPr>
        <p:spPr>
          <a:xfrm>
            <a:off x="1063578" y="269953"/>
            <a:ext cx="10408672" cy="13753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rPr>
              <a:t>SNO+ Experiment</a:t>
            </a:r>
            <a:r>
              <a:rPr kumimoji="0" lang="en-US" sz="8000" b="0" i="0" u="none" strike="noStrike" cap="none" spc="0" normalizeH="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rPr>
              <a:t> </a:t>
            </a:r>
            <a:endParaRPr kumimoji="0" lang="ru-RU"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endParaRPr>
          </a:p>
        </p:txBody>
      </p:sp>
      <p:pic>
        <p:nvPicPr>
          <p:cNvPr id="6" name="Рисунок 5">
            <a:extLst>
              <a:ext uri="{FF2B5EF4-FFF2-40B4-BE49-F238E27FC236}">
                <a16:creationId xmlns:a16="http://schemas.microsoft.com/office/drawing/2014/main" id="{D58602D3-FB17-A54D-4F4E-0B1E5A094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5096" y="1821016"/>
            <a:ext cx="11087725" cy="4622459"/>
          </a:xfrm>
          <a:prstGeom prst="rect">
            <a:avLst/>
          </a:prstGeom>
        </p:spPr>
      </p:pic>
      <p:pic>
        <p:nvPicPr>
          <p:cNvPr id="5122" name="Picture 2" descr="SNO+ Detector">
            <a:extLst>
              <a:ext uri="{FF2B5EF4-FFF2-40B4-BE49-F238E27FC236}">
                <a16:creationId xmlns:a16="http://schemas.microsoft.com/office/drawing/2014/main" id="{DDABD019-0338-F7E2-B231-4B42AAC20A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2737" y="1894113"/>
            <a:ext cx="3601507" cy="4305561"/>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B9F1404E-66D6-4CC7-6FD7-4EA600F7F4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179" y="3930273"/>
            <a:ext cx="4978400" cy="3526985"/>
          </a:xfrm>
          <a:prstGeom prst="rect">
            <a:avLst/>
          </a:prstGeom>
        </p:spPr>
      </p:pic>
      <p:pic>
        <p:nvPicPr>
          <p:cNvPr id="10" name="Рисунок 9">
            <a:extLst>
              <a:ext uri="{FF2B5EF4-FFF2-40B4-BE49-F238E27FC236}">
                <a16:creationId xmlns:a16="http://schemas.microsoft.com/office/drawing/2014/main" id="{7F04273F-6F11-E68E-A4AB-72049AF563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179" y="1645329"/>
            <a:ext cx="4978400" cy="2197100"/>
          </a:xfrm>
          <a:prstGeom prst="rect">
            <a:avLst/>
          </a:prstGeom>
        </p:spPr>
      </p:pic>
      <p:pic>
        <p:nvPicPr>
          <p:cNvPr id="12" name="Рисунок 11">
            <a:extLst>
              <a:ext uri="{FF2B5EF4-FFF2-40B4-BE49-F238E27FC236}">
                <a16:creationId xmlns:a16="http://schemas.microsoft.com/office/drawing/2014/main" id="{F917CFFB-BFF0-22CA-6E83-5FD755D5FA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842" y="7825592"/>
            <a:ext cx="8296680" cy="3529497"/>
          </a:xfrm>
          <a:prstGeom prst="rect">
            <a:avLst/>
          </a:prstGeom>
        </p:spPr>
      </p:pic>
      <p:sp>
        <p:nvSpPr>
          <p:cNvPr id="13" name="Прямоугольник 12">
            <a:extLst>
              <a:ext uri="{FF2B5EF4-FFF2-40B4-BE49-F238E27FC236}">
                <a16:creationId xmlns:a16="http://schemas.microsoft.com/office/drawing/2014/main" id="{0B1CFA32-B535-1583-8F1A-5651FD96EAAD}"/>
              </a:ext>
            </a:extLst>
          </p:cNvPr>
          <p:cNvSpPr/>
          <p:nvPr/>
        </p:nvSpPr>
        <p:spPr>
          <a:xfrm>
            <a:off x="781842" y="9067826"/>
            <a:ext cx="8209758" cy="522514"/>
          </a:xfrm>
          <a:prstGeom prst="rect">
            <a:avLst/>
          </a:prstGeom>
          <a:solidFill>
            <a:schemeClr val="accent1">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000" b="0" i="0" u="none" strike="noStrike" cap="none" spc="0" normalizeH="0" baseline="0">
              <a:ln>
                <a:noFill/>
              </a:ln>
              <a:solidFill>
                <a:srgbClr val="FFFFFF"/>
              </a:solidFill>
              <a:effectLst/>
              <a:uFillTx/>
              <a:latin typeface="+mn-lt"/>
              <a:ea typeface="+mn-ea"/>
              <a:cs typeface="+mn-cs"/>
              <a:sym typeface="Helvetica Neue Medium"/>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92BCCA5-B3F9-DCE1-5ECD-56F74A2A0AA8}"/>
                  </a:ext>
                </a:extLst>
              </p:cNvPr>
              <p:cNvSpPr txBox="1"/>
              <p:nvPr/>
            </p:nvSpPr>
            <p:spPr>
              <a:xfrm>
                <a:off x="9848539" y="7825592"/>
                <a:ext cx="6396576" cy="5314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342900" indent="-342900" algn="l">
                  <a:buFont typeface="Wingdings" pitchFamily="2" charset="2"/>
                  <a:buChar char="Ø"/>
                </a:pPr>
                <a:r>
                  <a:rPr lang="en-US" sz="2400" dirty="0">
                    <a:latin typeface="Times New Roman" panose="02020603050405020304" pitchFamily="18" charset="0"/>
                    <a:cs typeface="Times New Roman" panose="02020603050405020304" pitchFamily="18" charset="0"/>
                  </a:rPr>
                  <a:t>Following first detection in a water Cherenkov detector, new results from partial and scintillation phases were presented </a:t>
                </a:r>
              </a:p>
              <a:p>
                <a:pPr marL="342900" indent="-342900" algn="l">
                  <a:buFont typeface="Wingdings" pitchFamily="2" charset="2"/>
                  <a:buChar char="Ø"/>
                </a:pPr>
                <a:endParaRPr lang="en-US" sz="2400" dirty="0">
                  <a:latin typeface="Times New Roman" panose="02020603050405020304" pitchFamily="18" charset="0"/>
                  <a:cs typeface="Times New Roman" panose="02020603050405020304" pitchFamily="18" charset="0"/>
                </a:endParaRPr>
              </a:p>
              <a:p>
                <a:pPr marL="342900" indent="-342900" algn="l">
                  <a:buFont typeface="Wingdings" pitchFamily="2" charset="2"/>
                  <a:buChar char="Ø"/>
                </a:pPr>
                <a:r>
                  <a:rPr lang="en-US" sz="2400" dirty="0">
                    <a:effectLst/>
                    <a:latin typeface="Times New Roman" panose="02020603050405020304" pitchFamily="18" charset="0"/>
                    <a:cs typeface="Times New Roman" panose="02020603050405020304" pitchFamily="18" charset="0"/>
                  </a:rPr>
                  <a:t>Stable data taking from March to October 2020 with scintillator at a height of about 75cm above the AV equator, allowed 114 ton*years (and 85 Hz </a:t>
                </a:r>
                <a:r>
                  <a:rPr lang="en-US" sz="2400" baseline="30000" dirty="0">
                    <a:effectLst/>
                    <a:latin typeface="Times New Roman" panose="02020603050405020304" pitchFamily="18" charset="0"/>
                    <a:cs typeface="Times New Roman" panose="02020603050405020304" pitchFamily="18" charset="0"/>
                  </a:rPr>
                  <a:t>210</a:t>
                </a:r>
                <a:r>
                  <a:rPr lang="en-US" sz="2400" dirty="0">
                    <a:effectLst/>
                    <a:latin typeface="Times New Roman" panose="02020603050405020304" pitchFamily="18" charset="0"/>
                    <a:cs typeface="Times New Roman" panose="02020603050405020304" pitchFamily="18" charset="0"/>
                  </a:rPr>
                  <a:t>Po) exposure </a:t>
                </a:r>
              </a:p>
              <a:p>
                <a:pPr marL="342900" indent="-342900" algn="l">
                  <a:buFont typeface="Wingdings" pitchFamily="2" charset="2"/>
                  <a:buChar char="Ø"/>
                </a:pPr>
                <a:endParaRPr lang="en-US" sz="2400" dirty="0">
                  <a:effectLst/>
                  <a:latin typeface="Times New Roman" panose="02020603050405020304" pitchFamily="18" charset="0"/>
                  <a:cs typeface="Times New Roman" panose="02020603050405020304" pitchFamily="18" charset="0"/>
                </a:endParaRPr>
              </a:p>
              <a:p>
                <a:pPr marL="342900" indent="-342900" algn="l">
                  <a:buFont typeface="Wingdings" pitchFamily="2" charset="2"/>
                  <a:buChar char="Ø"/>
                </a:pPr>
                <a:r>
                  <a:rPr lang="en-US" sz="2400" dirty="0">
                    <a:latin typeface="Times New Roman" panose="02020603050405020304" pitchFamily="18" charset="0"/>
                    <a:cs typeface="Times New Roman" panose="02020603050405020304" pitchFamily="18" charset="0"/>
                  </a:rPr>
                  <a:t>Preliminary result of Scintillation phase with 286 ton*years </a:t>
                </a:r>
                <a:r>
                  <a:rPr lang="en-US" sz="2400" dirty="0">
                    <a:effectLst/>
                    <a:latin typeface="Times New Roman" panose="02020603050405020304" pitchFamily="18" charset="0"/>
                    <a:cs typeface="Times New Roman" panose="02020603050405020304" pitchFamily="18" charset="0"/>
                  </a:rPr>
                  <a:t>(and 85 Hz </a:t>
                </a:r>
                <a:r>
                  <a:rPr lang="en-US" sz="2400" baseline="30000" dirty="0">
                    <a:effectLst/>
                    <a:latin typeface="Times New Roman" panose="02020603050405020304" pitchFamily="18" charset="0"/>
                    <a:cs typeface="Times New Roman" panose="02020603050405020304" pitchFamily="18" charset="0"/>
                  </a:rPr>
                  <a:t>210</a:t>
                </a:r>
                <a:r>
                  <a:rPr lang="en-US" sz="2400" dirty="0">
                    <a:effectLst/>
                    <a:latin typeface="Times New Roman" panose="02020603050405020304" pitchFamily="18" charset="0"/>
                    <a:cs typeface="Times New Roman" panose="02020603050405020304" pitchFamily="18" charset="0"/>
                  </a:rPr>
                  <a:t>Po) </a:t>
                </a:r>
                <a:r>
                  <a:rPr lang="en-US" sz="2400" dirty="0">
                    <a:latin typeface="Times New Roman" panose="02020603050405020304" pitchFamily="18" charset="0"/>
                    <a:cs typeface="Times New Roman" panose="02020603050405020304" pitchFamily="18" charset="0"/>
                  </a:rPr>
                  <a:t>exposure was presented at Neutrino 2024:</a:t>
                </a:r>
                <a:endParaRPr lang="en-US" sz="2400" dirty="0">
                  <a:solidFill>
                    <a:srgbClr val="C04F29"/>
                  </a:solidFill>
                  <a:latin typeface="Times New Roman" panose="02020603050405020304" pitchFamily="18" charset="0"/>
                  <a:ea typeface="Cambria Math" panose="02040503050406030204" pitchFamily="18" charset="0"/>
                  <a:cs typeface="Times New Roman" panose="02020603050405020304" pitchFamily="18" charset="0"/>
                </a:endParaRPr>
              </a:p>
              <a:p>
                <a:pPr algn="l"/>
                <a:r>
                  <a:rPr lang="en-US" sz="2400" dirty="0">
                    <a:solidFill>
                      <a:srgbClr val="C04F29"/>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400" i="1" smtClean="0">
                        <a:solidFill>
                          <a:srgbClr val="C04F29"/>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400" dirty="0">
                    <a:solidFill>
                      <a:srgbClr val="C04F29"/>
                    </a:solidFill>
                    <a:effectLst/>
                    <a:latin typeface="Times New Roman" panose="02020603050405020304" pitchFamily="18" charset="0"/>
                    <a:cs typeface="Times New Roman" panose="02020603050405020304" pitchFamily="18" charset="0"/>
                  </a:rPr>
                  <a:t>m</a:t>
                </a:r>
                <a:r>
                  <a:rPr lang="en-US" sz="2400" baseline="30000" dirty="0">
                    <a:solidFill>
                      <a:srgbClr val="C04F29"/>
                    </a:solidFill>
                    <a:effectLst/>
                    <a:latin typeface="Times New Roman" panose="02020603050405020304" pitchFamily="18" charset="0"/>
                    <a:cs typeface="Times New Roman" panose="02020603050405020304" pitchFamily="18" charset="0"/>
                  </a:rPr>
                  <a:t>2</a:t>
                </a:r>
                <a:r>
                  <a:rPr lang="en-US" sz="2400" baseline="-25000" dirty="0">
                    <a:solidFill>
                      <a:srgbClr val="C04F29"/>
                    </a:solidFill>
                    <a:latin typeface="Times New Roman" panose="02020603050405020304" pitchFamily="18" charset="0"/>
                    <a:cs typeface="Times New Roman" panose="02020603050405020304" pitchFamily="18" charset="0"/>
                  </a:rPr>
                  <a:t>21</a:t>
                </a:r>
                <a:r>
                  <a:rPr lang="en-US" sz="2400" dirty="0">
                    <a:solidFill>
                      <a:srgbClr val="C04F29"/>
                    </a:solidFill>
                    <a:latin typeface="Times New Roman" panose="02020603050405020304" pitchFamily="18" charset="0"/>
                    <a:cs typeface="Times New Roman" panose="02020603050405020304" pitchFamily="18" charset="0"/>
                  </a:rPr>
                  <a:t>=</a:t>
                </a:r>
                <a:r>
                  <a:rPr lang="en-US" sz="2400" dirty="0">
                    <a:solidFill>
                      <a:srgbClr val="C04F29"/>
                    </a:solidFill>
                    <a:effectLst/>
                    <a:latin typeface="Times New Roman" panose="02020603050405020304" pitchFamily="18" charset="0"/>
                    <a:cs typeface="Times New Roman" panose="02020603050405020304" pitchFamily="18" charset="0"/>
                  </a:rPr>
                  <a:t> (7.96+0.48–0.41) × 10</a:t>
                </a:r>
                <a:r>
                  <a:rPr lang="en-US" sz="2400" baseline="30000" dirty="0">
                    <a:solidFill>
                      <a:srgbClr val="C04F29"/>
                    </a:solidFill>
                    <a:effectLst/>
                    <a:latin typeface="Times New Roman" panose="02020603050405020304" pitchFamily="18" charset="0"/>
                    <a:cs typeface="Times New Roman" panose="02020603050405020304" pitchFamily="18" charset="0"/>
                  </a:rPr>
                  <a:t>−5</a:t>
                </a:r>
                <a:r>
                  <a:rPr lang="en-US" sz="2400" dirty="0">
                    <a:solidFill>
                      <a:srgbClr val="C04F29"/>
                    </a:solidFill>
                    <a:effectLst/>
                    <a:latin typeface="Times New Roman" panose="02020603050405020304" pitchFamily="18" charset="0"/>
                    <a:cs typeface="Times New Roman" panose="02020603050405020304" pitchFamily="18" charset="0"/>
                  </a:rPr>
                  <a:t>eV </a:t>
                </a:r>
                <a:r>
                  <a:rPr lang="en-US" sz="2400" baseline="30000" dirty="0">
                    <a:solidFill>
                      <a:srgbClr val="C04F29"/>
                    </a:solidFill>
                    <a:effectLst/>
                    <a:latin typeface="Times New Roman" panose="02020603050405020304" pitchFamily="18" charset="0"/>
                    <a:cs typeface="Times New Roman" panose="02020603050405020304" pitchFamily="18" charset="0"/>
                  </a:rPr>
                  <a:t>2</a:t>
                </a:r>
                <a:r>
                  <a:rPr lang="en-US" sz="2400" dirty="0">
                    <a:solidFill>
                      <a:srgbClr val="C04F29"/>
                    </a:solidFill>
                    <a:effectLst/>
                    <a:latin typeface="Times New Roman" panose="02020603050405020304" pitchFamily="18" charset="0"/>
                    <a:cs typeface="Times New Roman" panose="02020603050405020304" pitchFamily="18" charset="0"/>
                  </a:rPr>
                  <a:t> </a:t>
                </a:r>
              </a:p>
              <a:p>
                <a:pPr algn="l"/>
                <a:endParaRPr lang="en-US" sz="2400" dirty="0">
                  <a:effectLst/>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E92BCCA5-B3F9-DCE1-5ECD-56F74A2A0AA8}"/>
                  </a:ext>
                </a:extLst>
              </p:cNvPr>
              <p:cNvSpPr txBox="1">
                <a:spLocks noRot="1" noChangeAspect="1" noMove="1" noResize="1" noEditPoints="1" noAdjustHandles="1" noChangeArrowheads="1" noChangeShapeType="1" noTextEdit="1"/>
              </p:cNvSpPr>
              <p:nvPr/>
            </p:nvSpPr>
            <p:spPr>
              <a:xfrm>
                <a:off x="9848539" y="7825592"/>
                <a:ext cx="6396576" cy="5314916"/>
              </a:xfrm>
              <a:prstGeom prst="rect">
                <a:avLst/>
              </a:prstGeom>
              <a:blipFill>
                <a:blip r:embed="rId8"/>
                <a:stretch>
                  <a:fillRect l="-1782" r="-2772"/>
                </a:stretch>
              </a:blipFill>
              <a:ln w="12700" cap="flat">
                <a:noFill/>
                <a:miter lim="400000"/>
              </a:ln>
              <a:effectLst/>
            </p:spPr>
            <p:txBody>
              <a:bodyPr/>
              <a:lstStyle/>
              <a:p>
                <a:r>
                  <a:rPr lang="ru-RU">
                    <a:noFill/>
                  </a:rPr>
                  <a:t> </a:t>
                </a:r>
              </a:p>
            </p:txBody>
          </p:sp>
        </mc:Fallback>
      </mc:AlternateContent>
      <p:pic>
        <p:nvPicPr>
          <p:cNvPr id="16" name="Рисунок 15">
            <a:extLst>
              <a:ext uri="{FF2B5EF4-FFF2-40B4-BE49-F238E27FC236}">
                <a16:creationId xmlns:a16="http://schemas.microsoft.com/office/drawing/2014/main" id="{BE431865-19CE-4BB0-B209-24622D7918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245115" y="8093774"/>
            <a:ext cx="7772400" cy="4677402"/>
          </a:xfrm>
          <a:prstGeom prst="rect">
            <a:avLst/>
          </a:prstGeom>
        </p:spPr>
      </p:pic>
      <p:sp>
        <p:nvSpPr>
          <p:cNvPr id="2" name="TextBox 1">
            <a:extLst>
              <a:ext uri="{FF2B5EF4-FFF2-40B4-BE49-F238E27FC236}">
                <a16:creationId xmlns:a16="http://schemas.microsoft.com/office/drawing/2014/main" id="{A84B775E-9E92-E5CB-63F4-0FB2D865EA84}"/>
              </a:ext>
            </a:extLst>
          </p:cNvPr>
          <p:cNvSpPr txBox="1"/>
          <p:nvPr/>
        </p:nvSpPr>
        <p:spPr>
          <a:xfrm>
            <a:off x="12575096" y="6790163"/>
            <a:ext cx="11087725"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LS loading and </a:t>
            </a:r>
            <a:r>
              <a:rPr lang="el-GR" sz="2400" dirty="0">
                <a:effectLst/>
                <a:latin typeface="Times New Roman" panose="02020603050405020304" pitchFamily="18" charset="0"/>
                <a:cs typeface="Times New Roman" panose="02020603050405020304" pitchFamily="18" charset="0"/>
              </a:rPr>
              <a:t>ν ̄</a:t>
            </a:r>
            <a:r>
              <a:rPr lang="en-US" sz="2400" baseline="-25000" dirty="0">
                <a:effectLst/>
                <a:latin typeface="Times New Roman" panose="02020603050405020304" pitchFamily="18" charset="0"/>
                <a:cs typeface="Times New Roman" panose="02020603050405020304" pitchFamily="18" charset="0"/>
              </a:rPr>
              <a:t>e </a:t>
            </a:r>
            <a:r>
              <a:rPr kumimoji="0" lang="en-US" sz="240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 flux detection from 3 CANDU reactors at distances </a:t>
            </a:r>
          </a:p>
          <a:p>
            <a:pPr marL="0" marR="0" indent="0" algn="ctr" defTabSz="821531" rtl="0" fontAlgn="auto" latinLnBrk="0" hangingPunct="0">
              <a:lnSpc>
                <a:spcPct val="100000"/>
              </a:lnSpc>
              <a:spcBef>
                <a:spcPts val="0"/>
              </a:spcBef>
              <a:spcAft>
                <a:spcPts val="0"/>
              </a:spcAft>
              <a:buClrTx/>
              <a:buSzTx/>
              <a:buFontTx/>
              <a:buNone/>
              <a:tabLst/>
            </a:pPr>
            <a:r>
              <a:rPr kumimoji="0" lang="en-US" sz="240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of 240, 340, 350 km (60%) and ~ 100 cores in the USA (40%) </a:t>
            </a:r>
            <a:endParaRPr kumimoji="0" lang="ru-RU" sz="240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endParaRPr>
          </a:p>
        </p:txBody>
      </p:sp>
      <p:sp>
        <p:nvSpPr>
          <p:cNvPr id="3" name="TextBox 2">
            <a:extLst>
              <a:ext uri="{FF2B5EF4-FFF2-40B4-BE49-F238E27FC236}">
                <a16:creationId xmlns:a16="http://schemas.microsoft.com/office/drawing/2014/main" id="{A3324EE0-BA2F-0AD7-E67C-243811EC46D7}"/>
              </a:ext>
            </a:extLst>
          </p:cNvPr>
          <p:cNvSpPr txBox="1"/>
          <p:nvPr/>
        </p:nvSpPr>
        <p:spPr>
          <a:xfrm>
            <a:off x="7262737" y="6167177"/>
            <a:ext cx="3601507"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1 </a:t>
            </a:r>
            <a:r>
              <a:rPr kumimoji="0" lang="en-US" sz="2400" b="0" i="0" u="none" strike="noStrike" cap="none" spc="0" normalizeH="0" baseline="0" dirty="0" err="1">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kton</a:t>
            </a:r>
            <a:r>
              <a:rPr kumimoji="0" lang="en-US" sz="24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 D</a:t>
            </a:r>
            <a:r>
              <a:rPr kumimoji="0" lang="en-US" sz="2400" b="0" i="0" u="none" strike="noStrike" cap="none" spc="0" normalizeH="0" baseline="-2500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2</a:t>
            </a:r>
            <a:r>
              <a:rPr kumimoji="0" lang="en-US" sz="24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O Cherenkov detector at ~6000 </a:t>
            </a:r>
            <a:r>
              <a:rPr kumimoji="0" lang="en-US" sz="2400" b="0" i="0" u="none" strike="noStrike" cap="none" spc="0" normalizeH="0" baseline="0" dirty="0" err="1">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mwe</a:t>
            </a:r>
            <a:r>
              <a:rPr lang="en-US" sz="2400" dirty="0">
                <a:latin typeface="Times New Roman" panose="02020603050405020304" pitchFamily="18" charset="0"/>
                <a:cs typeface="Times New Roman" panose="02020603050405020304" pitchFamily="18" charset="0"/>
              </a:rPr>
              <a:t> </a:t>
            </a:r>
            <a:endParaRPr kumimoji="0" lang="ru-RU" sz="24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endParaRPr>
          </a:p>
        </p:txBody>
      </p:sp>
      <p:sp>
        <p:nvSpPr>
          <p:cNvPr id="5" name="Номер слайда 4">
            <a:extLst>
              <a:ext uri="{FF2B5EF4-FFF2-40B4-BE49-F238E27FC236}">
                <a16:creationId xmlns:a16="http://schemas.microsoft.com/office/drawing/2014/main" id="{85471FA6-529A-A25B-E44D-27651A599522}"/>
              </a:ext>
            </a:extLst>
          </p:cNvPr>
          <p:cNvSpPr>
            <a:spLocks noGrp="1"/>
          </p:cNvSpPr>
          <p:nvPr>
            <p:ph type="sldNum" sz="quarter" idx="2"/>
          </p:nvPr>
        </p:nvSpPr>
        <p:spPr/>
        <p:txBody>
          <a:bodyPr/>
          <a:lstStyle/>
          <a:p>
            <a:fld id="{86CB4B4D-7CA3-9044-876B-883B54F8677D}" type="slidenum">
              <a:rPr lang="ru-RU" smtClean="0"/>
              <a:t>10</a:t>
            </a:fld>
            <a:endParaRPr lang="ru-RU"/>
          </a:p>
        </p:txBody>
      </p:sp>
    </p:spTree>
    <p:extLst>
      <p:ext uri="{BB962C8B-B14F-4D97-AF65-F5344CB8AC3E}">
        <p14:creationId xmlns:p14="http://schemas.microsoft.com/office/powerpoint/2010/main" val="385467560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D687ED-94B0-785C-90EB-97D34CF9E62F}"/>
              </a:ext>
            </a:extLst>
          </p:cNvPr>
          <p:cNvSpPr txBox="1"/>
          <p:nvPr/>
        </p:nvSpPr>
        <p:spPr>
          <a:xfrm>
            <a:off x="781841" y="860165"/>
            <a:ext cx="12825302" cy="13753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rPr>
              <a:t>NMO measurement at reactors  </a:t>
            </a:r>
            <a:endParaRPr kumimoji="0" lang="ru-RU"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endParaRPr>
          </a:p>
        </p:txBody>
      </p:sp>
      <p:pic>
        <p:nvPicPr>
          <p:cNvPr id="4" name="Рисунок 3">
            <a:extLst>
              <a:ext uri="{FF2B5EF4-FFF2-40B4-BE49-F238E27FC236}">
                <a16:creationId xmlns:a16="http://schemas.microsoft.com/office/drawing/2014/main" id="{DB767862-F662-943E-46DD-DCA9500EC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842" y="2735355"/>
            <a:ext cx="7772400" cy="4122645"/>
          </a:xfrm>
          <a:prstGeom prst="rect">
            <a:avLst/>
          </a:prstGeom>
        </p:spPr>
      </p:pic>
      <p:pic>
        <p:nvPicPr>
          <p:cNvPr id="6" name="Рисунок 5">
            <a:extLst>
              <a:ext uri="{FF2B5EF4-FFF2-40B4-BE49-F238E27FC236}">
                <a16:creationId xmlns:a16="http://schemas.microsoft.com/office/drawing/2014/main" id="{D3644A5F-CA6C-3A37-5E98-A98116C38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841" y="7357814"/>
            <a:ext cx="9030793" cy="4790983"/>
          </a:xfrm>
          <a:prstGeom prst="rect">
            <a:avLst/>
          </a:prstGeom>
        </p:spPr>
      </p:pic>
      <p:pic>
        <p:nvPicPr>
          <p:cNvPr id="9" name="Рисунок 8">
            <a:extLst>
              <a:ext uri="{FF2B5EF4-FFF2-40B4-BE49-F238E27FC236}">
                <a16:creationId xmlns:a16="http://schemas.microsoft.com/office/drawing/2014/main" id="{C1550D16-1489-482D-5894-0ADB1DF57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9427" y="2735354"/>
            <a:ext cx="8842172" cy="4122645"/>
          </a:xfrm>
          <a:prstGeom prst="rect">
            <a:avLst/>
          </a:prstGeom>
        </p:spPr>
      </p:pic>
      <p:grpSp>
        <p:nvGrpSpPr>
          <p:cNvPr id="14" name="Группа 13">
            <a:extLst>
              <a:ext uri="{FF2B5EF4-FFF2-40B4-BE49-F238E27FC236}">
                <a16:creationId xmlns:a16="http://schemas.microsoft.com/office/drawing/2014/main" id="{C2069129-F5F4-BF14-D405-24053F354B46}"/>
              </a:ext>
            </a:extLst>
          </p:cNvPr>
          <p:cNvGrpSpPr/>
          <p:nvPr/>
        </p:nvGrpSpPr>
        <p:grpSpPr>
          <a:xfrm>
            <a:off x="12192000" y="8025413"/>
            <a:ext cx="12039599" cy="4123384"/>
            <a:chOff x="11088007" y="8025413"/>
            <a:chExt cx="10641919" cy="3455786"/>
          </a:xfrm>
        </p:grpSpPr>
        <p:pic>
          <p:nvPicPr>
            <p:cNvPr id="11" name="Рисунок 10">
              <a:extLst>
                <a:ext uri="{FF2B5EF4-FFF2-40B4-BE49-F238E27FC236}">
                  <a16:creationId xmlns:a16="http://schemas.microsoft.com/office/drawing/2014/main" id="{5211994F-124E-04B4-58B9-885A0B7B71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8007" y="8025413"/>
              <a:ext cx="7772400" cy="3455786"/>
            </a:xfrm>
            <a:prstGeom prst="rect">
              <a:avLst/>
            </a:prstGeom>
          </p:spPr>
        </p:pic>
        <p:pic>
          <p:nvPicPr>
            <p:cNvPr id="13" name="Рисунок 12">
              <a:extLst>
                <a:ext uri="{FF2B5EF4-FFF2-40B4-BE49-F238E27FC236}">
                  <a16:creationId xmlns:a16="http://schemas.microsoft.com/office/drawing/2014/main" id="{AA54510F-B463-CA2A-08B1-B10A41404C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27919" y="8025413"/>
              <a:ext cx="2702007" cy="3455786"/>
            </a:xfrm>
            <a:prstGeom prst="rect">
              <a:avLst/>
            </a:prstGeom>
          </p:spPr>
        </p:pic>
      </p:grpSp>
      <p:sp>
        <p:nvSpPr>
          <p:cNvPr id="15" name="TextBox 14">
            <a:extLst>
              <a:ext uri="{FF2B5EF4-FFF2-40B4-BE49-F238E27FC236}">
                <a16:creationId xmlns:a16="http://schemas.microsoft.com/office/drawing/2014/main" id="{42DED755-F4E1-5B2B-7BDD-EE406CDB4D16}"/>
              </a:ext>
            </a:extLst>
          </p:cNvPr>
          <p:cNvSpPr txBox="1"/>
          <p:nvPr/>
        </p:nvSpPr>
        <p:spPr>
          <a:xfrm>
            <a:off x="9143999" y="2901051"/>
            <a:ext cx="6541425" cy="3652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JUNO/TAO </a:t>
            </a:r>
          </a:p>
          <a:p>
            <a:pPr marL="571500" marR="0" indent="-571500" algn="l" defTabSz="821531" rtl="0" fontAlgn="auto" latinLnBrk="0" hangingPunct="0">
              <a:lnSpc>
                <a:spcPct val="100000"/>
              </a:lnSpc>
              <a:spcBef>
                <a:spcPts val="0"/>
              </a:spcBef>
              <a:spcAft>
                <a:spcPts val="0"/>
              </a:spcAft>
              <a:buClrTx/>
              <a:buSzTx/>
              <a:buFont typeface="Wingdings" pitchFamily="2" charset="2"/>
              <a:buChar char="Ø"/>
              <a:tabLst/>
            </a:pPr>
            <a:r>
              <a:rPr kumimoji="0" lang="en-US"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High statistics (power) </a:t>
            </a:r>
          </a:p>
          <a:p>
            <a:pPr marL="571500" marR="0" indent="-571500" algn="l" defTabSz="821531" rtl="0" fontAlgn="auto" latinLnBrk="0" hangingPunct="0">
              <a:lnSpc>
                <a:spcPct val="100000"/>
              </a:lnSpc>
              <a:spcBef>
                <a:spcPts val="0"/>
              </a:spcBef>
              <a:spcAft>
                <a:spcPts val="0"/>
              </a:spcAft>
              <a:buClrTx/>
              <a:buSzTx/>
              <a:buFont typeface="Wingdings" pitchFamily="2" charset="2"/>
              <a:buChar char="Ø"/>
              <a:tabLst/>
            </a:pPr>
            <a:r>
              <a:rPr lang="en-US" sz="3200" dirty="0">
                <a:latin typeface="Times New Roman" panose="02020603050405020304" pitchFamily="18" charset="0"/>
                <a:cs typeface="Times New Roman" panose="02020603050405020304" pitchFamily="18" charset="0"/>
              </a:rPr>
              <a:t>Optimized baseline </a:t>
            </a:r>
          </a:p>
          <a:p>
            <a:pPr marL="571500" marR="0" indent="-571500" algn="l" defTabSz="821531" rtl="0" fontAlgn="auto" latinLnBrk="0" hangingPunct="0">
              <a:lnSpc>
                <a:spcPct val="100000"/>
              </a:lnSpc>
              <a:spcBef>
                <a:spcPts val="0"/>
              </a:spcBef>
              <a:spcAft>
                <a:spcPts val="0"/>
              </a:spcAft>
              <a:buClrTx/>
              <a:buSzTx/>
              <a:buFont typeface="Wingdings" pitchFamily="2" charset="2"/>
              <a:buChar char="Ø"/>
              <a:tabLst/>
            </a:pPr>
            <a:r>
              <a:rPr kumimoji="0" lang="en-US"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Unique energy resolution</a:t>
            </a:r>
          </a:p>
          <a:p>
            <a:pPr marL="571500" marR="0" indent="-571500" algn="l" defTabSz="821531" rtl="0" fontAlgn="auto" latinLnBrk="0" hangingPunct="0">
              <a:lnSpc>
                <a:spcPct val="100000"/>
              </a:lnSpc>
              <a:spcBef>
                <a:spcPts val="0"/>
              </a:spcBef>
              <a:spcAft>
                <a:spcPts val="0"/>
              </a:spcAft>
              <a:buClrTx/>
              <a:buSzTx/>
              <a:buFont typeface="Wingdings" pitchFamily="2" charset="2"/>
              <a:buChar char="Ø"/>
              <a:tabLst/>
            </a:pPr>
            <a:r>
              <a:rPr lang="en-US" sz="3200" dirty="0">
                <a:latin typeface="Times New Roman" panose="02020603050405020304" pitchFamily="18" charset="0"/>
                <a:cs typeface="Times New Roman" panose="02020603050405020304" pitchFamily="18" charset="0"/>
              </a:rPr>
              <a:t>Significant overburden</a:t>
            </a:r>
          </a:p>
          <a:p>
            <a:pPr marL="571500" marR="0" indent="-571500" algn="l" defTabSz="821531" rtl="0" fontAlgn="auto" latinLnBrk="0" hangingPunct="0">
              <a:lnSpc>
                <a:spcPct val="100000"/>
              </a:lnSpc>
              <a:spcBef>
                <a:spcPts val="0"/>
              </a:spcBef>
              <a:spcAft>
                <a:spcPts val="0"/>
              </a:spcAft>
              <a:buClrTx/>
              <a:buSzTx/>
              <a:buFont typeface="Wingdings" pitchFamily="2" charset="2"/>
              <a:buChar char="Ø"/>
              <a:tabLst/>
            </a:pPr>
            <a:r>
              <a:rPr kumimoji="0" lang="en-US"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Radiopure materials </a:t>
            </a:r>
          </a:p>
          <a:p>
            <a:pPr marL="571500" marR="0" indent="-571500" algn="l" defTabSz="821531" rtl="0" fontAlgn="auto" latinLnBrk="0" hangingPunct="0">
              <a:lnSpc>
                <a:spcPct val="100000"/>
              </a:lnSpc>
              <a:spcBef>
                <a:spcPts val="0"/>
              </a:spcBef>
              <a:spcAft>
                <a:spcPts val="0"/>
              </a:spcAft>
              <a:buClrTx/>
              <a:buSzTx/>
              <a:buFont typeface="Wingdings" pitchFamily="2" charset="2"/>
              <a:buChar char="Ø"/>
              <a:tabLst/>
            </a:pPr>
            <a:r>
              <a:rPr lang="en-US" sz="3200" dirty="0">
                <a:latin typeface="Times New Roman" panose="02020603050405020304" pitchFamily="18" charset="0"/>
                <a:cs typeface="Times New Roman" panose="02020603050405020304" pitchFamily="18" charset="0"/>
              </a:rPr>
              <a:t>Reactor spectrum measurement</a:t>
            </a:r>
            <a:endParaRPr kumimoji="0" lang="ru-RU"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endParaRPr>
          </a:p>
        </p:txBody>
      </p:sp>
      <p:sp>
        <p:nvSpPr>
          <p:cNvPr id="3" name="Номер слайда 2">
            <a:extLst>
              <a:ext uri="{FF2B5EF4-FFF2-40B4-BE49-F238E27FC236}">
                <a16:creationId xmlns:a16="http://schemas.microsoft.com/office/drawing/2014/main" id="{F0668675-37D3-162D-DC5C-BCADC854F71C}"/>
              </a:ext>
            </a:extLst>
          </p:cNvPr>
          <p:cNvSpPr>
            <a:spLocks noGrp="1"/>
          </p:cNvSpPr>
          <p:nvPr>
            <p:ph type="sldNum" sz="quarter" idx="2"/>
          </p:nvPr>
        </p:nvSpPr>
        <p:spPr/>
        <p:txBody>
          <a:bodyPr/>
          <a:lstStyle/>
          <a:p>
            <a:fld id="{86CB4B4D-7CA3-9044-876B-883B54F8677D}" type="slidenum">
              <a:rPr lang="ru-RU" smtClean="0"/>
              <a:t>11</a:t>
            </a:fld>
            <a:endParaRPr lang="ru-RU"/>
          </a:p>
        </p:txBody>
      </p:sp>
    </p:spTree>
    <p:extLst>
      <p:ext uri="{BB962C8B-B14F-4D97-AF65-F5344CB8AC3E}">
        <p14:creationId xmlns:p14="http://schemas.microsoft.com/office/powerpoint/2010/main" val="219975952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A11602-B8FF-DA87-EBA3-4178BC10063F}"/>
              </a:ext>
            </a:extLst>
          </p:cNvPr>
          <p:cNvSpPr txBox="1"/>
          <p:nvPr/>
        </p:nvSpPr>
        <p:spPr>
          <a:xfrm>
            <a:off x="3922689" y="353186"/>
            <a:ext cx="5616623" cy="13753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sz="8000" dirty="0">
                <a:solidFill>
                  <a:srgbClr val="C04F29"/>
                </a:solidFill>
                <a:latin typeface="Times New Roman" panose="02020603050405020304" pitchFamily="18" charset="0"/>
                <a:cs typeface="Times New Roman" panose="02020603050405020304" pitchFamily="18" charset="0"/>
              </a:rPr>
              <a:t>JUNO </a:t>
            </a:r>
            <a:r>
              <a:rPr kumimoji="0" lang="en-US"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rPr>
              <a:t>status </a:t>
            </a:r>
            <a:endParaRPr kumimoji="0" lang="ru-RU"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endParaRPr>
          </a:p>
        </p:txBody>
      </p:sp>
      <p:pic>
        <p:nvPicPr>
          <p:cNvPr id="13" name="Рисунок 12">
            <a:extLst>
              <a:ext uri="{FF2B5EF4-FFF2-40B4-BE49-F238E27FC236}">
                <a16:creationId xmlns:a16="http://schemas.microsoft.com/office/drawing/2014/main" id="{DB34671A-BC9B-A8C7-C669-F167986F8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1" y="2198008"/>
            <a:ext cx="6680200" cy="3746500"/>
          </a:xfrm>
          <a:prstGeom prst="rect">
            <a:avLst/>
          </a:prstGeom>
        </p:spPr>
      </p:pic>
      <p:pic>
        <p:nvPicPr>
          <p:cNvPr id="7" name="Рисунок 6">
            <a:extLst>
              <a:ext uri="{FF2B5EF4-FFF2-40B4-BE49-F238E27FC236}">
                <a16:creationId xmlns:a16="http://schemas.microsoft.com/office/drawing/2014/main" id="{389A80AA-EF78-6E5D-A787-A247EA058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071" y="6192011"/>
            <a:ext cx="2784485" cy="1854228"/>
          </a:xfrm>
          <a:prstGeom prst="rect">
            <a:avLst/>
          </a:prstGeom>
        </p:spPr>
      </p:pic>
      <p:pic>
        <p:nvPicPr>
          <p:cNvPr id="8" name="Рисунок 7">
            <a:extLst>
              <a:ext uri="{FF2B5EF4-FFF2-40B4-BE49-F238E27FC236}">
                <a16:creationId xmlns:a16="http://schemas.microsoft.com/office/drawing/2014/main" id="{9F9FA412-E983-2417-2E0F-699D2BD0F6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9921" y="3859970"/>
            <a:ext cx="2784485" cy="1862595"/>
          </a:xfrm>
          <a:prstGeom prst="rect">
            <a:avLst/>
          </a:prstGeom>
        </p:spPr>
      </p:pic>
      <p:pic>
        <p:nvPicPr>
          <p:cNvPr id="4" name="Рисунок 3">
            <a:extLst>
              <a:ext uri="{FF2B5EF4-FFF2-40B4-BE49-F238E27FC236}">
                <a16:creationId xmlns:a16="http://schemas.microsoft.com/office/drawing/2014/main" id="{6CF5A77C-821F-A102-F2C1-2C4570E99D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414" y="2198008"/>
            <a:ext cx="5651500" cy="6832600"/>
          </a:xfrm>
          <a:prstGeom prst="rect">
            <a:avLst/>
          </a:prstGeom>
        </p:spPr>
      </p:pic>
      <p:pic>
        <p:nvPicPr>
          <p:cNvPr id="9" name="Рисунок 8">
            <a:extLst>
              <a:ext uri="{FF2B5EF4-FFF2-40B4-BE49-F238E27FC236}">
                <a16:creationId xmlns:a16="http://schemas.microsoft.com/office/drawing/2014/main" id="{0F7EA29C-C174-1B7E-59A6-F30368D79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0201" y="6858000"/>
            <a:ext cx="6731000" cy="3797300"/>
          </a:xfrm>
          <a:prstGeom prst="rect">
            <a:avLst/>
          </a:prstGeom>
        </p:spPr>
      </p:pic>
      <p:pic>
        <p:nvPicPr>
          <p:cNvPr id="17" name="Рисунок 16">
            <a:extLst>
              <a:ext uri="{FF2B5EF4-FFF2-40B4-BE49-F238E27FC236}">
                <a16:creationId xmlns:a16="http://schemas.microsoft.com/office/drawing/2014/main" id="{88008B53-23C0-2A2A-05BF-C06989CE14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19615" y="2185308"/>
            <a:ext cx="6680200" cy="4685638"/>
          </a:xfrm>
          <a:prstGeom prst="rect">
            <a:avLst/>
          </a:prstGeom>
        </p:spPr>
      </p:pic>
      <p:pic>
        <p:nvPicPr>
          <p:cNvPr id="21" name="Рисунок 20">
            <a:extLst>
              <a:ext uri="{FF2B5EF4-FFF2-40B4-BE49-F238E27FC236}">
                <a16:creationId xmlns:a16="http://schemas.microsoft.com/office/drawing/2014/main" id="{9DB6F6E1-D024-20D6-60EC-9F70B1DE63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62980" y="6857093"/>
            <a:ext cx="6736835" cy="3797300"/>
          </a:xfrm>
          <a:prstGeom prst="rect">
            <a:avLst/>
          </a:prstGeom>
        </p:spPr>
      </p:pic>
      <p:sp>
        <p:nvSpPr>
          <p:cNvPr id="22" name="TextBox 21">
            <a:extLst>
              <a:ext uri="{FF2B5EF4-FFF2-40B4-BE49-F238E27FC236}">
                <a16:creationId xmlns:a16="http://schemas.microsoft.com/office/drawing/2014/main" id="{7DE78741-FA30-2EC6-0A4A-532725773567}"/>
              </a:ext>
            </a:extLst>
          </p:cNvPr>
          <p:cNvSpPr txBox="1"/>
          <p:nvPr/>
        </p:nvSpPr>
        <p:spPr>
          <a:xfrm>
            <a:off x="16238867" y="353186"/>
            <a:ext cx="5041696" cy="13753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sz="8000" dirty="0">
                <a:solidFill>
                  <a:srgbClr val="C04F29"/>
                </a:solidFill>
                <a:latin typeface="Times New Roman" panose="02020603050405020304" pitchFamily="18" charset="0"/>
                <a:cs typeface="Times New Roman" panose="02020603050405020304" pitchFamily="18" charset="0"/>
              </a:rPr>
              <a:t>TAO status </a:t>
            </a:r>
            <a:endParaRPr kumimoji="0" lang="ru-RU"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endParaRPr>
          </a:p>
        </p:txBody>
      </p:sp>
      <p:sp>
        <p:nvSpPr>
          <p:cNvPr id="24" name="TextBox 23">
            <a:extLst>
              <a:ext uri="{FF2B5EF4-FFF2-40B4-BE49-F238E27FC236}">
                <a16:creationId xmlns:a16="http://schemas.microsoft.com/office/drawing/2014/main" id="{4F60B160-65D5-CBB8-76C4-D1956DC47B65}"/>
              </a:ext>
            </a:extLst>
          </p:cNvPr>
          <p:cNvSpPr txBox="1"/>
          <p:nvPr/>
        </p:nvSpPr>
        <p:spPr>
          <a:xfrm>
            <a:off x="6008914" y="11299095"/>
            <a:ext cx="12192000"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600" dirty="0">
                <a:solidFill>
                  <a:srgbClr val="3333B2"/>
                </a:solidFill>
                <a:effectLst/>
                <a:latin typeface="NewCMMath"/>
              </a:rPr>
              <a:t>• </a:t>
            </a:r>
            <a:r>
              <a:rPr lang="en-US" sz="3600" dirty="0">
                <a:effectLst/>
                <a:latin typeface="NewCMSans10"/>
              </a:rPr>
              <a:t>JUNO filling goes full speed and will finish by </a:t>
            </a:r>
            <a:r>
              <a:rPr lang="en-US" dirty="0">
                <a:latin typeface="NewCMSans10"/>
              </a:rPr>
              <a:t>Sep 2025 </a:t>
            </a:r>
            <a:r>
              <a:rPr lang="en-US" sz="3600" dirty="0">
                <a:effectLst/>
                <a:latin typeface="NewCMSans10"/>
              </a:rPr>
              <a:t> </a:t>
            </a:r>
          </a:p>
          <a:p>
            <a:r>
              <a:rPr lang="en-US" sz="3600" dirty="0">
                <a:solidFill>
                  <a:srgbClr val="3333B2"/>
                </a:solidFill>
                <a:effectLst/>
                <a:latin typeface="NewCMMath"/>
              </a:rPr>
              <a:t>• </a:t>
            </a:r>
            <a:r>
              <a:rPr lang="en-US" sz="3600" dirty="0">
                <a:effectLst/>
                <a:latin typeface="NewCMSans10"/>
              </a:rPr>
              <a:t>Part of the detector already in operation </a:t>
            </a:r>
            <a:br>
              <a:rPr lang="en-US" sz="3600" dirty="0">
                <a:effectLst/>
                <a:latin typeface="NewCMSans10"/>
              </a:rPr>
            </a:br>
            <a:r>
              <a:rPr lang="en-US" sz="3600" dirty="0">
                <a:solidFill>
                  <a:srgbClr val="3333B2"/>
                </a:solidFill>
                <a:effectLst/>
                <a:latin typeface="NewCMMath"/>
              </a:rPr>
              <a:t>• </a:t>
            </a:r>
            <a:r>
              <a:rPr lang="en-US" sz="3600" dirty="0">
                <a:effectLst/>
                <a:latin typeface="NewCMSans10"/>
              </a:rPr>
              <a:t>First physics results in early 2026 </a:t>
            </a:r>
            <a:br>
              <a:rPr lang="en-US" sz="3600" dirty="0">
                <a:effectLst/>
                <a:latin typeface="NewCMSans10"/>
              </a:rPr>
            </a:br>
            <a:endParaRPr lang="en-US" dirty="0">
              <a:effectLst/>
            </a:endParaRPr>
          </a:p>
        </p:txBody>
      </p:sp>
      <p:pic>
        <p:nvPicPr>
          <p:cNvPr id="6" name="Рисунок 5">
            <a:extLst>
              <a:ext uri="{FF2B5EF4-FFF2-40B4-BE49-F238E27FC236}">
                <a16:creationId xmlns:a16="http://schemas.microsoft.com/office/drawing/2014/main" id="{4256EBA8-4FC1-A3E0-A80D-66DA6FB015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6414" y="9279017"/>
            <a:ext cx="5765800" cy="1375376"/>
          </a:xfrm>
          <a:prstGeom prst="rect">
            <a:avLst/>
          </a:prstGeom>
        </p:spPr>
      </p:pic>
      <p:sp>
        <p:nvSpPr>
          <p:cNvPr id="2" name="Номер слайда 1">
            <a:extLst>
              <a:ext uri="{FF2B5EF4-FFF2-40B4-BE49-F238E27FC236}">
                <a16:creationId xmlns:a16="http://schemas.microsoft.com/office/drawing/2014/main" id="{67D14B9E-6329-CE9B-BCE4-BDADF46A99C6}"/>
              </a:ext>
            </a:extLst>
          </p:cNvPr>
          <p:cNvSpPr>
            <a:spLocks noGrp="1"/>
          </p:cNvSpPr>
          <p:nvPr>
            <p:ph type="sldNum" sz="quarter" idx="2"/>
          </p:nvPr>
        </p:nvSpPr>
        <p:spPr/>
        <p:txBody>
          <a:bodyPr/>
          <a:lstStyle/>
          <a:p>
            <a:fld id="{86CB4B4D-7CA3-9044-876B-883B54F8677D}" type="slidenum">
              <a:rPr lang="ru-RU" smtClean="0"/>
              <a:t>12</a:t>
            </a:fld>
            <a:endParaRPr lang="ru-RU"/>
          </a:p>
        </p:txBody>
      </p:sp>
    </p:spTree>
    <p:extLst>
      <p:ext uri="{BB962C8B-B14F-4D97-AF65-F5344CB8AC3E}">
        <p14:creationId xmlns:p14="http://schemas.microsoft.com/office/powerpoint/2010/main" val="378354140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5B6B42-2801-10AF-BA2C-4568C260FF87}"/>
              </a:ext>
            </a:extLst>
          </p:cNvPr>
          <p:cNvSpPr txBox="1"/>
          <p:nvPr/>
        </p:nvSpPr>
        <p:spPr>
          <a:xfrm>
            <a:off x="781842" y="860165"/>
            <a:ext cx="22382958" cy="13753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rPr>
              <a:t>Sensitivity to Neutrino </a:t>
            </a:r>
            <a:r>
              <a:rPr lang="en-US" sz="8000" dirty="0">
                <a:solidFill>
                  <a:srgbClr val="C04F29"/>
                </a:solidFill>
                <a:latin typeface="Times New Roman" panose="02020603050405020304" pitchFamily="18" charset="0"/>
                <a:cs typeface="Times New Roman" panose="02020603050405020304" pitchFamily="18" charset="0"/>
              </a:rPr>
              <a:t>M</a:t>
            </a:r>
            <a:r>
              <a:rPr kumimoji="0" lang="en-US"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rPr>
              <a:t>ass </a:t>
            </a:r>
            <a:r>
              <a:rPr lang="en-US" sz="8000" dirty="0">
                <a:solidFill>
                  <a:srgbClr val="C04F29"/>
                </a:solidFill>
                <a:latin typeface="Times New Roman" panose="02020603050405020304" pitchFamily="18" charset="0"/>
                <a:cs typeface="Times New Roman" panose="02020603050405020304" pitchFamily="18" charset="0"/>
              </a:rPr>
              <a:t>O</a:t>
            </a:r>
            <a:r>
              <a:rPr kumimoji="0" lang="en-US"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rPr>
              <a:t>rdering</a:t>
            </a:r>
            <a:endParaRPr kumimoji="0" lang="ru-RU"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endParaRPr>
          </a:p>
        </p:txBody>
      </p:sp>
      <p:pic>
        <p:nvPicPr>
          <p:cNvPr id="6" name="Рисунок 5">
            <a:extLst>
              <a:ext uri="{FF2B5EF4-FFF2-40B4-BE49-F238E27FC236}">
                <a16:creationId xmlns:a16="http://schemas.microsoft.com/office/drawing/2014/main" id="{0165C98E-063A-6842-22D9-839AACFE8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446" y="3434249"/>
            <a:ext cx="20130084" cy="9421586"/>
          </a:xfrm>
          <a:prstGeom prst="rect">
            <a:avLst/>
          </a:prstGeom>
        </p:spPr>
      </p:pic>
      <p:sp>
        <p:nvSpPr>
          <p:cNvPr id="7" name="Прямоугольник 6">
            <a:extLst>
              <a:ext uri="{FF2B5EF4-FFF2-40B4-BE49-F238E27FC236}">
                <a16:creationId xmlns:a16="http://schemas.microsoft.com/office/drawing/2014/main" id="{BF6E26B2-1A40-D694-EB4D-6D3FAE05B6E2}"/>
              </a:ext>
            </a:extLst>
          </p:cNvPr>
          <p:cNvSpPr/>
          <p:nvPr/>
        </p:nvSpPr>
        <p:spPr>
          <a:xfrm>
            <a:off x="2090446" y="11038114"/>
            <a:ext cx="20130084" cy="18177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 name="Номер слайда 1">
            <a:extLst>
              <a:ext uri="{FF2B5EF4-FFF2-40B4-BE49-F238E27FC236}">
                <a16:creationId xmlns:a16="http://schemas.microsoft.com/office/drawing/2014/main" id="{1BD7E8BA-6111-C1D0-2953-704D7ADCE50E}"/>
              </a:ext>
            </a:extLst>
          </p:cNvPr>
          <p:cNvSpPr>
            <a:spLocks noGrp="1"/>
          </p:cNvSpPr>
          <p:nvPr>
            <p:ph type="sldNum" sz="quarter" idx="2"/>
          </p:nvPr>
        </p:nvSpPr>
        <p:spPr/>
        <p:txBody>
          <a:bodyPr/>
          <a:lstStyle/>
          <a:p>
            <a:fld id="{86CB4B4D-7CA3-9044-876B-883B54F8677D}" type="slidenum">
              <a:rPr lang="ru-RU" smtClean="0"/>
              <a:t>13</a:t>
            </a:fld>
            <a:endParaRPr lang="ru-RU"/>
          </a:p>
        </p:txBody>
      </p:sp>
    </p:spTree>
    <p:extLst>
      <p:ext uri="{BB962C8B-B14F-4D97-AF65-F5344CB8AC3E}">
        <p14:creationId xmlns:p14="http://schemas.microsoft.com/office/powerpoint/2010/main" val="199060982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876C19-BBF3-13E4-1875-712353C9E9CE}"/>
              </a:ext>
            </a:extLst>
          </p:cNvPr>
          <p:cNvSpPr txBox="1"/>
          <p:nvPr/>
        </p:nvSpPr>
        <p:spPr>
          <a:xfrm>
            <a:off x="781842" y="860165"/>
            <a:ext cx="22382958" cy="13753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rPr>
              <a:t>JUNO and neutrino oscillation parameters</a:t>
            </a:r>
            <a:endParaRPr kumimoji="0" lang="ru-RU"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endParaRPr>
          </a:p>
        </p:txBody>
      </p:sp>
      <p:pic>
        <p:nvPicPr>
          <p:cNvPr id="4" name="Рисунок 3">
            <a:extLst>
              <a:ext uri="{FF2B5EF4-FFF2-40B4-BE49-F238E27FC236}">
                <a16:creationId xmlns:a16="http://schemas.microsoft.com/office/drawing/2014/main" id="{9F96A3EA-150C-4AC5-BA6F-9EDC9393F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620" y="2674257"/>
            <a:ext cx="20442760" cy="9321800"/>
          </a:xfrm>
          <a:prstGeom prst="rect">
            <a:avLst/>
          </a:prstGeom>
        </p:spPr>
      </p:pic>
      <p:sp>
        <p:nvSpPr>
          <p:cNvPr id="3" name="TextBox 2">
            <a:extLst>
              <a:ext uri="{FF2B5EF4-FFF2-40B4-BE49-F238E27FC236}">
                <a16:creationId xmlns:a16="http://schemas.microsoft.com/office/drawing/2014/main" id="{46177D02-4F5C-DE90-F271-95DE2D072A20}"/>
              </a:ext>
            </a:extLst>
          </p:cNvPr>
          <p:cNvSpPr txBox="1"/>
          <p:nvPr/>
        </p:nvSpPr>
        <p:spPr>
          <a:xfrm>
            <a:off x="1966459" y="12434773"/>
            <a:ext cx="20442760"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rPr>
              <a:t>+ many other subjects: sterile, supernova, light dark matter, solar, geo, atmospheric, etc.  </a:t>
            </a:r>
            <a:endParaRPr kumimoji="0" lang="ru-RU" sz="36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endParaRPr>
          </a:p>
        </p:txBody>
      </p:sp>
      <p:sp>
        <p:nvSpPr>
          <p:cNvPr id="5" name="Номер слайда 4">
            <a:extLst>
              <a:ext uri="{FF2B5EF4-FFF2-40B4-BE49-F238E27FC236}">
                <a16:creationId xmlns:a16="http://schemas.microsoft.com/office/drawing/2014/main" id="{5AFF7241-DB4C-A545-B0FC-9AFB4DF234F1}"/>
              </a:ext>
            </a:extLst>
          </p:cNvPr>
          <p:cNvSpPr>
            <a:spLocks noGrp="1"/>
          </p:cNvSpPr>
          <p:nvPr>
            <p:ph type="sldNum" sz="quarter" idx="2"/>
          </p:nvPr>
        </p:nvSpPr>
        <p:spPr/>
        <p:txBody>
          <a:bodyPr/>
          <a:lstStyle/>
          <a:p>
            <a:fld id="{86CB4B4D-7CA3-9044-876B-883B54F8677D}" type="slidenum">
              <a:rPr lang="ru-RU" smtClean="0"/>
              <a:t>14</a:t>
            </a:fld>
            <a:endParaRPr lang="ru-RU"/>
          </a:p>
        </p:txBody>
      </p:sp>
    </p:spTree>
    <p:extLst>
      <p:ext uri="{BB962C8B-B14F-4D97-AF65-F5344CB8AC3E}">
        <p14:creationId xmlns:p14="http://schemas.microsoft.com/office/powerpoint/2010/main" val="364486962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BD83BF-4B2E-390D-FC0E-FAF82A166FA9}"/>
              </a:ext>
            </a:extLst>
          </p:cNvPr>
          <p:cNvSpPr txBox="1"/>
          <p:nvPr/>
        </p:nvSpPr>
        <p:spPr>
          <a:xfrm>
            <a:off x="781842" y="860165"/>
            <a:ext cx="20771872" cy="13753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rPr>
              <a:t>Future reactor experiments and their sensitivities </a:t>
            </a:r>
            <a:endParaRPr kumimoji="0" lang="ru-RU"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endParaRPr>
          </a:p>
        </p:txBody>
      </p:sp>
      <p:sp>
        <p:nvSpPr>
          <p:cNvPr id="3" name="TextBox 2">
            <a:extLst>
              <a:ext uri="{FF2B5EF4-FFF2-40B4-BE49-F238E27FC236}">
                <a16:creationId xmlns:a16="http://schemas.microsoft.com/office/drawing/2014/main" id="{97752295-0F33-4338-2D0C-B75E4F83DD29}"/>
              </a:ext>
            </a:extLst>
          </p:cNvPr>
          <p:cNvSpPr txBox="1"/>
          <p:nvPr/>
        </p:nvSpPr>
        <p:spPr>
          <a:xfrm>
            <a:off x="781842" y="2313012"/>
            <a:ext cx="20771872" cy="12522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l"/>
            <a:r>
              <a:rPr kumimoji="0" lang="en-US" sz="36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Motivation: </a:t>
            </a:r>
            <a:r>
              <a:rPr kumimoji="0" lang="en-US" sz="36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rPr>
              <a:t>sub-percent precision on </a:t>
            </a:r>
            <a:r>
              <a:rPr lang="el-GR" sz="3600" dirty="0">
                <a:solidFill>
                  <a:srgbClr val="C04F29"/>
                </a:solidFill>
                <a:effectLst/>
                <a:latin typeface="Times New Roman" panose="02020603050405020304" pitchFamily="18" charset="0"/>
                <a:cs typeface="Times New Roman" panose="02020603050405020304" pitchFamily="18" charset="0"/>
              </a:rPr>
              <a:t>θ</a:t>
            </a:r>
            <a:r>
              <a:rPr lang="el-GR" sz="3600" baseline="-25000" dirty="0">
                <a:solidFill>
                  <a:srgbClr val="C04F29"/>
                </a:solidFill>
                <a:effectLst/>
                <a:latin typeface="Times New Roman" panose="02020603050405020304" pitchFamily="18" charset="0"/>
                <a:cs typeface="Times New Roman" panose="02020603050405020304" pitchFamily="18" charset="0"/>
              </a:rPr>
              <a:t>13</a:t>
            </a:r>
            <a:r>
              <a:rPr lang="en-US" sz="3600" baseline="-25000" dirty="0">
                <a:solidFill>
                  <a:srgbClr val="C04F29"/>
                </a:solidFill>
                <a:effectLst/>
                <a:latin typeface="Times New Roman" panose="02020603050405020304" pitchFamily="18" charset="0"/>
                <a:cs typeface="Times New Roman" panose="02020603050405020304" pitchFamily="18" charset="0"/>
              </a:rPr>
              <a:t> </a:t>
            </a:r>
            <a:r>
              <a:rPr lang="en-US" sz="3600" dirty="0">
                <a:solidFill>
                  <a:srgbClr val="C04F29"/>
                </a:solidFill>
                <a:effectLst/>
                <a:latin typeface="Times New Roman" panose="02020603050405020304" pitchFamily="18" charset="0"/>
                <a:cs typeface="Times New Roman" panose="02020603050405020304" pitchFamily="18" charset="0"/>
              </a:rPr>
              <a:t>can be helpful in unitarity test of PMNS, </a:t>
            </a:r>
            <a:r>
              <a:rPr lang="en-US" sz="3600" dirty="0">
                <a:solidFill>
                  <a:schemeClr val="tx1"/>
                </a:solidFill>
                <a:effectLst/>
                <a:latin typeface="Times New Roman" panose="02020603050405020304" pitchFamily="18" charset="0"/>
                <a:cs typeface="Times New Roman" panose="02020603050405020304" pitchFamily="18" charset="0"/>
              </a:rPr>
              <a:t>which in turn is important for </a:t>
            </a:r>
          </a:p>
          <a:p>
            <a:pPr algn="l"/>
            <a:r>
              <a:rPr lang="en-US" dirty="0">
                <a:solidFill>
                  <a:schemeClr val="tx1"/>
                </a:solidFill>
                <a:latin typeface="Times New Roman" panose="02020603050405020304" pitchFamily="18" charset="0"/>
                <a:cs typeface="Times New Roman" panose="02020603050405020304" pitchFamily="18" charset="0"/>
              </a:rPr>
              <a:t>                   </a:t>
            </a:r>
            <a:r>
              <a:rPr lang="en-US" sz="3600" dirty="0">
                <a:solidFill>
                  <a:schemeClr val="tx1"/>
                </a:solidFill>
                <a:effectLst/>
                <a:latin typeface="Times New Roman" panose="02020603050405020304" pitchFamily="18" charset="0"/>
                <a:cs typeface="Times New Roman" panose="02020603050405020304" pitchFamily="18" charset="0"/>
              </a:rPr>
              <a:t> various research fields, including particle physics, astrophysics, and cosmology. </a:t>
            </a:r>
            <a:endParaRPr kumimoji="0" lang="ru-RU" sz="3600" b="0" i="0" u="none" strike="noStrike" cap="none" spc="0" normalizeH="0" baseline="0" dirty="0">
              <a:ln>
                <a:noFill/>
              </a:ln>
              <a:solidFill>
                <a:schemeClr val="tx1"/>
              </a:solidFill>
              <a:effectLst/>
              <a:uFillTx/>
              <a:latin typeface="Times New Roman" panose="02020603050405020304" pitchFamily="18" charset="0"/>
              <a:cs typeface="Times New Roman" panose="02020603050405020304" pitchFamily="18" charset="0"/>
              <a:sym typeface="Bodoni SvtyTwo ITC TT-Book"/>
            </a:endParaRPr>
          </a:p>
        </p:txBody>
      </p:sp>
      <p:sp>
        <p:nvSpPr>
          <p:cNvPr id="4" name="TextBox 3">
            <a:extLst>
              <a:ext uri="{FF2B5EF4-FFF2-40B4-BE49-F238E27FC236}">
                <a16:creationId xmlns:a16="http://schemas.microsoft.com/office/drawing/2014/main" id="{B911FBDF-6C11-ABC8-E81F-CCE62C0635CC}"/>
              </a:ext>
            </a:extLst>
          </p:cNvPr>
          <p:cNvSpPr txBox="1"/>
          <p:nvPr/>
        </p:nvSpPr>
        <p:spPr>
          <a:xfrm>
            <a:off x="781842" y="4376175"/>
            <a:ext cx="13979188" cy="8823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dirty="0">
                <a:latin typeface="Times New Roman" panose="02020603050405020304" pitchFamily="18" charset="0"/>
                <a:cs typeface="Times New Roman" panose="02020603050405020304" pitchFamily="18" charset="0"/>
              </a:rPr>
              <a:t>Two interesting proposals exist: </a:t>
            </a:r>
          </a:p>
          <a:p>
            <a:pPr marL="0" marR="0" indent="0" algn="l" defTabSz="821531" rtl="0" fontAlgn="auto" latinLnBrk="0" hangingPunct="0">
              <a:lnSpc>
                <a:spcPct val="100000"/>
              </a:lnSpc>
              <a:spcBef>
                <a:spcPts val="0"/>
              </a:spcBef>
              <a:spcAft>
                <a:spcPts val="0"/>
              </a:spcAft>
              <a:buClrTx/>
              <a:buSzTx/>
              <a:buFontTx/>
              <a:buNone/>
              <a:tabLst/>
            </a:pPr>
            <a:endParaRPr lang="en-US" dirty="0">
              <a:latin typeface="Times New Roman" panose="02020603050405020304" pitchFamily="18" charset="0"/>
              <a:cs typeface="Times New Roman" panose="02020603050405020304" pitchFamily="18" charset="0"/>
            </a:endParaRPr>
          </a:p>
          <a:p>
            <a:pPr marL="571500" lvl="6" indent="-571500" algn="just">
              <a:buFont typeface="Wingdings" pitchFamily="2" charset="2"/>
              <a:buChar char="Ø"/>
            </a:pPr>
            <a:r>
              <a:rPr lang="en-US" dirty="0">
                <a:effectLst/>
                <a:latin typeface="Times New Roman" panose="02020603050405020304" pitchFamily="18" charset="0"/>
                <a:cs typeface="Times New Roman" panose="02020603050405020304" pitchFamily="18" charset="0"/>
              </a:rPr>
              <a:t>the statistics, the baseline, and the control of the spectral shape uncertainty were studied numerically in </a:t>
            </a:r>
            <a:r>
              <a:rPr lang="en-US" sz="2800" i="1" dirty="0">
                <a:solidFill>
                  <a:schemeClr val="tx1"/>
                </a:solidFill>
                <a:effectLst/>
                <a:latin typeface="Times New Roman" panose="02020603050405020304" pitchFamily="18" charset="0"/>
                <a:cs typeface="Times New Roman" panose="02020603050405020304" pitchFamily="18" charset="0"/>
              </a:rPr>
              <a:t>JHEP03(2023)072</a:t>
            </a:r>
            <a:r>
              <a:rPr lang="en-US" sz="2800" dirty="0">
                <a:solidFill>
                  <a:srgbClr val="0000FF"/>
                </a:solidFill>
                <a:effectLst/>
                <a:latin typeface="Times New Roman" panose="02020603050405020304" pitchFamily="18" charset="0"/>
                <a:cs typeface="Times New Roman" panose="02020603050405020304" pitchFamily="18" charset="0"/>
              </a:rPr>
              <a:t> </a:t>
            </a:r>
            <a:r>
              <a:rPr lang="en-US" dirty="0">
                <a:solidFill>
                  <a:schemeClr val="tx1"/>
                </a:solidFill>
                <a:effectLst/>
                <a:latin typeface="Times New Roman" panose="02020603050405020304" pitchFamily="18" charset="0"/>
                <a:cs typeface="Times New Roman" panose="02020603050405020304" pitchFamily="18" charset="0"/>
              </a:rPr>
              <a:t>and it was </a:t>
            </a:r>
            <a:r>
              <a:rPr lang="en-US" dirty="0">
                <a:effectLst/>
                <a:latin typeface="Times New Roman" panose="02020603050405020304" pitchFamily="18" charset="0"/>
                <a:cs typeface="Times New Roman" panose="02020603050405020304" pitchFamily="18" charset="0"/>
              </a:rPr>
              <a:t>shown that a single detector with an exposure of about 150ktons·GW·year (~4kton·4years·9.2GW(</a:t>
            </a:r>
            <a:r>
              <a:rPr lang="en-US" dirty="0" err="1">
                <a:effectLst/>
                <a:latin typeface="Times New Roman" panose="02020603050405020304" pitchFamily="18" charset="0"/>
                <a:cs typeface="Times New Roman" panose="02020603050405020304" pitchFamily="18" charset="0"/>
              </a:rPr>
              <a:t>Taishan</a:t>
            </a:r>
            <a:r>
              <a:rPr lang="en-US" dirty="0">
                <a:effectLst/>
                <a:latin typeface="Times New Roman" panose="02020603050405020304" pitchFamily="18" charset="0"/>
                <a:cs typeface="Times New Roman" panose="02020603050405020304" pitchFamily="18" charset="0"/>
              </a:rPr>
              <a:t>)) at optimal 2.0 km baseline can provide </a:t>
            </a:r>
            <a:r>
              <a:rPr lang="en-US" dirty="0">
                <a:latin typeface="Times New Roman" panose="02020603050405020304" pitchFamily="18" charset="0"/>
                <a:cs typeface="Times New Roman" panose="02020603050405020304" pitchFamily="18" charset="0"/>
              </a:rPr>
              <a:t>sub-percent measurement of </a:t>
            </a:r>
            <a:r>
              <a:rPr lang="el-GR" sz="3600" dirty="0">
                <a:solidFill>
                  <a:srgbClr val="C04F29"/>
                </a:solidFill>
                <a:effectLst/>
                <a:latin typeface="Times New Roman" panose="02020603050405020304" pitchFamily="18" charset="0"/>
                <a:cs typeface="Times New Roman" panose="02020603050405020304" pitchFamily="18" charset="0"/>
              </a:rPr>
              <a:t>θ</a:t>
            </a:r>
            <a:r>
              <a:rPr lang="el-GR" sz="3600" baseline="-25000" dirty="0">
                <a:solidFill>
                  <a:srgbClr val="C04F29"/>
                </a:solidFill>
                <a:effectLst/>
                <a:latin typeface="Times New Roman" panose="02020603050405020304" pitchFamily="18" charset="0"/>
                <a:cs typeface="Times New Roman" panose="02020603050405020304" pitchFamily="18" charset="0"/>
              </a:rPr>
              <a:t>13 </a:t>
            </a:r>
            <a:endParaRPr lang="en-US" sz="3600" baseline="-25000" dirty="0">
              <a:solidFill>
                <a:srgbClr val="C04F29"/>
              </a:solidFill>
              <a:effectLst/>
              <a:latin typeface="Times New Roman" panose="02020603050405020304" pitchFamily="18" charset="0"/>
              <a:cs typeface="Times New Roman" panose="02020603050405020304" pitchFamily="18" charset="0"/>
            </a:endParaRPr>
          </a:p>
          <a:p>
            <a:pPr lvl="6" indent="0" algn="just"/>
            <a:endParaRPr lang="en-US" baseline="-25000" dirty="0">
              <a:solidFill>
                <a:srgbClr val="C04F29"/>
              </a:solidFill>
              <a:latin typeface="Times New Roman" panose="02020603050405020304" pitchFamily="18" charset="0"/>
              <a:cs typeface="Times New Roman" panose="02020603050405020304" pitchFamily="18" charset="0"/>
            </a:endParaRPr>
          </a:p>
          <a:p>
            <a:pPr marL="571500" lvl="6" indent="-571500" algn="l">
              <a:buFont typeface="Wingdings" pitchFamily="2" charset="2"/>
              <a:buChar char="Ø"/>
            </a:pPr>
            <a:r>
              <a:rPr kumimoji="0" lang="en-US" b="0" i="0" u="none" strike="noStrike" cap="none" spc="0" normalizeH="0" baseline="0" dirty="0" err="1">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SuperCHOOZ</a:t>
            </a:r>
            <a:r>
              <a:rPr kumimoji="0" lang="en-US"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 experiment proposal at </a:t>
            </a:r>
            <a:r>
              <a:rPr kumimoji="0" lang="en-US" b="0" i="0" u="none" strike="noStrike" cap="none" spc="0" normalizeH="0" baseline="0" dirty="0" err="1">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Chooz</a:t>
            </a:r>
            <a:r>
              <a:rPr kumimoji="0" lang="en-US"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-B reactors with 8.4GW thermal power is expected to provide 0.5% precision on </a:t>
            </a:r>
            <a:r>
              <a:rPr lang="en-US" sz="3600" dirty="0">
                <a:solidFill>
                  <a:srgbClr val="C04F29"/>
                </a:solidFill>
                <a:effectLst/>
                <a:latin typeface="Times New Roman" panose="02020603050405020304" pitchFamily="18" charset="0"/>
                <a:cs typeface="Times New Roman" panose="02020603050405020304" pitchFamily="18" charset="0"/>
              </a:rPr>
              <a:t>sin</a:t>
            </a:r>
            <a:r>
              <a:rPr lang="en-US" sz="3600" baseline="30000" dirty="0">
                <a:solidFill>
                  <a:srgbClr val="C04F29"/>
                </a:solidFill>
                <a:effectLst/>
                <a:latin typeface="Times New Roman" panose="02020603050405020304" pitchFamily="18" charset="0"/>
                <a:cs typeface="Times New Roman" panose="02020603050405020304" pitchFamily="18" charset="0"/>
              </a:rPr>
              <a:t>2</a:t>
            </a:r>
            <a:r>
              <a:rPr lang="en-US" sz="3600" dirty="0">
                <a:solidFill>
                  <a:srgbClr val="C04F29"/>
                </a:solidFill>
                <a:effectLst/>
                <a:latin typeface="Times New Roman" panose="02020603050405020304" pitchFamily="18" charset="0"/>
                <a:cs typeface="Times New Roman" panose="02020603050405020304" pitchFamily="18" charset="0"/>
              </a:rPr>
              <a:t>2</a:t>
            </a:r>
            <a:r>
              <a:rPr lang="el-GR" sz="3600" dirty="0">
                <a:solidFill>
                  <a:srgbClr val="C04F29"/>
                </a:solidFill>
                <a:effectLst/>
                <a:latin typeface="Times New Roman" panose="02020603050405020304" pitchFamily="18" charset="0"/>
                <a:cs typeface="Times New Roman" panose="02020603050405020304" pitchFamily="18" charset="0"/>
              </a:rPr>
              <a:t>θ</a:t>
            </a:r>
            <a:r>
              <a:rPr lang="el-GR" sz="3600" baseline="-25000" dirty="0">
                <a:solidFill>
                  <a:srgbClr val="C04F29"/>
                </a:solidFill>
                <a:effectLst/>
                <a:latin typeface="Times New Roman" panose="02020603050405020304" pitchFamily="18" charset="0"/>
                <a:cs typeface="Times New Roman" panose="02020603050405020304" pitchFamily="18" charset="0"/>
              </a:rPr>
              <a:t>13</a:t>
            </a:r>
            <a:r>
              <a:rPr lang="el-GR" sz="3600" dirty="0">
                <a:solidFill>
                  <a:srgbClr val="C04F29"/>
                </a:solidFill>
                <a:effectLst/>
                <a:latin typeface="Times New Roman" panose="02020603050405020304" pitchFamily="18" charset="0"/>
                <a:cs typeface="Times New Roman" panose="02020603050405020304" pitchFamily="18" charset="0"/>
              </a:rPr>
              <a:t> </a:t>
            </a:r>
            <a:endParaRPr kumimoji="0" lang="en-US"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endParaRPr>
          </a:p>
          <a:p>
            <a:pPr lvl="6" indent="0" algn="l"/>
            <a:r>
              <a:rPr lang="en-US" dirty="0">
                <a:latin typeface="Times New Roman" panose="02020603050405020304" pitchFamily="18" charset="0"/>
                <a:cs typeface="Times New Roman" panose="02020603050405020304" pitchFamily="18" charset="0"/>
              </a:rPr>
              <a:t>     N</a:t>
            </a:r>
            <a:r>
              <a:rPr kumimoji="0" lang="en-US"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ear (5 tons, baseline ~30 m, overburden ~5 m, rate  ~30 M/year) and </a:t>
            </a:r>
          </a:p>
          <a:p>
            <a:pPr lvl="6" indent="0" algn="l"/>
            <a:r>
              <a:rPr lang="en-US" dirty="0">
                <a:latin typeface="Times New Roman" panose="02020603050405020304" pitchFamily="18" charset="0"/>
                <a:cs typeface="Times New Roman" panose="02020603050405020304" pitchFamily="18" charset="0"/>
              </a:rPr>
              <a:t>     F</a:t>
            </a:r>
            <a:r>
              <a:rPr kumimoji="0" lang="en-US"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ar (10 </a:t>
            </a:r>
            <a:r>
              <a:rPr kumimoji="0" lang="en-US" b="0" i="0" u="none" strike="noStrike" cap="none" spc="0" normalizeH="0" baseline="0" dirty="0" err="1">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ktons</a:t>
            </a:r>
            <a:r>
              <a:rPr kumimoji="0" lang="en-US"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 baseline ~1km , </a:t>
            </a:r>
            <a:r>
              <a:rPr lang="en-US" dirty="0">
                <a:latin typeface="Times New Roman" panose="02020603050405020304" pitchFamily="18" charset="0"/>
                <a:cs typeface="Times New Roman" panose="02020603050405020304" pitchFamily="18" charset="0"/>
              </a:rPr>
              <a:t>o</a:t>
            </a:r>
            <a:r>
              <a:rPr kumimoji="0" lang="en-US"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verburden ~300 </a:t>
            </a:r>
            <a:r>
              <a:rPr kumimoji="0" lang="en-US" b="0" i="0" u="none" strike="noStrike" cap="none" spc="0" normalizeH="0" baseline="0" dirty="0" err="1">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mwe</a:t>
            </a:r>
            <a:r>
              <a:rPr kumimoji="0" lang="en-US"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 ~20 M/year)</a:t>
            </a:r>
          </a:p>
          <a:p>
            <a:pPr lvl="6" indent="0" algn="l"/>
            <a:r>
              <a:rPr lang="en-US" dirty="0">
                <a:latin typeface="Times New Roman" panose="02020603050405020304" pitchFamily="18" charset="0"/>
                <a:cs typeface="Times New Roman" panose="02020603050405020304" pitchFamily="18" charset="0"/>
              </a:rPr>
              <a:t>     both will be using </a:t>
            </a:r>
            <a:r>
              <a:rPr lang="en-US" dirty="0" err="1">
                <a:latin typeface="Times New Roman" panose="02020603050405020304" pitchFamily="18" charset="0"/>
                <a:cs typeface="Times New Roman" panose="02020603050405020304" pitchFamily="18" charset="0"/>
              </a:rPr>
              <a:t>LiquidO</a:t>
            </a:r>
            <a:r>
              <a:rPr lang="en-US" dirty="0">
                <a:latin typeface="Times New Roman" panose="02020603050405020304" pitchFamily="18" charset="0"/>
                <a:cs typeface="Times New Roman" panose="02020603050405020304" pitchFamily="18" charset="0"/>
              </a:rPr>
              <a:t> detector technique: opaque scintillator and a </a:t>
            </a:r>
          </a:p>
          <a:p>
            <a:pPr lvl="6" indent="0" algn="l"/>
            <a:r>
              <a:rPr lang="en-US" dirty="0">
                <a:latin typeface="Times New Roman" panose="02020603050405020304" pitchFamily="18" charset="0"/>
                <a:cs typeface="Times New Roman" panose="02020603050405020304" pitchFamily="18" charset="0"/>
              </a:rPr>
              <a:t>     lattice of 1 cm pitch optical fibers r</a:t>
            </a:r>
            <a:r>
              <a:rPr kumimoji="0" lang="en-US"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eadout by </a:t>
            </a:r>
            <a:r>
              <a:rPr kumimoji="0" lang="en-US" b="0" i="0" u="none" strike="noStrike" cap="none" spc="0" normalizeH="0" baseline="0" dirty="0" err="1">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SiPM</a:t>
            </a:r>
            <a:r>
              <a:rPr kumimoji="0" lang="en-US"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 with high quantum</a:t>
            </a:r>
          </a:p>
          <a:p>
            <a:pPr lvl="6" indent="0" algn="l"/>
            <a:r>
              <a:rPr lang="en-US" dirty="0">
                <a:latin typeface="Times New Roman" panose="02020603050405020304" pitchFamily="18" charset="0"/>
                <a:cs typeface="Times New Roman" panose="02020603050405020304" pitchFamily="18" charset="0"/>
              </a:rPr>
              <a:t>    </a:t>
            </a:r>
            <a:r>
              <a:rPr kumimoji="0" lang="en-US"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 efficiency (50%) and good time resolution (100ps) </a:t>
            </a:r>
          </a:p>
          <a:p>
            <a:pPr marL="571500" lvl="6" indent="-571500" algn="l">
              <a:buFont typeface="Wingdings" pitchFamily="2" charset="2"/>
              <a:buChar char="Ø"/>
            </a:pPr>
            <a:endParaRPr kumimoji="0" lang="ru-RU"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endParaRPr>
          </a:p>
        </p:txBody>
      </p:sp>
      <p:pic>
        <p:nvPicPr>
          <p:cNvPr id="6" name="Рисунок 5">
            <a:extLst>
              <a:ext uri="{FF2B5EF4-FFF2-40B4-BE49-F238E27FC236}">
                <a16:creationId xmlns:a16="http://schemas.microsoft.com/office/drawing/2014/main" id="{34CA148D-A373-3ED9-8A01-6DBFEFBE9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29758" y="3642748"/>
            <a:ext cx="7772400" cy="4555102"/>
          </a:xfrm>
          <a:prstGeom prst="rect">
            <a:avLst/>
          </a:prstGeom>
        </p:spPr>
      </p:pic>
      <p:pic>
        <p:nvPicPr>
          <p:cNvPr id="8" name="Рисунок 7">
            <a:extLst>
              <a:ext uri="{FF2B5EF4-FFF2-40B4-BE49-F238E27FC236}">
                <a16:creationId xmlns:a16="http://schemas.microsoft.com/office/drawing/2014/main" id="{F807DA43-D78D-9A1F-B52D-3F856D4FE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9758" y="9352643"/>
            <a:ext cx="7772400" cy="2816554"/>
          </a:xfrm>
          <a:prstGeom prst="rect">
            <a:avLst/>
          </a:prstGeom>
        </p:spPr>
      </p:pic>
      <p:sp>
        <p:nvSpPr>
          <p:cNvPr id="5" name="Номер слайда 4">
            <a:extLst>
              <a:ext uri="{FF2B5EF4-FFF2-40B4-BE49-F238E27FC236}">
                <a16:creationId xmlns:a16="http://schemas.microsoft.com/office/drawing/2014/main" id="{1062E369-3E53-31AA-05DB-EFF1A67FB9EF}"/>
              </a:ext>
            </a:extLst>
          </p:cNvPr>
          <p:cNvSpPr>
            <a:spLocks noGrp="1"/>
          </p:cNvSpPr>
          <p:nvPr>
            <p:ph type="sldNum" sz="quarter" idx="2"/>
          </p:nvPr>
        </p:nvSpPr>
        <p:spPr/>
        <p:txBody>
          <a:bodyPr/>
          <a:lstStyle/>
          <a:p>
            <a:fld id="{86CB4B4D-7CA3-9044-876B-883B54F8677D}" type="slidenum">
              <a:rPr lang="ru-RU" smtClean="0"/>
              <a:t>15</a:t>
            </a:fld>
            <a:endParaRPr lang="ru-RU"/>
          </a:p>
        </p:txBody>
      </p:sp>
    </p:spTree>
    <p:extLst>
      <p:ext uri="{BB962C8B-B14F-4D97-AF65-F5344CB8AC3E}">
        <p14:creationId xmlns:p14="http://schemas.microsoft.com/office/powerpoint/2010/main" val="167730603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celerator neutrino beams">
            <a:extLst>
              <a:ext uri="{FF2B5EF4-FFF2-40B4-BE49-F238E27FC236}">
                <a16:creationId xmlns:a16="http://schemas.microsoft.com/office/drawing/2014/main" id="{740CB2A8-E078-51BB-8E52-D322E2B34CD9}"/>
              </a:ext>
            </a:extLst>
          </p:cNvPr>
          <p:cNvSpPr txBox="1"/>
          <p:nvPr/>
        </p:nvSpPr>
        <p:spPr>
          <a:xfrm>
            <a:off x="781842" y="506250"/>
            <a:ext cx="19160787" cy="1074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rmAutofit/>
          </a:bodyPr>
          <a:lstStyle>
            <a:lvl1pPr algn="l" defTabSz="2389572">
              <a:lnSpc>
                <a:spcPct val="80000"/>
              </a:lnSpc>
              <a:defRPr sz="7840" spc="-156">
                <a:solidFill>
                  <a:srgbClr val="903221"/>
                </a:solidFill>
                <a:latin typeface="ヒラギノ明朝 ProN W3"/>
                <a:ea typeface="ヒラギノ明朝 ProN W3"/>
                <a:cs typeface="ヒラギノ明朝 ProN W3"/>
                <a:sym typeface="ヒラギノ明朝 ProN W3"/>
              </a:defRPr>
            </a:lvl1pPr>
          </a:lstStyle>
          <a:p>
            <a:r>
              <a:rPr dirty="0"/>
              <a:t>Accelerator </a:t>
            </a:r>
            <a:r>
              <a:rPr lang="en-US" dirty="0"/>
              <a:t>long baseline experiments</a:t>
            </a:r>
            <a:endParaRPr dirty="0"/>
          </a:p>
        </p:txBody>
      </p:sp>
      <p:pic>
        <p:nvPicPr>
          <p:cNvPr id="4" name="Рисунок 3">
            <a:extLst>
              <a:ext uri="{FF2B5EF4-FFF2-40B4-BE49-F238E27FC236}">
                <a16:creationId xmlns:a16="http://schemas.microsoft.com/office/drawing/2014/main" id="{A2D81763-0100-34A0-84D1-04A6FE749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65929" y="1865679"/>
            <a:ext cx="5032172" cy="4950348"/>
          </a:xfrm>
          <a:prstGeom prst="rect">
            <a:avLst/>
          </a:prstGeom>
        </p:spPr>
      </p:pic>
      <p:sp>
        <p:nvSpPr>
          <p:cNvPr id="7" name="Artificial source of particles…">
            <a:extLst>
              <a:ext uri="{FF2B5EF4-FFF2-40B4-BE49-F238E27FC236}">
                <a16:creationId xmlns:a16="http://schemas.microsoft.com/office/drawing/2014/main" id="{4A61985E-2839-F716-5030-08B52DFC4659}"/>
              </a:ext>
            </a:extLst>
          </p:cNvPr>
          <p:cNvSpPr txBox="1"/>
          <p:nvPr/>
        </p:nvSpPr>
        <p:spPr>
          <a:xfrm>
            <a:off x="6824932" y="2135121"/>
            <a:ext cx="10661112" cy="4411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972343" lvl="1" indent="-527843" algn="l" defTabSz="584200">
              <a:buSzPct val="90000"/>
              <a:buFontTx/>
              <a:buChar char="✴"/>
              <a:defRPr sz="3800">
                <a:latin typeface="Helvetica"/>
                <a:ea typeface="Helvetica"/>
                <a:cs typeface="Helvetica"/>
                <a:sym typeface="Helvetica"/>
              </a:defRPr>
            </a:pPr>
            <a:r>
              <a:rPr lang="en-US" sz="2800" dirty="0">
                <a:latin typeface="Times New Roman" panose="02020603050405020304" pitchFamily="18" charset="0"/>
                <a:cs typeface="Times New Roman" panose="02020603050405020304" pitchFamily="18" charset="0"/>
              </a:rPr>
              <a:t>Allows control of beam characteristics to emphasize sensitivity </a:t>
            </a:r>
          </a:p>
          <a:p>
            <a:pPr marL="972343" lvl="1" indent="-527843" algn="l" defTabSz="584200">
              <a:buSzPct val="90000"/>
              <a:buFontTx/>
              <a:buChar char="✴"/>
              <a:defRPr sz="3800">
                <a:latin typeface="Helvetica"/>
                <a:ea typeface="Helvetica"/>
                <a:cs typeface="Helvetica"/>
                <a:sym typeface="Helvetica"/>
              </a:defRPr>
            </a:pPr>
            <a:r>
              <a:rPr lang="en-US" sz="2800" dirty="0">
                <a:latin typeface="Times New Roman" panose="02020603050405020304" pitchFamily="18" charset="0"/>
                <a:cs typeface="Times New Roman" panose="02020603050405020304" pitchFamily="18" charset="0"/>
              </a:rPr>
              <a:t>Focused and intense beam with timing information to reduce backgrounds </a:t>
            </a:r>
          </a:p>
          <a:p>
            <a:pPr marL="972343" lvl="1" indent="-527843" algn="l" defTabSz="584200">
              <a:buSzPct val="90000"/>
              <a:buChar char="✴"/>
              <a:defRPr sz="3800">
                <a:latin typeface="Helvetica"/>
                <a:ea typeface="Helvetica"/>
                <a:cs typeface="Helvetica"/>
                <a:sym typeface="Helvetica"/>
              </a:defRPr>
            </a:pPr>
            <a:r>
              <a:rPr lang="en-US" sz="2800" dirty="0">
                <a:latin typeface="Times New Roman" panose="02020603050405020304" pitchFamily="18" charset="0"/>
                <a:cs typeface="Times New Roman" panose="02020603050405020304" pitchFamily="18" charset="0"/>
              </a:rPr>
              <a:t>Exposure measured in Protons On Target (POT) and beam power of ~ MW </a:t>
            </a:r>
            <a:endParaRPr sz="2800" dirty="0">
              <a:latin typeface="Times New Roman" panose="02020603050405020304" pitchFamily="18" charset="0"/>
              <a:cs typeface="Times New Roman" panose="02020603050405020304" pitchFamily="18" charset="0"/>
            </a:endParaRPr>
          </a:p>
          <a:p>
            <a:pPr marL="972343" lvl="1" indent="-527843" algn="l" defTabSz="584200">
              <a:buSzPct val="90000"/>
              <a:buChar char="✴"/>
              <a:defRPr sz="3800">
                <a:latin typeface="Helvetica"/>
                <a:ea typeface="Helvetica"/>
                <a:cs typeface="Helvetica"/>
                <a:sym typeface="Helvetica"/>
              </a:defRPr>
            </a:pPr>
            <a:r>
              <a:rPr sz="2800" dirty="0">
                <a:latin typeface="Times New Roman" panose="02020603050405020304" pitchFamily="18" charset="0"/>
                <a:cs typeface="Times New Roman" panose="02020603050405020304" pitchFamily="18" charset="0"/>
              </a:rPr>
              <a:t>Can choose energy to work with and switch between neutrinos and antineutrinos</a:t>
            </a:r>
            <a:r>
              <a:rPr lang="en-US" sz="2800" dirty="0">
                <a:latin typeface="Times New Roman" panose="02020603050405020304" pitchFamily="18" charset="0"/>
                <a:cs typeface="Times New Roman" panose="02020603050405020304" pitchFamily="18" charset="0"/>
              </a:rPr>
              <a:t> </a:t>
            </a:r>
          </a:p>
          <a:p>
            <a:pPr marL="972343" lvl="1" indent="-527843" algn="l" defTabSz="584200">
              <a:buSzPct val="90000"/>
              <a:buChar char="✴"/>
              <a:defRPr sz="3800">
                <a:latin typeface="Helvetica"/>
                <a:ea typeface="Helvetica"/>
                <a:cs typeface="Helvetica"/>
                <a:sym typeface="Helvetica"/>
              </a:defRPr>
            </a:pPr>
            <a:r>
              <a:rPr lang="en-US" sz="2800" dirty="0">
                <a:latin typeface="Times New Roman" panose="02020603050405020304" pitchFamily="18" charset="0"/>
                <a:cs typeface="Times New Roman" panose="02020603050405020304" pitchFamily="18" charset="0"/>
              </a:rPr>
              <a:t>Distances available from several meters to thousand of kilometers </a:t>
            </a:r>
          </a:p>
          <a:p>
            <a:pPr marL="972343" lvl="1" indent="-527843" algn="l" defTabSz="584200">
              <a:buSzPct val="90000"/>
              <a:buChar char="✴"/>
              <a:defRPr sz="3800">
                <a:latin typeface="Helvetica"/>
                <a:ea typeface="Helvetica"/>
                <a:cs typeface="Helvetica"/>
                <a:sym typeface="Helvetica"/>
              </a:defRPr>
            </a:pPr>
            <a:r>
              <a:rPr lang="en-US" sz="2800" dirty="0">
                <a:latin typeface="Times New Roman" panose="02020603050405020304" pitchFamily="18" charset="0"/>
                <a:cs typeface="Times New Roman" panose="02020603050405020304" pitchFamily="18" charset="0"/>
              </a:rPr>
              <a:t>Flux uncertainties solved by two-detector scheme </a:t>
            </a:r>
            <a:endParaRPr lang="ru-RU" sz="2800" dirty="0">
              <a:latin typeface="Times New Roman" panose="02020603050405020304" pitchFamily="18" charset="0"/>
              <a:cs typeface="Times New Roman" panose="02020603050405020304" pitchFamily="18" charset="0"/>
            </a:endParaRPr>
          </a:p>
          <a:p>
            <a:pPr marL="972343" lvl="1" indent="-527843" algn="l" defTabSz="584200">
              <a:buSzPct val="90000"/>
              <a:buChar char="✴"/>
              <a:defRPr sz="3800">
                <a:latin typeface="Helvetica"/>
                <a:ea typeface="Helvetica"/>
                <a:cs typeface="Helvetica"/>
                <a:sym typeface="Helvetica"/>
              </a:defRPr>
            </a:pPr>
            <a:r>
              <a:rPr lang="en-US" sz="2800" dirty="0">
                <a:latin typeface="Times New Roman" panose="02020603050405020304" pitchFamily="18" charset="0"/>
                <a:cs typeface="Times New Roman" panose="02020603050405020304" pitchFamily="18" charset="0"/>
              </a:rPr>
              <a:t>Additional physics at near detectors </a:t>
            </a:r>
          </a:p>
        </p:txBody>
      </p:sp>
      <p:pic>
        <p:nvPicPr>
          <p:cNvPr id="6" name="Рисунок 5">
            <a:extLst>
              <a:ext uri="{FF2B5EF4-FFF2-40B4-BE49-F238E27FC236}">
                <a16:creationId xmlns:a16="http://schemas.microsoft.com/office/drawing/2014/main" id="{11729E5B-E57D-4223-9FE6-CA49D6D2C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899" y="1865679"/>
            <a:ext cx="4886969" cy="501281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ABE97DF-32CE-DFC3-097C-D56CDA00F9A8}"/>
                  </a:ext>
                </a:extLst>
              </p:cNvPr>
              <p:cNvSpPr txBox="1"/>
              <p:nvPr/>
            </p:nvSpPr>
            <p:spPr>
              <a:xfrm>
                <a:off x="781842" y="8158755"/>
                <a:ext cx="8338457" cy="38756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R="0" algn="ctr" defTabSz="821531" rtl="0" fontAlgn="auto" latinLnBrk="0" hangingPunct="0">
                  <a:lnSpc>
                    <a:spcPct val="100000"/>
                  </a:lnSpc>
                  <a:spcBef>
                    <a:spcPts val="0"/>
                  </a:spcBef>
                  <a:spcAft>
                    <a:spcPts val="0"/>
                  </a:spcAft>
                  <a:buClrTx/>
                  <a:buSzTx/>
                  <a:tabLst/>
                </a:pPr>
                <a:r>
                  <a:rPr kumimoji="0" lang="en-US" sz="36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NOvA at Fermilab </a:t>
                </a:r>
                <a:endParaRPr kumimoji="0" lang="ru-RU" sz="36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endParaRPr>
              </a:p>
              <a:p>
                <a:pPr marR="0" algn="ctr" defTabSz="821531" rtl="0" fontAlgn="auto" latinLnBrk="0" hangingPunct="0">
                  <a:lnSpc>
                    <a:spcPct val="100000"/>
                  </a:lnSpc>
                  <a:spcBef>
                    <a:spcPts val="0"/>
                  </a:spcBef>
                  <a:spcAft>
                    <a:spcPts val="0"/>
                  </a:spcAft>
                  <a:buClrTx/>
                  <a:buSzTx/>
                  <a:tabLst/>
                </a:pPr>
                <a:endParaRPr kumimoji="0" lang="en-US" sz="36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endParaRPr>
              </a:p>
              <a:p>
                <a:pPr marL="571500" marR="0" indent="-571500" algn="l" defTabSz="821531" rtl="0" fontAlgn="auto" latinLnBrk="0" hangingPunct="0">
                  <a:lnSpc>
                    <a:spcPct val="100000"/>
                  </a:lnSpc>
                  <a:spcBef>
                    <a:spcPts val="0"/>
                  </a:spcBef>
                  <a:spcAft>
                    <a:spcPts val="0"/>
                  </a:spcAft>
                  <a:buClrTx/>
                  <a:buSzTx/>
                  <a:buFont typeface="Wingdings" pitchFamily="2" charset="2"/>
                  <a:buChar char="Ø"/>
                  <a:tabLst/>
                </a:pPr>
                <a:r>
                  <a:rPr kumimoji="0" lang="en-US"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Typically run at ~900 kW (record 1018 kW)</a:t>
                </a:r>
              </a:p>
              <a:p>
                <a:pPr marL="571500" marR="0" indent="-571500" algn="l" defTabSz="821531" rtl="0" fontAlgn="auto" latinLnBrk="0" hangingPunct="0">
                  <a:lnSpc>
                    <a:spcPct val="100000"/>
                  </a:lnSpc>
                  <a:spcBef>
                    <a:spcPts val="0"/>
                  </a:spcBef>
                  <a:spcAft>
                    <a:spcPts val="0"/>
                  </a:spcAft>
                  <a:buClrTx/>
                  <a:buSzTx/>
                  <a:buFont typeface="Wingdings" pitchFamily="2" charset="2"/>
                  <a:buChar char="Ø"/>
                  <a:tabLst/>
                </a:pPr>
                <a:r>
                  <a:rPr lang="en-US" sz="2800" dirty="0">
                    <a:latin typeface="Times New Roman" panose="02020603050405020304" pitchFamily="18" charset="0"/>
                    <a:cs typeface="Times New Roman" panose="02020603050405020304" pitchFamily="18" charset="0"/>
                  </a:rPr>
                  <a:t>Exposure ~ 40・10</a:t>
                </a:r>
                <a:r>
                  <a:rPr lang="en-US" sz="2800" baseline="30000" dirty="0">
                    <a:latin typeface="Times New Roman" panose="02020603050405020304" pitchFamily="18" charset="0"/>
                    <a:cs typeface="Times New Roman" panose="02020603050405020304" pitchFamily="18" charset="0"/>
                  </a:rPr>
                  <a:t>20</a:t>
                </a:r>
                <a:r>
                  <a:rPr lang="en-US" sz="2800" dirty="0">
                    <a:latin typeface="Times New Roman" panose="02020603050405020304" pitchFamily="18" charset="0"/>
                    <a:cs typeface="Times New Roman" panose="02020603050405020304" pitchFamily="18" charset="0"/>
                  </a:rPr>
                  <a:t> POT shared between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𝜈</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sz="2800" b="0" i="1" smtClean="0">
                            <a:latin typeface="Cambria Math" panose="02040503050406030204" pitchFamily="18" charset="0"/>
                            <a:ea typeface="Cambria Math" panose="02040503050406030204" pitchFamily="18" charset="0"/>
                            <a:cs typeface="Times New Roman" panose="02020603050405020304" pitchFamily="18" charset="0"/>
                          </a:rPr>
                        </m:ctrlPr>
                      </m:accPr>
                      <m:e>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𝜈</m:t>
                        </m:r>
                      </m:e>
                    </m:acc>
                  </m:oMath>
                </a14:m>
                <a:r>
                  <a:rPr lang="en-US" sz="2800" dirty="0">
                    <a:latin typeface="Times New Roman" panose="02020603050405020304" pitchFamily="18" charset="0"/>
                    <a:cs typeface="Times New Roman" panose="02020603050405020304" pitchFamily="18" charset="0"/>
                  </a:rPr>
                  <a:t> </a:t>
                </a:r>
              </a:p>
              <a:p>
                <a:pPr marL="571500" marR="0" indent="-571500" algn="l" defTabSz="821531" rtl="0" fontAlgn="auto" latinLnBrk="0" hangingPunct="0">
                  <a:lnSpc>
                    <a:spcPct val="100000"/>
                  </a:lnSpc>
                  <a:spcBef>
                    <a:spcPts val="0"/>
                  </a:spcBef>
                  <a:spcAft>
                    <a:spcPts val="0"/>
                  </a:spcAft>
                  <a:buClrTx/>
                  <a:buSzTx/>
                  <a:buFont typeface="Wingdings" pitchFamily="2" charset="2"/>
                  <a:buChar char="Ø"/>
                  <a:tabLst/>
                </a:pPr>
                <a:r>
                  <a:rPr kumimoji="0" lang="en-US"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Technologically identical </a:t>
                </a:r>
                <a:r>
                  <a:rPr lang="en-US" sz="2800" dirty="0">
                    <a:latin typeface="Times New Roman" panose="02020603050405020304" pitchFamily="18" charset="0"/>
                    <a:cs typeface="Times New Roman" panose="02020603050405020304" pitchFamily="18" charset="0"/>
                  </a:rPr>
                  <a:t>Near and Far  detectors</a:t>
                </a:r>
              </a:p>
              <a:p>
                <a:pPr marL="571500" marR="0" indent="-571500" algn="l" defTabSz="821531" rtl="0" fontAlgn="auto" latinLnBrk="0" hangingPunct="0">
                  <a:lnSpc>
                    <a:spcPct val="100000"/>
                  </a:lnSpc>
                  <a:spcBef>
                    <a:spcPts val="0"/>
                  </a:spcBef>
                  <a:spcAft>
                    <a:spcPts val="0"/>
                  </a:spcAft>
                  <a:buClrTx/>
                  <a:buSzTx/>
                  <a:buFont typeface="Wingdings" pitchFamily="2" charset="2"/>
                  <a:buChar char="Ø"/>
                  <a:tabLst/>
                </a:pPr>
                <a:r>
                  <a:rPr lang="en-US" sz="2800" dirty="0">
                    <a:latin typeface="Times New Roman" panose="02020603050405020304" pitchFamily="18" charset="0"/>
                    <a:cs typeface="Times New Roman" panose="02020603050405020304" pitchFamily="18" charset="0"/>
                  </a:rPr>
                  <a:t>E ~ 2 GeV</a:t>
                </a:r>
              </a:p>
              <a:p>
                <a:pPr marL="571500" marR="0" indent="-571500" algn="l" defTabSz="821531" rtl="0" fontAlgn="auto" latinLnBrk="0" hangingPunct="0">
                  <a:lnSpc>
                    <a:spcPct val="100000"/>
                  </a:lnSpc>
                  <a:spcBef>
                    <a:spcPts val="0"/>
                  </a:spcBef>
                  <a:spcAft>
                    <a:spcPts val="0"/>
                  </a:spcAft>
                  <a:buClrTx/>
                  <a:buSzTx/>
                  <a:buFont typeface="Wingdings" pitchFamily="2" charset="2"/>
                  <a:buChar char="Ø"/>
                  <a:tabLst/>
                </a:pPr>
                <a:r>
                  <a:rPr lang="en-US" sz="2800" dirty="0">
                    <a:latin typeface="Times New Roman" panose="02020603050405020304" pitchFamily="18" charset="0"/>
                    <a:cs typeface="Times New Roman" panose="02020603050405020304" pitchFamily="18" charset="0"/>
                  </a:rPr>
                  <a:t>L = 810 km</a:t>
                </a:r>
                <a:r>
                  <a:rPr lang="ru-RU" sz="2800" dirty="0">
                    <a:latin typeface="Times New Roman" panose="02020603050405020304" pitchFamily="18" charset="0"/>
                    <a:cs typeface="Times New Roman" panose="02020603050405020304" pitchFamily="18" charset="0"/>
                  </a:rPr>
                  <a:t> </a:t>
                </a:r>
              </a:p>
              <a:p>
                <a:pPr marL="571500" marR="0" indent="-571500" algn="l" defTabSz="821531" rtl="0" fontAlgn="auto" latinLnBrk="0" hangingPunct="0">
                  <a:lnSpc>
                    <a:spcPct val="100000"/>
                  </a:lnSpc>
                  <a:spcBef>
                    <a:spcPts val="0"/>
                  </a:spcBef>
                  <a:spcAft>
                    <a:spcPts val="0"/>
                  </a:spcAft>
                  <a:buClrTx/>
                  <a:buSzTx/>
                  <a:buFont typeface="Wingdings" pitchFamily="2" charset="2"/>
                  <a:buChar char="Ø"/>
                  <a:tabLst/>
                </a:pPr>
                <a:r>
                  <a:rPr lang="ru-RU" sz="2800" dirty="0">
                    <a:latin typeface="Times New Roman" panose="02020603050405020304" pitchFamily="18" charset="0"/>
                    <a:cs typeface="Times New Roman" panose="02020603050405020304" pitchFamily="18" charset="0"/>
                  </a:rPr>
                  <a:t>14 </a:t>
                </a:r>
                <a:r>
                  <a:rPr lang="en-US" sz="2800" dirty="0" err="1">
                    <a:latin typeface="Times New Roman" panose="02020603050405020304" pitchFamily="18" charset="0"/>
                    <a:cs typeface="Times New Roman" panose="02020603050405020304" pitchFamily="18" charset="0"/>
                  </a:rPr>
                  <a:t>mrad</a:t>
                </a:r>
                <a:r>
                  <a:rPr lang="en-US" sz="2800" dirty="0">
                    <a:latin typeface="Times New Roman" panose="02020603050405020304" pitchFamily="18" charset="0"/>
                    <a:cs typeface="Times New Roman" panose="02020603050405020304" pitchFamily="18" charset="0"/>
                  </a:rPr>
                  <a:t> off-axis </a:t>
                </a:r>
              </a:p>
            </p:txBody>
          </p:sp>
        </mc:Choice>
        <mc:Fallback xmlns="">
          <p:sp>
            <p:nvSpPr>
              <p:cNvPr id="8" name="TextBox 7">
                <a:extLst>
                  <a:ext uri="{FF2B5EF4-FFF2-40B4-BE49-F238E27FC236}">
                    <a16:creationId xmlns:a16="http://schemas.microsoft.com/office/drawing/2014/main" id="{CABE97DF-32CE-DFC3-097C-D56CDA00F9A8}"/>
                  </a:ext>
                </a:extLst>
              </p:cNvPr>
              <p:cNvSpPr txBox="1">
                <a:spLocks noRot="1" noChangeAspect="1" noMove="1" noResize="1" noEditPoints="1" noAdjustHandles="1" noChangeArrowheads="1" noChangeShapeType="1" noTextEdit="1"/>
              </p:cNvSpPr>
              <p:nvPr/>
            </p:nvSpPr>
            <p:spPr>
              <a:xfrm>
                <a:off x="781842" y="8158755"/>
                <a:ext cx="8338457" cy="3875675"/>
              </a:xfrm>
              <a:prstGeom prst="rect">
                <a:avLst/>
              </a:prstGeom>
              <a:blipFill>
                <a:blip r:embed="rId5"/>
                <a:stretch>
                  <a:fillRect l="-1520" t="-980" b="-2941"/>
                </a:stretch>
              </a:blipFill>
              <a:ln w="12700" cap="flat">
                <a:noFill/>
                <a:miter lim="400000"/>
              </a:ln>
              <a:effectLst/>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9417FB8-724D-B4B9-7BA9-CEA3A6B2CAB3}"/>
                  </a:ext>
                </a:extLst>
              </p:cNvPr>
              <p:cNvSpPr txBox="1"/>
              <p:nvPr/>
            </p:nvSpPr>
            <p:spPr>
              <a:xfrm>
                <a:off x="16215848" y="8177797"/>
                <a:ext cx="7582253" cy="3837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R="0" algn="ctr" defTabSz="821531" rtl="0" fontAlgn="auto" latinLnBrk="0" hangingPunct="0">
                  <a:lnSpc>
                    <a:spcPct val="100000"/>
                  </a:lnSpc>
                  <a:spcBef>
                    <a:spcPts val="0"/>
                  </a:spcBef>
                  <a:spcAft>
                    <a:spcPts val="0"/>
                  </a:spcAft>
                  <a:buClrTx/>
                  <a:buSzTx/>
                  <a:tabLst/>
                </a:pPr>
                <a:r>
                  <a:rPr kumimoji="0" lang="en-US" sz="36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T2K at JPARC </a:t>
                </a:r>
                <a:endParaRPr kumimoji="0" lang="ru-RU" sz="36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endParaRPr>
              </a:p>
              <a:p>
                <a:pPr marR="0" algn="ctr" defTabSz="821531" rtl="0" fontAlgn="auto" latinLnBrk="0" hangingPunct="0">
                  <a:lnSpc>
                    <a:spcPct val="100000"/>
                  </a:lnSpc>
                  <a:spcBef>
                    <a:spcPts val="0"/>
                  </a:spcBef>
                  <a:spcAft>
                    <a:spcPts val="0"/>
                  </a:spcAft>
                  <a:buClrTx/>
                  <a:buSzTx/>
                  <a:tabLst/>
                </a:pPr>
                <a:endParaRPr kumimoji="0" lang="en-US" sz="36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endParaRPr>
              </a:p>
              <a:p>
                <a:pPr marL="571500" marR="0" indent="-571500" algn="l" defTabSz="821531" rtl="0" fontAlgn="auto" latinLnBrk="0" hangingPunct="0">
                  <a:lnSpc>
                    <a:spcPct val="100000"/>
                  </a:lnSpc>
                  <a:spcBef>
                    <a:spcPts val="0"/>
                  </a:spcBef>
                  <a:spcAft>
                    <a:spcPts val="0"/>
                  </a:spcAft>
                  <a:buClrTx/>
                  <a:buSzTx/>
                  <a:buFont typeface="Wingdings" pitchFamily="2" charset="2"/>
                  <a:buChar char="Ø"/>
                  <a:tabLst/>
                </a:pPr>
                <a:r>
                  <a:rPr kumimoji="0" lang="en-US"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Beam power reached </a:t>
                </a:r>
                <a:r>
                  <a:rPr lang="en-US" sz="2800" dirty="0">
                    <a:latin typeface="Times New Roman" panose="02020603050405020304" pitchFamily="18" charset="0"/>
                    <a:cs typeface="Times New Roman" panose="02020603050405020304" pitchFamily="18" charset="0"/>
                  </a:rPr>
                  <a:t>8</a:t>
                </a:r>
                <a:r>
                  <a:rPr kumimoji="0" lang="en-US"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00 kW </a:t>
                </a:r>
              </a:p>
              <a:p>
                <a:pPr marL="571500" marR="0" indent="-571500" algn="l" defTabSz="821531" rtl="0" fontAlgn="auto" latinLnBrk="0" hangingPunct="0">
                  <a:lnSpc>
                    <a:spcPct val="100000"/>
                  </a:lnSpc>
                  <a:spcBef>
                    <a:spcPts val="0"/>
                  </a:spcBef>
                  <a:spcAft>
                    <a:spcPts val="0"/>
                  </a:spcAft>
                  <a:buClrTx/>
                  <a:buSzTx/>
                  <a:buFont typeface="Wingdings" pitchFamily="2" charset="2"/>
                  <a:buChar char="Ø"/>
                  <a:tabLst/>
                </a:pPr>
                <a:r>
                  <a:rPr lang="en-US" sz="2800" dirty="0">
                    <a:latin typeface="Times New Roman" panose="02020603050405020304" pitchFamily="18" charset="0"/>
                    <a:cs typeface="Times New Roman" panose="02020603050405020304" pitchFamily="18" charset="0"/>
                  </a:rPr>
                  <a:t>Exposure ~ 40・10</a:t>
                </a:r>
                <a:r>
                  <a:rPr lang="en-US" sz="2800" baseline="30000" dirty="0">
                    <a:latin typeface="Times New Roman" panose="02020603050405020304" pitchFamily="18" charset="0"/>
                    <a:cs typeface="Times New Roman" panose="02020603050405020304" pitchFamily="18" charset="0"/>
                  </a:rPr>
                  <a:t>20</a:t>
                </a:r>
                <a:r>
                  <a:rPr lang="en-US" sz="2800" dirty="0">
                    <a:latin typeface="Times New Roman" panose="02020603050405020304" pitchFamily="18" charset="0"/>
                    <a:cs typeface="Times New Roman" panose="02020603050405020304" pitchFamily="18" charset="0"/>
                  </a:rPr>
                  <a:t> POT shared between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𝜈</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sz="2800" b="0" i="1" smtClean="0">
                            <a:latin typeface="Cambria Math" panose="02040503050406030204" pitchFamily="18" charset="0"/>
                            <a:ea typeface="Cambria Math" panose="02040503050406030204" pitchFamily="18" charset="0"/>
                            <a:cs typeface="Times New Roman" panose="02020603050405020304" pitchFamily="18" charset="0"/>
                          </a:rPr>
                        </m:ctrlPr>
                      </m:accPr>
                      <m:e>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𝜈</m:t>
                        </m:r>
                      </m:e>
                    </m:acc>
                  </m:oMath>
                </a14:m>
                <a:r>
                  <a:rPr lang="en-US" sz="2800" dirty="0">
                    <a:latin typeface="Times New Roman" panose="02020603050405020304" pitchFamily="18" charset="0"/>
                    <a:cs typeface="Times New Roman" panose="02020603050405020304" pitchFamily="18" charset="0"/>
                  </a:rPr>
                  <a:t> </a:t>
                </a:r>
              </a:p>
              <a:p>
                <a:pPr marL="571500" marR="0" indent="-571500" algn="l" defTabSz="821531" rtl="0" fontAlgn="auto" latinLnBrk="0" hangingPunct="0">
                  <a:lnSpc>
                    <a:spcPct val="100000"/>
                  </a:lnSpc>
                  <a:spcBef>
                    <a:spcPts val="0"/>
                  </a:spcBef>
                  <a:spcAft>
                    <a:spcPts val="0"/>
                  </a:spcAft>
                  <a:buClrTx/>
                  <a:buSzTx/>
                  <a:buFont typeface="Wingdings" pitchFamily="2" charset="2"/>
                  <a:buChar char="Ø"/>
                  <a:tabLst/>
                </a:pPr>
                <a:r>
                  <a:rPr kumimoji="0" lang="en-US"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ND280 and SK as </a:t>
                </a:r>
                <a:r>
                  <a:rPr lang="en-US" sz="2800" dirty="0">
                    <a:latin typeface="Times New Roman" panose="02020603050405020304" pitchFamily="18" charset="0"/>
                    <a:cs typeface="Times New Roman" panose="02020603050405020304" pitchFamily="18" charset="0"/>
                  </a:rPr>
                  <a:t>Near and Far detectors</a:t>
                </a:r>
              </a:p>
              <a:p>
                <a:pPr marL="571500" marR="0" indent="-571500" algn="l" defTabSz="821531" rtl="0" fontAlgn="auto" latinLnBrk="0" hangingPunct="0">
                  <a:lnSpc>
                    <a:spcPct val="100000"/>
                  </a:lnSpc>
                  <a:spcBef>
                    <a:spcPts val="0"/>
                  </a:spcBef>
                  <a:spcAft>
                    <a:spcPts val="0"/>
                  </a:spcAft>
                  <a:buClrTx/>
                  <a:buSzTx/>
                  <a:buFont typeface="Wingdings" pitchFamily="2" charset="2"/>
                  <a:buChar char="Ø"/>
                  <a:tabLst/>
                </a:pPr>
                <a:r>
                  <a:rPr lang="en-US" sz="2800" dirty="0">
                    <a:latin typeface="Times New Roman" panose="02020603050405020304" pitchFamily="18" charset="0"/>
                    <a:cs typeface="Times New Roman" panose="02020603050405020304" pitchFamily="18" charset="0"/>
                  </a:rPr>
                  <a:t>E ~ 0.6 GeV </a:t>
                </a:r>
              </a:p>
              <a:p>
                <a:pPr marL="571500" marR="0" indent="-571500" algn="l" defTabSz="821531" rtl="0" fontAlgn="auto" latinLnBrk="0" hangingPunct="0">
                  <a:lnSpc>
                    <a:spcPct val="100000"/>
                  </a:lnSpc>
                  <a:spcBef>
                    <a:spcPts val="0"/>
                  </a:spcBef>
                  <a:spcAft>
                    <a:spcPts val="0"/>
                  </a:spcAft>
                  <a:buClrTx/>
                  <a:buSzTx/>
                  <a:buFont typeface="Wingdings" pitchFamily="2" charset="2"/>
                  <a:buChar char="Ø"/>
                  <a:tabLst/>
                </a:pPr>
                <a:r>
                  <a:rPr lang="en-US" sz="2800" dirty="0">
                    <a:latin typeface="Times New Roman" panose="02020603050405020304" pitchFamily="18" charset="0"/>
                    <a:cs typeface="Times New Roman" panose="02020603050405020304" pitchFamily="18" charset="0"/>
                  </a:rPr>
                  <a:t>L = 295 km</a:t>
                </a:r>
                <a:r>
                  <a:rPr lang="ru-RU" sz="2800" dirty="0">
                    <a:latin typeface="Times New Roman" panose="02020603050405020304" pitchFamily="18" charset="0"/>
                    <a:cs typeface="Times New Roman" panose="02020603050405020304" pitchFamily="18" charset="0"/>
                  </a:rPr>
                  <a:t> </a:t>
                </a:r>
              </a:p>
              <a:p>
                <a:pPr marL="571500" marR="0" indent="-571500" algn="l" defTabSz="821531" rtl="0" fontAlgn="auto" latinLnBrk="0" hangingPunct="0">
                  <a:lnSpc>
                    <a:spcPct val="100000"/>
                  </a:lnSpc>
                  <a:spcBef>
                    <a:spcPts val="0"/>
                  </a:spcBef>
                  <a:spcAft>
                    <a:spcPts val="0"/>
                  </a:spcAft>
                  <a:buClrTx/>
                  <a:buSzTx/>
                  <a:buFont typeface="Wingdings" pitchFamily="2" charset="2"/>
                  <a:buChar char="Ø"/>
                  <a:tabLst/>
                </a:pPr>
                <a:r>
                  <a:rPr lang="en-US" sz="2800" dirty="0">
                    <a:latin typeface="Times New Roman" panose="02020603050405020304" pitchFamily="18" charset="0"/>
                    <a:cs typeface="Times New Roman" panose="02020603050405020304" pitchFamily="18" charset="0"/>
                  </a:rPr>
                  <a:t>2.5</a:t>
                </a:r>
                <a:r>
                  <a:rPr lang="en-US" sz="2800" baseline="30000" dirty="0">
                    <a:latin typeface="Times New Roman" panose="02020603050405020304" pitchFamily="18" charset="0"/>
                    <a:cs typeface="Times New Roman" panose="02020603050405020304" pitchFamily="18" charset="0"/>
                  </a:rPr>
                  <a:t>o </a:t>
                </a:r>
                <a:r>
                  <a:rPr lang="en-US" sz="2800" dirty="0">
                    <a:latin typeface="Times New Roman" panose="02020603050405020304" pitchFamily="18" charset="0"/>
                    <a:cs typeface="Times New Roman" panose="02020603050405020304" pitchFamily="18" charset="0"/>
                  </a:rPr>
                  <a:t> off-axis </a:t>
                </a:r>
              </a:p>
            </p:txBody>
          </p:sp>
        </mc:Choice>
        <mc:Fallback xmlns="">
          <p:sp>
            <p:nvSpPr>
              <p:cNvPr id="10" name="TextBox 9">
                <a:extLst>
                  <a:ext uri="{FF2B5EF4-FFF2-40B4-BE49-F238E27FC236}">
                    <a16:creationId xmlns:a16="http://schemas.microsoft.com/office/drawing/2014/main" id="{99417FB8-724D-B4B9-7BA9-CEA3A6B2CAB3}"/>
                  </a:ext>
                </a:extLst>
              </p:cNvPr>
              <p:cNvSpPr txBox="1">
                <a:spLocks noRot="1" noChangeAspect="1" noMove="1" noResize="1" noEditPoints="1" noAdjustHandles="1" noChangeArrowheads="1" noChangeShapeType="1" noTextEdit="1"/>
              </p:cNvSpPr>
              <p:nvPr/>
            </p:nvSpPr>
            <p:spPr>
              <a:xfrm>
                <a:off x="16215848" y="8177797"/>
                <a:ext cx="7582253" cy="3837588"/>
              </a:xfrm>
              <a:prstGeom prst="rect">
                <a:avLst/>
              </a:prstGeom>
              <a:blipFill>
                <a:blip r:embed="rId6"/>
                <a:stretch>
                  <a:fillRect l="-1672" t="-1650" b="-3300"/>
                </a:stretch>
              </a:blipFill>
              <a:ln w="12700" cap="flat">
                <a:noFill/>
                <a:miter lim="400000"/>
              </a:ln>
              <a:effectLst/>
            </p:spPr>
            <p:txBody>
              <a:bodyPr/>
              <a:lstStyle/>
              <a:p>
                <a:r>
                  <a:rPr lang="ru-RU">
                    <a:noFill/>
                  </a:rPr>
                  <a:t> </a:t>
                </a:r>
              </a:p>
            </p:txBody>
          </p:sp>
        </mc:Fallback>
      </mc:AlternateContent>
      <p:grpSp>
        <p:nvGrpSpPr>
          <p:cNvPr id="14" name="Группа 13">
            <a:extLst>
              <a:ext uri="{FF2B5EF4-FFF2-40B4-BE49-F238E27FC236}">
                <a16:creationId xmlns:a16="http://schemas.microsoft.com/office/drawing/2014/main" id="{1ECCC248-8A33-0D76-C1D6-F67F393FBAF6}"/>
              </a:ext>
            </a:extLst>
          </p:cNvPr>
          <p:cNvGrpSpPr/>
          <p:nvPr/>
        </p:nvGrpSpPr>
        <p:grpSpPr>
          <a:xfrm>
            <a:off x="9507538" y="7752535"/>
            <a:ext cx="5295900" cy="5080000"/>
            <a:chOff x="9507538" y="7752535"/>
            <a:chExt cx="5295900" cy="5080000"/>
          </a:xfrm>
        </p:grpSpPr>
        <p:grpSp>
          <p:nvGrpSpPr>
            <p:cNvPr id="3" name="Группа 2">
              <a:extLst>
                <a:ext uri="{FF2B5EF4-FFF2-40B4-BE49-F238E27FC236}">
                  <a16:creationId xmlns:a16="http://schemas.microsoft.com/office/drawing/2014/main" id="{F3E0E629-6875-A426-A8C5-51587B205013}"/>
                </a:ext>
              </a:extLst>
            </p:cNvPr>
            <p:cNvGrpSpPr/>
            <p:nvPr/>
          </p:nvGrpSpPr>
          <p:grpSpPr>
            <a:xfrm>
              <a:off x="9507538" y="7752535"/>
              <a:ext cx="5295900" cy="5080000"/>
              <a:chOff x="9544050" y="4318000"/>
              <a:chExt cx="5295900" cy="5080000"/>
            </a:xfrm>
          </p:grpSpPr>
          <p:pic>
            <p:nvPicPr>
              <p:cNvPr id="5" name="Рисунок 4">
                <a:extLst>
                  <a:ext uri="{FF2B5EF4-FFF2-40B4-BE49-F238E27FC236}">
                    <a16:creationId xmlns:a16="http://schemas.microsoft.com/office/drawing/2014/main" id="{29D0E3B5-1A4D-CA18-ADE7-5A09F965C4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4050" y="4318000"/>
                <a:ext cx="5295900" cy="5080000"/>
              </a:xfrm>
              <a:prstGeom prst="rect">
                <a:avLst/>
              </a:prstGeom>
            </p:spPr>
          </p:pic>
          <p:pic>
            <p:nvPicPr>
              <p:cNvPr id="9" name="Рисунок 8">
                <a:extLst>
                  <a:ext uri="{FF2B5EF4-FFF2-40B4-BE49-F238E27FC236}">
                    <a16:creationId xmlns:a16="http://schemas.microsoft.com/office/drawing/2014/main" id="{AB6042A3-FBD3-E0D4-5FD8-CCDCBB33A70C}"/>
                  </a:ext>
                </a:extLst>
              </p:cNvPr>
              <p:cNvPicPr>
                <a:picLocks noChangeAspect="1"/>
              </p:cNvPicPr>
              <p:nvPr/>
            </p:nvPicPr>
            <p:blipFill>
              <a:blip r:embed="rId8">
                <a:alphaModFix amt="50000"/>
                <a:extLst>
                  <a:ext uri="{28A0092B-C50C-407E-A947-70E740481C1C}">
                    <a14:useLocalDpi xmlns:a14="http://schemas.microsoft.com/office/drawing/2010/main" val="0"/>
                  </a:ext>
                </a:extLst>
              </a:blip>
              <a:stretch>
                <a:fillRect/>
              </a:stretch>
            </p:blipFill>
            <p:spPr>
              <a:xfrm>
                <a:off x="9544050" y="4324350"/>
                <a:ext cx="5295900" cy="5067300"/>
              </a:xfrm>
              <a:prstGeom prst="rect">
                <a:avLst/>
              </a:prstGeom>
            </p:spPr>
          </p:pic>
        </p:grpSp>
        <p:sp>
          <p:nvSpPr>
            <p:cNvPr id="12" name="TextBox 11">
              <a:extLst>
                <a:ext uri="{FF2B5EF4-FFF2-40B4-BE49-F238E27FC236}">
                  <a16:creationId xmlns:a16="http://schemas.microsoft.com/office/drawing/2014/main" id="{72C60E4B-8920-46ED-24BE-BA3D967A0DBB}"/>
                </a:ext>
              </a:extLst>
            </p:cNvPr>
            <p:cNvSpPr txBox="1"/>
            <p:nvPr/>
          </p:nvSpPr>
          <p:spPr>
            <a:xfrm>
              <a:off x="10919948" y="9839791"/>
              <a:ext cx="123554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NOvA</a:t>
              </a:r>
              <a:endParaRPr kumimoji="0" lang="ru-RU" sz="24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endParaRPr>
            </a:p>
          </p:txBody>
        </p:sp>
        <p:sp>
          <p:nvSpPr>
            <p:cNvPr id="13" name="TextBox 12">
              <a:extLst>
                <a:ext uri="{FF2B5EF4-FFF2-40B4-BE49-F238E27FC236}">
                  <a16:creationId xmlns:a16="http://schemas.microsoft.com/office/drawing/2014/main" id="{35BEEAD2-9019-A35E-1603-4386318C54D5}"/>
                </a:ext>
              </a:extLst>
            </p:cNvPr>
            <p:cNvSpPr txBox="1"/>
            <p:nvPr/>
          </p:nvSpPr>
          <p:spPr>
            <a:xfrm>
              <a:off x="12542727" y="9490552"/>
              <a:ext cx="123554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T2K</a:t>
              </a:r>
              <a:endParaRPr kumimoji="0" lang="ru-RU" sz="24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endParaRPr>
            </a:p>
          </p:txBody>
        </p:sp>
      </p:grpSp>
      <p:sp>
        <p:nvSpPr>
          <p:cNvPr id="11" name="Номер слайда 10">
            <a:extLst>
              <a:ext uri="{FF2B5EF4-FFF2-40B4-BE49-F238E27FC236}">
                <a16:creationId xmlns:a16="http://schemas.microsoft.com/office/drawing/2014/main" id="{14097AAE-8296-AED8-7321-512DB6E07329}"/>
              </a:ext>
            </a:extLst>
          </p:cNvPr>
          <p:cNvSpPr>
            <a:spLocks noGrp="1"/>
          </p:cNvSpPr>
          <p:nvPr>
            <p:ph type="sldNum" sz="quarter" idx="2"/>
          </p:nvPr>
        </p:nvSpPr>
        <p:spPr/>
        <p:txBody>
          <a:bodyPr/>
          <a:lstStyle/>
          <a:p>
            <a:fld id="{86CB4B4D-7CA3-9044-876B-883B54F8677D}" type="slidenum">
              <a:rPr lang="ru-RU" smtClean="0"/>
              <a:t>16</a:t>
            </a:fld>
            <a:endParaRPr lang="ru-RU"/>
          </a:p>
        </p:txBody>
      </p:sp>
    </p:spTree>
    <p:extLst>
      <p:ext uri="{BB962C8B-B14F-4D97-AF65-F5344CB8AC3E}">
        <p14:creationId xmlns:p14="http://schemas.microsoft.com/office/powerpoint/2010/main" val="40821854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E4D7A7C-CE80-3ACA-1F8F-BB8B1CFF4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8" y="0"/>
            <a:ext cx="24329711" cy="13716000"/>
          </a:xfrm>
          <a:prstGeom prst="rect">
            <a:avLst/>
          </a:prstGeom>
        </p:spPr>
      </p:pic>
      <p:pic>
        <p:nvPicPr>
          <p:cNvPr id="3" name="Рисунок 2">
            <a:extLst>
              <a:ext uri="{FF2B5EF4-FFF2-40B4-BE49-F238E27FC236}">
                <a16:creationId xmlns:a16="http://schemas.microsoft.com/office/drawing/2014/main" id="{CDD0E0B6-42E0-236A-AC3B-CBB8E7569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36" y="0"/>
            <a:ext cx="24603079" cy="13716000"/>
          </a:xfrm>
          <a:prstGeom prst="rect">
            <a:avLst/>
          </a:prstGeom>
        </p:spPr>
      </p:pic>
      <p:sp>
        <p:nvSpPr>
          <p:cNvPr id="4" name="TextBox 3">
            <a:extLst>
              <a:ext uri="{FF2B5EF4-FFF2-40B4-BE49-F238E27FC236}">
                <a16:creationId xmlns:a16="http://schemas.microsoft.com/office/drawing/2014/main" id="{E4029DCA-7456-B89E-F15A-905AC2ADC85D}"/>
              </a:ext>
            </a:extLst>
          </p:cNvPr>
          <p:cNvSpPr txBox="1"/>
          <p:nvPr/>
        </p:nvSpPr>
        <p:spPr>
          <a:xfrm>
            <a:off x="15523028" y="596535"/>
            <a:ext cx="6858000"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en-US" sz="2400" dirty="0">
                <a:solidFill>
                  <a:srgbClr val="0260BF"/>
                </a:solidFill>
                <a:effectLst/>
                <a:latin typeface="Times New Roman" panose="02020603050405020304" pitchFamily="18" charset="0"/>
                <a:cs typeface="Times New Roman" panose="02020603050405020304" pitchFamily="18" charset="0"/>
              </a:rPr>
              <a:t>Phys. Rev D 106, 032004 (2022) </a:t>
            </a:r>
            <a:r>
              <a:rPr lang="en-US" sz="2400" dirty="0">
                <a:effectLst/>
                <a:latin typeface="Times New Roman" panose="02020603050405020304" pitchFamily="18" charset="0"/>
                <a:cs typeface="Times New Roman" panose="02020603050405020304" pitchFamily="18" charset="0"/>
              </a:rPr>
              <a:t>(Frequentist) </a:t>
            </a:r>
          </a:p>
          <a:p>
            <a:r>
              <a:rPr lang="en-US" sz="2400" dirty="0">
                <a:solidFill>
                  <a:srgbClr val="3F3F3F"/>
                </a:solidFill>
                <a:effectLst/>
                <a:latin typeface="Times New Roman" panose="02020603050405020304" pitchFamily="18" charset="0"/>
                <a:cs typeface="Times New Roman" panose="02020603050405020304" pitchFamily="18" charset="0"/>
              </a:rPr>
              <a:t>and </a:t>
            </a:r>
            <a:r>
              <a:rPr lang="en-US" sz="2400" dirty="0">
                <a:solidFill>
                  <a:srgbClr val="0260BF"/>
                </a:solidFill>
                <a:effectLst/>
                <a:latin typeface="Times New Roman" panose="02020603050405020304" pitchFamily="18" charset="0"/>
                <a:cs typeface="Times New Roman" panose="02020603050405020304" pitchFamily="18" charset="0"/>
              </a:rPr>
              <a:t>arXiv:2311.07835 </a:t>
            </a:r>
            <a:r>
              <a:rPr lang="en-US" sz="2400" dirty="0">
                <a:effectLst/>
                <a:latin typeface="Times New Roman" panose="02020603050405020304" pitchFamily="18" charset="0"/>
                <a:cs typeface="Times New Roman" panose="02020603050405020304" pitchFamily="18" charset="0"/>
              </a:rPr>
              <a:t>(Bayesian) </a:t>
            </a:r>
          </a:p>
        </p:txBody>
      </p:sp>
      <p:sp>
        <p:nvSpPr>
          <p:cNvPr id="5" name="Номер слайда 4">
            <a:extLst>
              <a:ext uri="{FF2B5EF4-FFF2-40B4-BE49-F238E27FC236}">
                <a16:creationId xmlns:a16="http://schemas.microsoft.com/office/drawing/2014/main" id="{0FAABFED-3227-E583-BEAC-7C4D513B4A86}"/>
              </a:ext>
            </a:extLst>
          </p:cNvPr>
          <p:cNvSpPr>
            <a:spLocks noGrp="1"/>
          </p:cNvSpPr>
          <p:nvPr>
            <p:ph type="sldNum" sz="quarter" idx="2"/>
          </p:nvPr>
        </p:nvSpPr>
        <p:spPr/>
        <p:txBody>
          <a:bodyPr/>
          <a:lstStyle/>
          <a:p>
            <a:fld id="{86CB4B4D-7CA3-9044-876B-883B54F8677D}" type="slidenum">
              <a:rPr lang="ru-RU" smtClean="0"/>
              <a:t>17</a:t>
            </a:fld>
            <a:endParaRPr lang="ru-RU"/>
          </a:p>
        </p:txBody>
      </p:sp>
    </p:spTree>
    <p:extLst>
      <p:ext uri="{BB962C8B-B14F-4D97-AF65-F5344CB8AC3E}">
        <p14:creationId xmlns:p14="http://schemas.microsoft.com/office/powerpoint/2010/main" val="421384464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005E1DE-CE0E-A018-713D-BBCB3AEA4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771"/>
            <a:ext cx="25558363" cy="13716000"/>
          </a:xfrm>
          <a:prstGeom prst="rect">
            <a:avLst/>
          </a:prstGeom>
        </p:spPr>
      </p:pic>
      <p:sp>
        <p:nvSpPr>
          <p:cNvPr id="3" name="TextBox 2">
            <a:extLst>
              <a:ext uri="{FF2B5EF4-FFF2-40B4-BE49-F238E27FC236}">
                <a16:creationId xmlns:a16="http://schemas.microsoft.com/office/drawing/2014/main" id="{5536580C-620D-7848-5474-8CDE88EA00F1}"/>
              </a:ext>
            </a:extLst>
          </p:cNvPr>
          <p:cNvSpPr txBox="1"/>
          <p:nvPr/>
        </p:nvSpPr>
        <p:spPr>
          <a:xfrm>
            <a:off x="16742228" y="1850784"/>
            <a:ext cx="5442858"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en-US" sz="2400" dirty="0">
                <a:solidFill>
                  <a:srgbClr val="0260BF"/>
                </a:solidFill>
                <a:effectLst/>
                <a:latin typeface="Times New Roman" panose="02020603050405020304" pitchFamily="18" charset="0"/>
                <a:cs typeface="Times New Roman" panose="02020603050405020304" pitchFamily="18" charset="0"/>
              </a:rPr>
              <a:t>Eur. Phys. J. C (2023) 83:782 (2023)</a:t>
            </a:r>
            <a:endParaRPr lang="en-US" sz="2400" dirty="0">
              <a:effectLst/>
              <a:latin typeface="Times New Roman" panose="02020603050405020304" pitchFamily="18" charset="0"/>
              <a:cs typeface="Times New Roman" panose="02020603050405020304" pitchFamily="18" charset="0"/>
            </a:endParaRPr>
          </a:p>
        </p:txBody>
      </p:sp>
      <p:sp>
        <p:nvSpPr>
          <p:cNvPr id="4" name="Номер слайда 3">
            <a:extLst>
              <a:ext uri="{FF2B5EF4-FFF2-40B4-BE49-F238E27FC236}">
                <a16:creationId xmlns:a16="http://schemas.microsoft.com/office/drawing/2014/main" id="{5808DF49-C811-1490-0B8E-BF14879E5389}"/>
              </a:ext>
            </a:extLst>
          </p:cNvPr>
          <p:cNvSpPr>
            <a:spLocks noGrp="1"/>
          </p:cNvSpPr>
          <p:nvPr>
            <p:ph type="sldNum" sz="quarter" idx="2"/>
          </p:nvPr>
        </p:nvSpPr>
        <p:spPr/>
        <p:txBody>
          <a:bodyPr/>
          <a:lstStyle/>
          <a:p>
            <a:fld id="{86CB4B4D-7CA3-9044-876B-883B54F8677D}" type="slidenum">
              <a:rPr lang="ru-RU" smtClean="0"/>
              <a:t>18</a:t>
            </a:fld>
            <a:endParaRPr lang="ru-RU"/>
          </a:p>
        </p:txBody>
      </p:sp>
    </p:spTree>
    <p:extLst>
      <p:ext uri="{BB962C8B-B14F-4D97-AF65-F5344CB8AC3E}">
        <p14:creationId xmlns:p14="http://schemas.microsoft.com/office/powerpoint/2010/main" val="23983000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4A916839-A217-F1EE-5C2C-27F130E6B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8962" y="1141733"/>
            <a:ext cx="8555038" cy="10272918"/>
          </a:xfrm>
          <a:prstGeom prst="rect">
            <a:avLst/>
          </a:prstGeom>
        </p:spPr>
      </p:pic>
      <p:pic>
        <p:nvPicPr>
          <p:cNvPr id="10" name="Рисунок 9">
            <a:extLst>
              <a:ext uri="{FF2B5EF4-FFF2-40B4-BE49-F238E27FC236}">
                <a16:creationId xmlns:a16="http://schemas.microsoft.com/office/drawing/2014/main" id="{B071250E-E9F4-E828-6385-316B2D68A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058" y="230148"/>
            <a:ext cx="8367981" cy="12096088"/>
          </a:xfrm>
          <a:prstGeom prst="rect">
            <a:avLst/>
          </a:prstGeom>
        </p:spPr>
      </p:pic>
      <p:pic>
        <p:nvPicPr>
          <p:cNvPr id="6" name="Рисунок 5">
            <a:extLst>
              <a:ext uri="{FF2B5EF4-FFF2-40B4-BE49-F238E27FC236}">
                <a16:creationId xmlns:a16="http://schemas.microsoft.com/office/drawing/2014/main" id="{C3388652-2CF8-C0BC-9225-5AE4F2DC8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3398838"/>
            <a:ext cx="7200900" cy="6845300"/>
          </a:xfrm>
          <a:prstGeom prst="rect">
            <a:avLst/>
          </a:prstGeom>
        </p:spPr>
      </p:pic>
      <p:sp>
        <p:nvSpPr>
          <p:cNvPr id="2" name="Номер слайда 1">
            <a:extLst>
              <a:ext uri="{FF2B5EF4-FFF2-40B4-BE49-F238E27FC236}">
                <a16:creationId xmlns:a16="http://schemas.microsoft.com/office/drawing/2014/main" id="{8FC48687-5DC1-5379-B4A7-EE1EB974051B}"/>
              </a:ext>
            </a:extLst>
          </p:cNvPr>
          <p:cNvSpPr>
            <a:spLocks noGrp="1"/>
          </p:cNvSpPr>
          <p:nvPr>
            <p:ph type="sldNum" sz="quarter" idx="2"/>
          </p:nvPr>
        </p:nvSpPr>
        <p:spPr/>
        <p:txBody>
          <a:bodyPr/>
          <a:lstStyle/>
          <a:p>
            <a:fld id="{86CB4B4D-7CA3-9044-876B-883B54F8677D}" type="slidenum">
              <a:rPr lang="ru-RU" smtClean="0"/>
              <a:t>19</a:t>
            </a:fld>
            <a:endParaRPr lang="ru-RU"/>
          </a:p>
        </p:txBody>
      </p:sp>
    </p:spTree>
    <p:extLst>
      <p:ext uri="{BB962C8B-B14F-4D97-AF65-F5344CB8AC3E}">
        <p14:creationId xmlns:p14="http://schemas.microsoft.com/office/powerpoint/2010/main" val="42093149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Номер слайда"/>
          <p:cNvSpPr txBox="1">
            <a:spLocks noGrp="1"/>
          </p:cNvSpPr>
          <p:nvPr>
            <p:ph type="sldNum" sz="quarter" idx="2"/>
          </p:nvPr>
        </p:nvSpPr>
        <p:spPr>
          <a:xfrm>
            <a:off x="23685500" y="12996862"/>
            <a:ext cx="419100" cy="4222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139" name="Study neutrino properties, incl. three-flavor oscillation parameters;…"/>
          <p:cNvSpPr txBox="1"/>
          <p:nvPr/>
        </p:nvSpPr>
        <p:spPr>
          <a:xfrm>
            <a:off x="1358043" y="6947094"/>
            <a:ext cx="10082028" cy="594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72281" indent="-472281" algn="l" defTabSz="584200">
              <a:buSzPct val="90000"/>
              <a:buChar char="✴"/>
              <a:defRPr sz="3800">
                <a:latin typeface="Helvetica"/>
                <a:ea typeface="Helvetica"/>
                <a:cs typeface="Helvetica"/>
                <a:sym typeface="Helvetica"/>
              </a:defRPr>
            </a:pPr>
            <a:r>
              <a:rPr dirty="0"/>
              <a:t>Study neutrino properties, incl. three-flavor oscillation parameters;</a:t>
            </a:r>
          </a:p>
          <a:p>
            <a:pPr marL="472281" indent="-472281" algn="l" defTabSz="584200">
              <a:buSzPct val="90000"/>
              <a:buChar char="✴"/>
              <a:defRPr sz="3800">
                <a:latin typeface="Helvetica"/>
                <a:ea typeface="Helvetica"/>
                <a:cs typeface="Helvetica"/>
                <a:sym typeface="Helvetica"/>
              </a:defRPr>
            </a:pPr>
            <a:r>
              <a:rPr dirty="0"/>
              <a:t>search for sterile neutrinos;</a:t>
            </a:r>
          </a:p>
          <a:p>
            <a:pPr marL="472281" indent="-472281" algn="l" defTabSz="584200">
              <a:buSzPct val="90000"/>
              <a:buChar char="✴"/>
              <a:defRPr sz="3800">
                <a:latin typeface="Helvetica"/>
                <a:ea typeface="Helvetica"/>
                <a:cs typeface="Helvetica"/>
                <a:sym typeface="Helvetica"/>
              </a:defRPr>
            </a:pPr>
            <a:r>
              <a:rPr dirty="0"/>
              <a:t>measurement of absolute neutrino masses,</a:t>
            </a:r>
          </a:p>
          <a:p>
            <a:pPr marL="472281" indent="-472281" algn="l" defTabSz="584200">
              <a:buSzPct val="90000"/>
              <a:buChar char="✴"/>
              <a:defRPr sz="3800">
                <a:latin typeface="Helvetica"/>
                <a:ea typeface="Helvetica"/>
                <a:cs typeface="Helvetica"/>
                <a:sym typeface="Helvetica"/>
              </a:defRPr>
            </a:pPr>
            <a:r>
              <a:rPr dirty="0"/>
              <a:t>search for </a:t>
            </a:r>
            <a:r>
              <a:rPr dirty="0" err="1"/>
              <a:t>neutrinoless</a:t>
            </a:r>
            <a:r>
              <a:rPr dirty="0"/>
              <a:t> double beta-decay (are neutrinos Dirac or Majorana particles);</a:t>
            </a:r>
          </a:p>
          <a:p>
            <a:pPr marL="472281" indent="-472281" algn="l" defTabSz="584200">
              <a:buSzPct val="90000"/>
              <a:buChar char="✴"/>
              <a:defRPr sz="3800">
                <a:latin typeface="Helvetica"/>
                <a:ea typeface="Helvetica"/>
                <a:cs typeface="Helvetica"/>
                <a:sym typeface="Helvetica"/>
              </a:defRPr>
            </a:pPr>
            <a:r>
              <a:rPr dirty="0"/>
              <a:t>detection of relic neutrinos;</a:t>
            </a:r>
          </a:p>
          <a:p>
            <a:pPr marL="472281" indent="-472281" algn="l" defTabSz="584200">
              <a:buSzPct val="90000"/>
              <a:buChar char="✴"/>
              <a:defRPr sz="3800">
                <a:latin typeface="Helvetica"/>
                <a:ea typeface="Helvetica"/>
                <a:cs typeface="Helvetica"/>
                <a:sym typeface="Helvetica"/>
              </a:defRPr>
            </a:pPr>
            <a:r>
              <a:rPr dirty="0"/>
              <a:t>detection of high energy astrophysical neutrinos and spotting their sources;</a:t>
            </a:r>
          </a:p>
          <a:p>
            <a:pPr marL="472281" indent="-472281" algn="l" defTabSz="584200">
              <a:buSzPct val="90000"/>
              <a:buChar char="✴"/>
              <a:defRPr sz="3800">
                <a:latin typeface="Helvetica"/>
                <a:ea typeface="Helvetica"/>
                <a:cs typeface="Helvetica"/>
                <a:sym typeface="Helvetica"/>
              </a:defRPr>
            </a:pPr>
            <a:r>
              <a:rPr dirty="0"/>
              <a:t>…</a:t>
            </a:r>
          </a:p>
        </p:txBody>
      </p:sp>
      <p:sp>
        <p:nvSpPr>
          <p:cNvPr id="140" name="Modern hot topics:"/>
          <p:cNvSpPr txBox="1"/>
          <p:nvPr/>
        </p:nvSpPr>
        <p:spPr>
          <a:xfrm>
            <a:off x="1439568" y="5779172"/>
            <a:ext cx="4334670" cy="752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4000">
                <a:solidFill>
                  <a:srgbClr val="005493"/>
                </a:solidFill>
                <a:latin typeface="Helvetica"/>
                <a:ea typeface="Helvetica"/>
                <a:cs typeface="Helvetica"/>
                <a:sym typeface="Helvetica"/>
              </a:defRPr>
            </a:lvl1pPr>
          </a:lstStyle>
          <a:p>
            <a:r>
              <a:rPr dirty="0"/>
              <a:t>Modern hot topics:</a:t>
            </a:r>
          </a:p>
        </p:txBody>
      </p:sp>
      <p:sp>
        <p:nvSpPr>
          <p:cNvPr id="141" name="Standard Model particle.…"/>
          <p:cNvSpPr txBox="1"/>
          <p:nvPr/>
        </p:nvSpPr>
        <p:spPr>
          <a:xfrm>
            <a:off x="1377528" y="2887226"/>
            <a:ext cx="14265424" cy="243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72281" indent="-472281" algn="l" defTabSz="584200">
              <a:buSzPct val="90000"/>
              <a:buChar char="✴"/>
              <a:defRPr sz="3800">
                <a:latin typeface="Helvetica"/>
                <a:ea typeface="Helvetica"/>
                <a:cs typeface="Helvetica"/>
                <a:sym typeface="Helvetica"/>
              </a:defRPr>
            </a:pPr>
            <a:r>
              <a:rPr dirty="0"/>
              <a:t>Standard Model particle. </a:t>
            </a:r>
          </a:p>
          <a:p>
            <a:pPr marL="472281" indent="-472281" algn="l" defTabSz="584200">
              <a:buSzPct val="90000"/>
              <a:buChar char="✴"/>
              <a:defRPr sz="3800">
                <a:latin typeface="Helvetica"/>
                <a:ea typeface="Helvetica"/>
                <a:cs typeface="Helvetica"/>
                <a:sym typeface="Helvetica"/>
              </a:defRPr>
            </a:pPr>
            <a:r>
              <a:rPr dirty="0"/>
              <a:t>Small but non zero mass.</a:t>
            </a:r>
          </a:p>
          <a:p>
            <a:pPr marL="330200" indent="-330200" algn="l" defTabSz="1733930">
              <a:buSzPct val="90000"/>
              <a:buChar char="✴"/>
              <a:defRPr sz="3800">
                <a:latin typeface="Helvetica"/>
                <a:ea typeface="Helvetica"/>
                <a:cs typeface="Helvetica"/>
                <a:sym typeface="Helvetica"/>
              </a:defRPr>
            </a:pPr>
            <a:r>
              <a:rPr dirty="0"/>
              <a:t> Neutrino interactions conserve flavor.</a:t>
            </a:r>
          </a:p>
          <a:p>
            <a:pPr marL="330200" indent="-330200" algn="l" defTabSz="1733930">
              <a:buSzPct val="90000"/>
              <a:buChar char="✴"/>
              <a:defRPr sz="3800">
                <a:latin typeface="Helvetica"/>
                <a:ea typeface="Helvetica"/>
                <a:cs typeface="Helvetica"/>
                <a:sym typeface="Helvetica"/>
              </a:defRPr>
            </a:pPr>
            <a:r>
              <a:rPr dirty="0"/>
              <a:t> Interact only via weak (and gravity) force.</a:t>
            </a:r>
          </a:p>
        </p:txBody>
      </p:sp>
      <p:pic>
        <p:nvPicPr>
          <p:cNvPr id="142" name="1280px-Standard_Model_of_Elementary_Particles.png" descr="1280px-Standard_Model_of_Elementary_Particles.png"/>
          <p:cNvPicPr>
            <a:picLocks noChangeAspect="1"/>
          </p:cNvPicPr>
          <p:nvPr/>
        </p:nvPicPr>
        <p:blipFill>
          <a:blip r:embed="rId2"/>
          <a:stretch>
            <a:fillRect/>
          </a:stretch>
        </p:blipFill>
        <p:spPr>
          <a:xfrm>
            <a:off x="12017403" y="2592133"/>
            <a:ext cx="11835299" cy="8885719"/>
          </a:xfrm>
          <a:prstGeom prst="rect">
            <a:avLst/>
          </a:prstGeom>
          <a:ln w="12700">
            <a:miter lim="400000"/>
          </a:ln>
        </p:spPr>
      </p:pic>
      <p:sp>
        <p:nvSpPr>
          <p:cNvPr id="143" name="Neutrino physics"/>
          <p:cNvSpPr txBox="1"/>
          <p:nvPr/>
        </p:nvSpPr>
        <p:spPr>
          <a:xfrm>
            <a:off x="781842" y="506250"/>
            <a:ext cx="24384001" cy="1074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rmAutofit/>
          </a:bodyPr>
          <a:lstStyle>
            <a:lvl1pPr algn="l" defTabSz="2389572">
              <a:lnSpc>
                <a:spcPct val="80000"/>
              </a:lnSpc>
              <a:defRPr sz="7840" spc="-156">
                <a:solidFill>
                  <a:srgbClr val="903221"/>
                </a:solidFill>
                <a:latin typeface="ヒラギノ明朝 ProN W3"/>
                <a:ea typeface="ヒラギノ明朝 ProN W3"/>
                <a:cs typeface="ヒラギノ明朝 ProN W3"/>
                <a:sym typeface="ヒラギノ明朝 ProN W3"/>
              </a:defRPr>
            </a:lvl1pPr>
          </a:lstStyle>
          <a:p>
            <a:r>
              <a:t>Neutrino physics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2FD3446B-639C-0649-0B64-8AABB4C7C4E4}"/>
              </a:ext>
            </a:extLst>
          </p:cNvPr>
          <p:cNvPicPr>
            <a:picLocks noChangeAspect="1"/>
          </p:cNvPicPr>
          <p:nvPr/>
        </p:nvPicPr>
        <p:blipFill>
          <a:blip r:embed="rId3"/>
          <a:stretch>
            <a:fillRect/>
          </a:stretch>
        </p:blipFill>
        <p:spPr>
          <a:xfrm>
            <a:off x="14606017" y="8107160"/>
            <a:ext cx="8655427" cy="4875356"/>
          </a:xfrm>
          <a:prstGeom prst="rect">
            <a:avLst/>
          </a:prstGeom>
        </p:spPr>
      </p:pic>
      <p:pic>
        <p:nvPicPr>
          <p:cNvPr id="8" name="Рисунок 7">
            <a:extLst>
              <a:ext uri="{FF2B5EF4-FFF2-40B4-BE49-F238E27FC236}">
                <a16:creationId xmlns:a16="http://schemas.microsoft.com/office/drawing/2014/main" id="{D5708038-5A09-AF52-C13B-23F1600FFC27}"/>
              </a:ext>
            </a:extLst>
          </p:cNvPr>
          <p:cNvPicPr>
            <a:picLocks noChangeAspect="1"/>
          </p:cNvPicPr>
          <p:nvPr/>
        </p:nvPicPr>
        <p:blipFill>
          <a:blip r:embed="rId4"/>
          <a:stretch>
            <a:fillRect/>
          </a:stretch>
        </p:blipFill>
        <p:spPr>
          <a:xfrm>
            <a:off x="14606017" y="1757340"/>
            <a:ext cx="8655427" cy="5855441"/>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7A56BA2-07A9-FBE0-F41A-6974E93B7C62}"/>
                  </a:ext>
                </a:extLst>
              </p:cNvPr>
              <p:cNvSpPr txBox="1"/>
              <p:nvPr/>
            </p:nvSpPr>
            <p:spPr>
              <a:xfrm>
                <a:off x="659568" y="2272803"/>
                <a:ext cx="12895107" cy="11443197"/>
              </a:xfrm>
              <a:prstGeom prst="rect">
                <a:avLst/>
              </a:prstGeom>
              <a:noFill/>
            </p:spPr>
            <p:txBody>
              <a:bodyPr wrap="square" rtlCol="0">
                <a:spAutoFit/>
              </a:bodyPr>
              <a:lstStyle/>
              <a:p>
                <a:pPr algn="l" defTabSz="914400">
                  <a:lnSpc>
                    <a:spcPct val="90000"/>
                  </a:lnSpc>
                  <a:spcBef>
                    <a:spcPts val="1400"/>
                  </a:spcBef>
                  <a:buSzPct val="90000"/>
                  <a:defRPr sz="3800">
                    <a:latin typeface="Helvetica"/>
                    <a:ea typeface="Helvetica"/>
                    <a:cs typeface="Helvetica"/>
                    <a:sym typeface="Helvetica"/>
                  </a:defRPr>
                </a:pPr>
                <a:r>
                  <a:rPr lang="en-US" sz="3200" dirty="0">
                    <a:latin typeface="Times New Roman" panose="02020603050405020304" pitchFamily="18" charset="0"/>
                    <a:cs typeface="Times New Roman" panose="02020603050405020304" pitchFamily="18" charset="0"/>
                  </a:rPr>
                  <a:t>Full-fledged joint fit produced by both collaborations:</a:t>
                </a:r>
              </a:p>
              <a:p>
                <a:pPr marL="1092200" lvl="1" indent="-482600" algn="l" defTabSz="914400">
                  <a:lnSpc>
                    <a:spcPct val="90000"/>
                  </a:lnSpc>
                  <a:spcBef>
                    <a:spcPts val="1400"/>
                  </a:spcBef>
                  <a:buSzPct val="90000"/>
                  <a:buFont typeface="Arial" panose="020B0604020202020204" pitchFamily="34" charset="0"/>
                  <a:buChar char="•"/>
                  <a:defRPr sz="3800">
                    <a:latin typeface="Helvetica"/>
                    <a:ea typeface="Helvetica"/>
                    <a:cs typeface="Helvetica"/>
                    <a:sym typeface="Helvetica"/>
                  </a:defRPr>
                </a:pPr>
                <a:r>
                  <a:rPr lang="en-US" sz="3200" dirty="0">
                    <a:latin typeface="Times New Roman" panose="02020603050405020304" pitchFamily="18" charset="0"/>
                    <a:cs typeface="Times New Roman" panose="02020603050405020304" pitchFamily="18" charset="0"/>
                  </a:rPr>
                  <a:t>unique effort for neutrino physics </a:t>
                </a:r>
              </a:p>
              <a:p>
                <a:pPr marL="1092200" lvl="1" indent="-482600" algn="l" defTabSz="914400">
                  <a:lnSpc>
                    <a:spcPct val="90000"/>
                  </a:lnSpc>
                  <a:spcBef>
                    <a:spcPts val="1400"/>
                  </a:spcBef>
                  <a:buSzPct val="90000"/>
                  <a:buFont typeface="Arial" panose="020B0604020202020204" pitchFamily="34" charset="0"/>
                  <a:buChar char="•"/>
                  <a:defRPr sz="3800">
                    <a:latin typeface="Helvetica"/>
                    <a:ea typeface="Helvetica"/>
                    <a:cs typeface="Helvetica"/>
                    <a:sym typeface="Helvetica"/>
                  </a:defRPr>
                </a:pPr>
                <a:r>
                  <a:rPr lang="en-US" sz="3200" dirty="0">
                    <a:latin typeface="Times New Roman" panose="02020603050405020304" pitchFamily="18" charset="0"/>
                    <a:cs typeface="Times New Roman" panose="02020603050405020304" pitchFamily="18" charset="0"/>
                  </a:rPr>
                  <a:t>use complementary features of both experiments </a:t>
                </a:r>
              </a:p>
              <a:p>
                <a:pPr algn="l" defTabSz="914400">
                  <a:lnSpc>
                    <a:spcPct val="90000"/>
                  </a:lnSpc>
                  <a:spcBef>
                    <a:spcPts val="1400"/>
                  </a:spcBef>
                  <a:buSzPct val="90000"/>
                  <a:defRPr sz="3800">
                    <a:latin typeface="Helvetica"/>
                    <a:ea typeface="Helvetica"/>
                    <a:cs typeface="Helvetica"/>
                    <a:sym typeface="Helvetica"/>
                  </a:defRPr>
                </a:pPr>
                <a:r>
                  <a:rPr lang="en-US" sz="3200" dirty="0">
                    <a:latin typeface="Times New Roman" panose="02020603050405020304" pitchFamily="18" charset="0"/>
                    <a:cs typeface="Times New Roman" panose="02020603050405020304" pitchFamily="18" charset="0"/>
                  </a:rPr>
                  <a:t>Full implementation of:</a:t>
                </a:r>
              </a:p>
              <a:p>
                <a:pPr marL="1092200" lvl="1" indent="-482600" algn="l" defTabSz="914400">
                  <a:lnSpc>
                    <a:spcPct val="90000"/>
                  </a:lnSpc>
                  <a:spcBef>
                    <a:spcPts val="1400"/>
                  </a:spcBef>
                  <a:buSzPct val="90000"/>
                  <a:buFont typeface="Arial" panose="020B0604020202020204" pitchFamily="34" charset="0"/>
                  <a:buChar char="•"/>
                  <a:defRPr sz="3800">
                    <a:latin typeface="Helvetica"/>
                    <a:ea typeface="Helvetica"/>
                    <a:cs typeface="Helvetica"/>
                    <a:sym typeface="Helvetica"/>
                  </a:defRPr>
                </a:pPr>
                <a:r>
                  <a:rPr lang="en-US" sz="3200" dirty="0">
                    <a:latin typeface="Times New Roman" panose="02020603050405020304" pitchFamily="18" charset="0"/>
                    <a:cs typeface="Times New Roman" panose="02020603050405020304" pitchFamily="18" charset="0"/>
                  </a:rPr>
                  <a:t>energy reconstruction and detector response </a:t>
                </a:r>
              </a:p>
              <a:p>
                <a:pPr marL="1092200" lvl="1" indent="-482600" algn="l" defTabSz="914400">
                  <a:lnSpc>
                    <a:spcPct val="90000"/>
                  </a:lnSpc>
                  <a:spcBef>
                    <a:spcPts val="1400"/>
                  </a:spcBef>
                  <a:buSzPct val="90000"/>
                  <a:buFont typeface="Arial" panose="020B0604020202020204" pitchFamily="34" charset="0"/>
                  <a:buChar char="•"/>
                  <a:defRPr sz="3800">
                    <a:latin typeface="Helvetica"/>
                    <a:ea typeface="Helvetica"/>
                    <a:cs typeface="Helvetica"/>
                    <a:sym typeface="Helvetica"/>
                  </a:defRPr>
                </a:pPr>
                <a:r>
                  <a:rPr lang="en-US" sz="3200" dirty="0">
                    <a:latin typeface="Times New Roman" panose="02020603050405020304" pitchFamily="18" charset="0"/>
                    <a:cs typeface="Times New Roman" panose="02020603050405020304" pitchFamily="18" charset="0"/>
                  </a:rPr>
                  <a:t>detailed likelihood from each experiment </a:t>
                </a:r>
              </a:p>
              <a:p>
                <a:pPr marL="1092200" lvl="1" indent="-482600" algn="l" defTabSz="914400">
                  <a:lnSpc>
                    <a:spcPct val="90000"/>
                  </a:lnSpc>
                  <a:spcBef>
                    <a:spcPts val="1400"/>
                  </a:spcBef>
                  <a:buSzPct val="90000"/>
                  <a:buFont typeface="Arial" panose="020B0604020202020204" pitchFamily="34" charset="0"/>
                  <a:buChar char="•"/>
                  <a:defRPr sz="3800">
                    <a:latin typeface="Helvetica"/>
                    <a:ea typeface="Helvetica"/>
                    <a:cs typeface="Helvetica"/>
                    <a:sym typeface="Helvetica"/>
                  </a:defRPr>
                </a:pPr>
                <a:r>
                  <a:rPr lang="en-US" sz="3200" dirty="0">
                    <a:latin typeface="Times New Roman" panose="02020603050405020304" pitchFamily="18" charset="0"/>
                    <a:cs typeface="Times New Roman" panose="02020603050405020304" pitchFamily="18" charset="0"/>
                  </a:rPr>
                  <a:t>consistent statistical inference across the full dimensionality </a:t>
                </a:r>
              </a:p>
              <a:p>
                <a:pPr algn="l" defTabSz="914400">
                  <a:lnSpc>
                    <a:spcPct val="90000"/>
                  </a:lnSpc>
                  <a:spcBef>
                    <a:spcPts val="1400"/>
                  </a:spcBef>
                  <a:buSzPct val="90000"/>
                  <a:defRPr sz="3800">
                    <a:latin typeface="Helvetica"/>
                    <a:ea typeface="Helvetica"/>
                    <a:cs typeface="Helvetica"/>
                    <a:sym typeface="Helvetica"/>
                  </a:defRPr>
                </a:pPr>
                <a:r>
                  <a:rPr lang="en-US" sz="3200" dirty="0">
                    <a:latin typeface="Times New Roman" panose="02020603050405020304" pitchFamily="18" charset="0"/>
                    <a:cs typeface="Times New Roman" panose="02020603050405020304" pitchFamily="18" charset="0"/>
                  </a:rPr>
                  <a:t>In-depth review of:</a:t>
                </a:r>
              </a:p>
              <a:p>
                <a:pPr marL="1092200" lvl="1" indent="-482600" algn="l" defTabSz="914400">
                  <a:lnSpc>
                    <a:spcPct val="90000"/>
                  </a:lnSpc>
                  <a:spcBef>
                    <a:spcPts val="1400"/>
                  </a:spcBef>
                  <a:buSzPct val="90000"/>
                  <a:buFont typeface="Arial" panose="020B0604020202020204" pitchFamily="34" charset="0"/>
                  <a:buChar char="•"/>
                  <a:defRPr sz="3800">
                    <a:latin typeface="Helvetica"/>
                    <a:ea typeface="Helvetica"/>
                    <a:cs typeface="Helvetica"/>
                    <a:sym typeface="Helvetica"/>
                  </a:defRPr>
                </a:pPr>
                <a:r>
                  <a:rPr lang="en-US" sz="3200" dirty="0">
                    <a:latin typeface="Times New Roman" panose="02020603050405020304" pitchFamily="18" charset="0"/>
                    <a:cs typeface="Times New Roman" panose="02020603050405020304" pitchFamily="18" charset="0"/>
                  </a:rPr>
                  <a:t>models, systematic uncertainties and possible correlations </a:t>
                </a:r>
              </a:p>
              <a:p>
                <a:pPr marL="1092200" lvl="1" indent="-482600" algn="l" defTabSz="914400">
                  <a:lnSpc>
                    <a:spcPct val="90000"/>
                  </a:lnSpc>
                  <a:spcBef>
                    <a:spcPts val="1400"/>
                  </a:spcBef>
                  <a:buSzPct val="90000"/>
                  <a:buFont typeface="Arial" panose="020B0604020202020204" pitchFamily="34" charset="0"/>
                  <a:buChar char="•"/>
                  <a:defRPr sz="3800">
                    <a:latin typeface="Helvetica"/>
                    <a:ea typeface="Helvetica"/>
                    <a:cs typeface="Helvetica"/>
                    <a:sym typeface="Helvetica"/>
                  </a:defRPr>
                </a:pPr>
                <a:r>
                  <a:rPr lang="en-US" sz="3200" dirty="0">
                    <a:latin typeface="Times New Roman" panose="02020603050405020304" pitchFamily="18" charset="0"/>
                    <a:cs typeface="Times New Roman" panose="02020603050405020304" pitchFamily="18" charset="0"/>
                  </a:rPr>
                  <a:t>different analysis approaches driven by contrasting detector designs </a:t>
                </a:r>
              </a:p>
              <a:p>
                <a:pPr marL="1092200" lvl="1" indent="-482600" algn="l" defTabSz="914400">
                  <a:lnSpc>
                    <a:spcPct val="90000"/>
                  </a:lnSpc>
                  <a:spcBef>
                    <a:spcPts val="1400"/>
                  </a:spcBef>
                  <a:buSzPct val="90000"/>
                  <a:buFont typeface="Arial" panose="020B0604020202020204" pitchFamily="34" charset="0"/>
                  <a:buChar char="•"/>
                  <a:defRPr sz="3800">
                    <a:latin typeface="Helvetica"/>
                    <a:ea typeface="Helvetica"/>
                    <a:cs typeface="Helvetica"/>
                    <a:sym typeface="Helvetica"/>
                  </a:defRPr>
                </a:pPr>
                <a:r>
                  <a:rPr lang="en-US" sz="3200" dirty="0">
                    <a:latin typeface="Times New Roman" panose="02020603050405020304" pitchFamily="18" charset="0"/>
                    <a:cs typeface="Times New Roman" panose="02020603050405020304" pitchFamily="18" charset="0"/>
                  </a:rPr>
                  <a:t>As a by-product: cross-check and review of each other analyses </a:t>
                </a:r>
              </a:p>
              <a:p>
                <a:pPr marL="20638" lvl="1" indent="0" algn="l" defTabSz="914400">
                  <a:lnSpc>
                    <a:spcPct val="90000"/>
                  </a:lnSpc>
                  <a:spcBef>
                    <a:spcPts val="1400"/>
                  </a:spcBef>
                  <a:buSzPct val="90000"/>
                  <a:defRPr sz="3800">
                    <a:latin typeface="Helvetica"/>
                    <a:ea typeface="Helvetica"/>
                    <a:cs typeface="Helvetica"/>
                    <a:sym typeface="Helvetica"/>
                  </a:defRPr>
                </a:pPr>
                <a:r>
                  <a:rPr lang="en-US" sz="3200" dirty="0">
                    <a:latin typeface="Times New Roman" panose="02020603050405020304" pitchFamily="18" charset="0"/>
                    <a:cs typeface="Times New Roman" panose="02020603050405020304" pitchFamily="18" charset="0"/>
                  </a:rPr>
                  <a:t>Results:</a:t>
                </a:r>
              </a:p>
              <a:p>
                <a:pPr marL="1092200" lvl="1" indent="-482600" algn="l" defTabSz="914400">
                  <a:lnSpc>
                    <a:spcPct val="90000"/>
                  </a:lnSpc>
                  <a:spcBef>
                    <a:spcPts val="1400"/>
                  </a:spcBef>
                  <a:buSzPct val="90000"/>
                  <a:buFont typeface="Arial" panose="020B0604020202020204" pitchFamily="34" charset="0"/>
                  <a:buChar char="•"/>
                  <a:defRPr sz="3800">
                    <a:latin typeface="Helvetica"/>
                    <a:ea typeface="Helvetica"/>
                    <a:cs typeface="Helvetica"/>
                    <a:sym typeface="Helvetica"/>
                  </a:defRPr>
                </a:pPr>
                <a:r>
                  <a:rPr lang="en-US" sz="3200" dirty="0">
                    <a:latin typeface="Times New Roman" panose="02020603050405020304" pitchFamily="18" charset="0"/>
                    <a:cs typeface="Times New Roman" panose="02020603050405020304" pitchFamily="18" charset="0"/>
                  </a:rPr>
                  <a:t>More precise measurement of oscillation parameters compared to individual results </a:t>
                </a:r>
              </a:p>
              <a:p>
                <a:pPr marL="1092200" lvl="1" indent="-482600" algn="l" defTabSz="914400">
                  <a:lnSpc>
                    <a:spcPct val="90000"/>
                  </a:lnSpc>
                  <a:spcBef>
                    <a:spcPts val="1400"/>
                  </a:spcBef>
                  <a:buSzPct val="90000"/>
                  <a:buFont typeface="Arial" panose="020B0604020202020204" pitchFamily="34" charset="0"/>
                  <a:buChar char="•"/>
                  <a:defRPr sz="3800">
                    <a:latin typeface="Helvetica"/>
                    <a:ea typeface="Helvetica"/>
                    <a:cs typeface="Helvetica"/>
                    <a:sym typeface="Helvetica"/>
                  </a:defRPr>
                </a:pPr>
                <a:r>
                  <a:rPr lang="en-US" sz="3200" dirty="0">
                    <a:latin typeface="Times New Roman" panose="02020603050405020304" pitchFamily="18" charset="0"/>
                    <a:cs typeface="Times New Roman" panose="02020603050405020304" pitchFamily="18" charset="0"/>
                  </a:rPr>
                  <a:t>Stronger constraint on </a:t>
                </a:r>
                <a14:m>
                  <m:oMath xmlns:m="http://schemas.openxmlformats.org/officeDocument/2006/math">
                    <m:r>
                      <a:rPr lang="en-US" sz="3200" i="1" dirty="0">
                        <a:latin typeface="Cambria Math" panose="02040503050406030204" pitchFamily="18" charset="0"/>
                        <a:ea typeface="Cambria Math" panose="02040503050406030204" pitchFamily="18" charset="0"/>
                      </a:rPr>
                      <m:t>∆</m:t>
                    </m:r>
                    <m:sSubSup>
                      <m:sSubSupPr>
                        <m:ctrlPr>
                          <a:rPr lang="en-US" sz="3200" i="1" dirty="0">
                            <a:latin typeface="Cambria Math" panose="02040503050406030204" pitchFamily="18" charset="0"/>
                            <a:ea typeface="Cambria Math" panose="02040503050406030204" pitchFamily="18" charset="0"/>
                          </a:rPr>
                        </m:ctrlPr>
                      </m:sSubSupPr>
                      <m:e>
                        <m:r>
                          <a:rPr lang="en-US" sz="3200" i="1" dirty="0">
                            <a:latin typeface="Cambria Math" panose="02040503050406030204" pitchFamily="18" charset="0"/>
                            <a:ea typeface="Cambria Math" panose="02040503050406030204" pitchFamily="18" charset="0"/>
                          </a:rPr>
                          <m:t>𝑚</m:t>
                        </m:r>
                      </m:e>
                      <m:sub>
                        <m:r>
                          <a:rPr lang="en-US" sz="3200" i="1" dirty="0">
                            <a:latin typeface="Cambria Math" panose="02040503050406030204" pitchFamily="18" charset="0"/>
                            <a:ea typeface="Cambria Math" panose="02040503050406030204" pitchFamily="18" charset="0"/>
                          </a:rPr>
                          <m:t>32</m:t>
                        </m:r>
                      </m:sub>
                      <m:sup>
                        <m:r>
                          <a:rPr lang="en-US" sz="3200" i="1" dirty="0">
                            <a:latin typeface="Cambria Math" panose="02040503050406030204" pitchFamily="18" charset="0"/>
                            <a:ea typeface="Cambria Math" panose="02040503050406030204" pitchFamily="18" charset="0"/>
                          </a:rPr>
                          <m:t>2</m:t>
                        </m:r>
                      </m:sup>
                    </m:sSubSup>
                  </m:oMath>
                </a14:m>
                <a:r>
                  <a:rPr lang="en-US" sz="3200" dirty="0">
                    <a:latin typeface="Times New Roman" panose="02020603050405020304" pitchFamily="18" charset="0"/>
                    <a:cs typeface="Times New Roman" panose="02020603050405020304" pitchFamily="18" charset="0"/>
                  </a:rPr>
                  <a:t> (for the first time was better than 2.0%) </a:t>
                </a:r>
              </a:p>
              <a:p>
                <a:pPr marL="1092200" lvl="1" indent="-482600" algn="l" defTabSz="914400">
                  <a:lnSpc>
                    <a:spcPct val="90000"/>
                  </a:lnSpc>
                  <a:spcBef>
                    <a:spcPts val="1400"/>
                  </a:spcBef>
                  <a:buSzPct val="90000"/>
                  <a:buFont typeface="Arial" panose="020B0604020202020204" pitchFamily="34" charset="0"/>
                  <a:buChar char="•"/>
                  <a:defRPr sz="3800">
                    <a:latin typeface="Helvetica"/>
                    <a:ea typeface="Helvetica"/>
                    <a:cs typeface="Helvetica"/>
                    <a:sym typeface="Helvetica"/>
                  </a:defRPr>
                </a:pPr>
                <a:r>
                  <a:rPr lang="en-US" sz="3200" dirty="0">
                    <a:latin typeface="Times New Roman" panose="02020603050405020304" pitchFamily="18" charset="0"/>
                    <a:cs typeface="Times New Roman" panose="02020603050405020304" pitchFamily="18" charset="0"/>
                  </a:rPr>
                  <a:t>Disfavor CP conservation in Inverted neutrino mass ordering at &gt;3</a:t>
                </a:r>
                <a14:m>
                  <m:oMath xmlns:m="http://schemas.openxmlformats.org/officeDocument/2006/math">
                    <m:r>
                      <a:rPr lang="en-US" sz="3200" i="1">
                        <a:latin typeface="Cambria Math" panose="02040503050406030204" pitchFamily="18" charset="0"/>
                        <a:ea typeface="Cambria Math" panose="02040503050406030204" pitchFamily="18" charset="0"/>
                      </a:rPr>
                      <m:t>𝜎</m:t>
                    </m:r>
                  </m:oMath>
                </a14:m>
                <a:endParaRPr lang="en-US" sz="3200" dirty="0">
                  <a:latin typeface="Times New Roman" panose="02020603050405020304" pitchFamily="18" charset="0"/>
                  <a:cs typeface="Times New Roman" panose="02020603050405020304" pitchFamily="18" charset="0"/>
                </a:endParaRPr>
              </a:p>
              <a:p>
                <a:pPr marL="1092200" lvl="1" indent="-482600" algn="l" defTabSz="914400">
                  <a:lnSpc>
                    <a:spcPct val="90000"/>
                  </a:lnSpc>
                  <a:spcBef>
                    <a:spcPts val="1400"/>
                  </a:spcBef>
                  <a:buSzPct val="90000"/>
                  <a:buFont typeface="Arial" panose="020B0604020202020204" pitchFamily="34" charset="0"/>
                  <a:buChar char="•"/>
                  <a:defRPr sz="3800">
                    <a:latin typeface="Helvetica"/>
                    <a:ea typeface="Helvetica"/>
                    <a:cs typeface="Helvetica"/>
                    <a:sym typeface="Helvetica"/>
                  </a:defRPr>
                </a:pPr>
                <a:r>
                  <a:rPr lang="en-US" sz="3200" dirty="0">
                    <a:latin typeface="Times New Roman" panose="02020603050405020304" pitchFamily="18" charset="0"/>
                    <a:cs typeface="Times New Roman" panose="02020603050405020304" pitchFamily="18" charset="0"/>
                  </a:rPr>
                  <a:t>Firm foundation for future NOvA+T2K analyses </a:t>
                </a:r>
              </a:p>
              <a:p>
                <a:pPr marL="609600" lvl="1" indent="0" algn="l" defTabSz="914400">
                  <a:lnSpc>
                    <a:spcPct val="90000"/>
                  </a:lnSpc>
                  <a:spcBef>
                    <a:spcPts val="1400"/>
                  </a:spcBef>
                  <a:buSzPct val="90000"/>
                  <a:defRPr sz="3800">
                    <a:latin typeface="Helvetica"/>
                    <a:ea typeface="Helvetica"/>
                    <a:cs typeface="Helvetica"/>
                    <a:sym typeface="Helvetica"/>
                  </a:defRPr>
                </a:pPr>
                <a:endParaRPr lang="en-US" sz="3200" dirty="0">
                  <a:latin typeface="Times New Roman" panose="02020603050405020304" pitchFamily="18" charset="0"/>
                  <a:cs typeface="Times New Roman" panose="02020603050405020304" pitchFamily="18" charset="0"/>
                </a:endParaRPr>
              </a:p>
              <a:p>
                <a:r>
                  <a:rPr lang="en-US" sz="3200" dirty="0">
                    <a:solidFill>
                      <a:srgbClr val="0070C0"/>
                    </a:solidFill>
                    <a:latin typeface="Times New Roman" panose="02020603050405020304" pitchFamily="18" charset="0"/>
                    <a:cs typeface="Times New Roman" panose="02020603050405020304" pitchFamily="18" charset="0"/>
                  </a:rPr>
                  <a:t>Common publication is prepared </a:t>
                </a:r>
                <a:endParaRPr lang="ru-RU"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77A56BA2-07A9-FBE0-F41A-6974E93B7C62}"/>
                  </a:ext>
                </a:extLst>
              </p:cNvPr>
              <p:cNvSpPr txBox="1">
                <a:spLocks noRot="1" noChangeAspect="1" noMove="1" noResize="1" noEditPoints="1" noAdjustHandles="1" noChangeArrowheads="1" noChangeShapeType="1" noTextEdit="1"/>
              </p:cNvSpPr>
              <p:nvPr/>
            </p:nvSpPr>
            <p:spPr>
              <a:xfrm>
                <a:off x="659568" y="2272803"/>
                <a:ext cx="12895107" cy="11443197"/>
              </a:xfrm>
              <a:prstGeom prst="rect">
                <a:avLst/>
              </a:prstGeom>
              <a:blipFill>
                <a:blip r:embed="rId5"/>
                <a:stretch>
                  <a:fillRect l="-1180" t="-1221" b="-777"/>
                </a:stretch>
              </a:blipFill>
            </p:spPr>
            <p:txBody>
              <a:bodyPr/>
              <a:lstStyle/>
              <a:p>
                <a:r>
                  <a:rPr lang="ru-RU">
                    <a:noFill/>
                  </a:rPr>
                  <a:t> </a:t>
                </a:r>
              </a:p>
            </p:txBody>
          </p:sp>
        </mc:Fallback>
      </mc:AlternateContent>
      <p:sp>
        <p:nvSpPr>
          <p:cNvPr id="2" name="NOvA + T2K…">
            <a:extLst>
              <a:ext uri="{FF2B5EF4-FFF2-40B4-BE49-F238E27FC236}">
                <a16:creationId xmlns:a16="http://schemas.microsoft.com/office/drawing/2014/main" id="{2E719791-5FF1-A468-2B58-67BAC80AC55D}"/>
              </a:ext>
            </a:extLst>
          </p:cNvPr>
          <p:cNvSpPr txBox="1"/>
          <p:nvPr/>
        </p:nvSpPr>
        <p:spPr>
          <a:xfrm>
            <a:off x="659568" y="234585"/>
            <a:ext cx="24384001" cy="168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rmAutofit fontScale="92500" lnSpcReduction="10000"/>
          </a:bodyPr>
          <a:lstStyle/>
          <a:p>
            <a:pPr algn="l" defTabSz="2438339">
              <a:lnSpc>
                <a:spcPct val="80000"/>
              </a:lnSpc>
              <a:defRPr sz="8000" spc="-159">
                <a:solidFill>
                  <a:srgbClr val="903221"/>
                </a:solidFill>
                <a:latin typeface="ヒラギノ明朝 ProN W3"/>
                <a:ea typeface="ヒラギノ明朝 ProN W3"/>
                <a:cs typeface="ヒラギノ明朝 ProN W3"/>
                <a:sym typeface="ヒラギノ明朝 ProN W3"/>
              </a:defRPr>
            </a:pPr>
            <a:r>
              <a:rPr sz="8000" dirty="0">
                <a:latin typeface="Times New Roman" panose="02020603050405020304" pitchFamily="18" charset="0"/>
                <a:cs typeface="Times New Roman" panose="02020603050405020304" pitchFamily="18" charset="0"/>
              </a:rPr>
              <a:t>NOvA + T2K</a:t>
            </a:r>
            <a:r>
              <a:rPr lang="en-US" sz="8000" dirty="0">
                <a:latin typeface="Times New Roman" panose="02020603050405020304" pitchFamily="18" charset="0"/>
                <a:cs typeface="Times New Roman" panose="02020603050405020304" pitchFamily="18" charset="0"/>
              </a:rPr>
              <a:t> </a:t>
            </a:r>
            <a:endParaRPr sz="8000" dirty="0">
              <a:latin typeface="Times New Roman" panose="02020603050405020304" pitchFamily="18" charset="0"/>
              <a:cs typeface="Times New Roman" panose="02020603050405020304" pitchFamily="18" charset="0"/>
            </a:endParaRPr>
          </a:p>
          <a:p>
            <a:pPr algn="l" defTabSz="2438339">
              <a:lnSpc>
                <a:spcPct val="80000"/>
              </a:lnSpc>
              <a:defRPr sz="5000" spc="-100">
                <a:solidFill>
                  <a:srgbClr val="212121"/>
                </a:solidFill>
                <a:latin typeface="ヒラギノ明朝 ProN W3"/>
                <a:ea typeface="ヒラギノ明朝 ProN W3"/>
                <a:cs typeface="ヒラギノ明朝 ProN W3"/>
                <a:sym typeface="ヒラギノ明朝 ProN W3"/>
              </a:defRPr>
            </a:pPr>
            <a:endParaRPr lang="en-US" sz="4000" dirty="0">
              <a:solidFill>
                <a:srgbClr val="0070C0"/>
              </a:solidFill>
              <a:latin typeface="Times New Roman" panose="02020603050405020304" pitchFamily="18" charset="0"/>
              <a:cs typeface="Times New Roman" panose="02020603050405020304" pitchFamily="18" charset="0"/>
            </a:endParaRPr>
          </a:p>
          <a:p>
            <a:pPr algn="l" defTabSz="2438339">
              <a:lnSpc>
                <a:spcPct val="80000"/>
              </a:lnSpc>
              <a:defRPr sz="5000" spc="-100">
                <a:solidFill>
                  <a:srgbClr val="212121"/>
                </a:solidFill>
                <a:latin typeface="ヒラギノ明朝 ProN W3"/>
                <a:ea typeface="ヒラギノ明朝 ProN W3"/>
                <a:cs typeface="ヒラギノ明朝 ProN W3"/>
                <a:sym typeface="ヒラギノ明朝 ProN W3"/>
              </a:defRPr>
            </a:pPr>
            <a:r>
              <a:rPr sz="4000" dirty="0">
                <a:solidFill>
                  <a:srgbClr val="0070C0"/>
                </a:solidFill>
                <a:latin typeface="Times New Roman" panose="02020603050405020304" pitchFamily="18" charset="0"/>
                <a:cs typeface="Times New Roman" panose="02020603050405020304" pitchFamily="18" charset="0"/>
              </a:rPr>
              <a:t>Based on latest published analyses</a:t>
            </a:r>
          </a:p>
        </p:txBody>
      </p:sp>
    </p:spTree>
    <p:extLst>
      <p:ext uri="{BB962C8B-B14F-4D97-AF65-F5344CB8AC3E}">
        <p14:creationId xmlns:p14="http://schemas.microsoft.com/office/powerpoint/2010/main" val="298042769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vA results…">
            <a:extLst>
              <a:ext uri="{FF2B5EF4-FFF2-40B4-BE49-F238E27FC236}">
                <a16:creationId xmlns:a16="http://schemas.microsoft.com/office/drawing/2014/main" id="{FB067E57-C3A3-9AAA-9C0B-0F7234D07812}"/>
              </a:ext>
            </a:extLst>
          </p:cNvPr>
          <p:cNvSpPr txBox="1"/>
          <p:nvPr/>
        </p:nvSpPr>
        <p:spPr>
          <a:xfrm>
            <a:off x="997627" y="506250"/>
            <a:ext cx="7099415" cy="258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rmAutofit/>
          </a:bodyPr>
          <a:lstStyle/>
          <a:p>
            <a:pPr defTabSz="2438339">
              <a:lnSpc>
                <a:spcPct val="80000"/>
              </a:lnSpc>
              <a:defRPr sz="8000" spc="-159">
                <a:solidFill>
                  <a:srgbClr val="903221"/>
                </a:solidFill>
                <a:latin typeface="ヒラギノ明朝 ProN W3"/>
                <a:ea typeface="ヒラギノ明朝 ProN W3"/>
                <a:cs typeface="ヒラギノ明朝 ProN W3"/>
                <a:sym typeface="ヒラギノ明朝 ProN W3"/>
              </a:defRPr>
            </a:pPr>
            <a:r>
              <a:rPr dirty="0">
                <a:latin typeface="Times New Roman" panose="02020603050405020304" pitchFamily="18" charset="0"/>
                <a:cs typeface="Times New Roman" panose="02020603050405020304" pitchFamily="18" charset="0"/>
              </a:rPr>
              <a:t>NOvA results </a:t>
            </a:r>
          </a:p>
          <a:p>
            <a:pPr defTabSz="2438339">
              <a:lnSpc>
                <a:spcPct val="80000"/>
              </a:lnSpc>
              <a:defRPr sz="5000" spc="-100">
                <a:latin typeface="ヒラギノ明朝 ProN W3"/>
                <a:ea typeface="ヒラギノ明朝 ProN W3"/>
                <a:cs typeface="ヒラギノ明朝 ProN W3"/>
                <a:sym typeface="ヒラギノ明朝 ProN W3"/>
              </a:defRPr>
            </a:pPr>
            <a:r>
              <a:rPr dirty="0">
                <a:latin typeface="Times New Roman" panose="02020603050405020304" pitchFamily="18" charset="0"/>
                <a:cs typeface="Times New Roman" panose="02020603050405020304" pitchFamily="18" charset="0"/>
              </a:rPr>
              <a:t>Recent 2024 results</a:t>
            </a:r>
          </a:p>
        </p:txBody>
      </p:sp>
      <p:sp>
        <p:nvSpPr>
          <p:cNvPr id="3" name="NOvA results…">
            <a:extLst>
              <a:ext uri="{FF2B5EF4-FFF2-40B4-BE49-F238E27FC236}">
                <a16:creationId xmlns:a16="http://schemas.microsoft.com/office/drawing/2014/main" id="{415CBD35-EA73-375E-76EA-45701A105785}"/>
              </a:ext>
            </a:extLst>
          </p:cNvPr>
          <p:cNvSpPr txBox="1"/>
          <p:nvPr/>
        </p:nvSpPr>
        <p:spPr>
          <a:xfrm>
            <a:off x="15695270" y="506250"/>
            <a:ext cx="5292387" cy="2580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ormAutofit/>
          </a:bodyPr>
          <a:lstStyle/>
          <a:p>
            <a:pPr algn="l" defTabSz="2438339">
              <a:lnSpc>
                <a:spcPct val="80000"/>
              </a:lnSpc>
              <a:defRPr sz="8000" spc="-159">
                <a:solidFill>
                  <a:srgbClr val="903221"/>
                </a:solidFill>
                <a:latin typeface="ヒラギノ明朝 ProN W3"/>
                <a:ea typeface="ヒラギノ明朝 ProN W3"/>
                <a:cs typeface="ヒラギノ明朝 ProN W3"/>
                <a:sym typeface="ヒラギノ明朝 ProN W3"/>
              </a:defRPr>
            </a:pPr>
            <a:r>
              <a:rPr lang="en-US" dirty="0">
                <a:latin typeface="Times New Roman" panose="02020603050405020304" pitchFamily="18" charset="0"/>
                <a:cs typeface="Times New Roman" panose="02020603050405020304" pitchFamily="18" charset="0"/>
              </a:rPr>
              <a:t>T2K</a:t>
            </a:r>
            <a:r>
              <a:rPr dirty="0">
                <a:latin typeface="Times New Roman" panose="02020603050405020304" pitchFamily="18" charset="0"/>
                <a:cs typeface="Times New Roman" panose="02020603050405020304" pitchFamily="18" charset="0"/>
              </a:rPr>
              <a:t> results </a:t>
            </a:r>
          </a:p>
          <a:p>
            <a:pPr algn="l" defTabSz="2438339">
              <a:lnSpc>
                <a:spcPct val="80000"/>
              </a:lnSpc>
              <a:defRPr sz="5000" spc="-100">
                <a:latin typeface="ヒラギノ明朝 ProN W3"/>
                <a:ea typeface="ヒラギノ明朝 ProN W3"/>
                <a:cs typeface="ヒラギノ明朝 ProN W3"/>
                <a:sym typeface="ヒラギノ明朝 ProN W3"/>
              </a:defRPr>
            </a:pPr>
            <a:r>
              <a:rPr dirty="0">
                <a:latin typeface="Times New Roman" panose="02020603050405020304" pitchFamily="18" charset="0"/>
                <a:cs typeface="Times New Roman" panose="02020603050405020304" pitchFamily="18" charset="0"/>
              </a:rPr>
              <a:t>Recent 2024 results</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64153FC8-62FC-7D1E-265F-F1EB19280B53}"/>
                  </a:ext>
                </a:extLst>
              </p:cNvPr>
              <p:cNvSpPr txBox="1"/>
              <p:nvPr/>
            </p:nvSpPr>
            <p:spPr>
              <a:xfrm>
                <a:off x="787400" y="2931824"/>
                <a:ext cx="6810829" cy="9798144"/>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noAutofit/>
              </a:bodyPr>
              <a:lstStyle/>
              <a:p>
                <a:pPr algn="l" defTabSz="886968">
                  <a:spcBef>
                    <a:spcPts val="900"/>
                  </a:spcBef>
                  <a:buSzPct val="90000"/>
                  <a:defRPr sz="3686">
                    <a:solidFill>
                      <a:srgbClr val="404040"/>
                    </a:solidFill>
                    <a:latin typeface="Helvetica"/>
                    <a:ea typeface="Helvetica"/>
                    <a:cs typeface="Helvetica"/>
                    <a:sym typeface="Helvetica"/>
                  </a:defRPr>
                </a:pPr>
                <a:r>
                  <a:rPr sz="2400" dirty="0" err="1">
                    <a:latin typeface="Times New Roman" panose="02020603050405020304" pitchFamily="18" charset="0"/>
                    <a:cs typeface="Times New Roman" panose="02020603050405020304" pitchFamily="18" charset="0"/>
                  </a:rPr>
                  <a:t>NOvA’s</a:t>
                </a:r>
                <a:r>
                  <a:rPr sz="2400" dirty="0">
                    <a:latin typeface="Times New Roman" panose="02020603050405020304" pitchFamily="18" charset="0"/>
                    <a:cs typeface="Times New Roman" panose="02020603050405020304" pitchFamily="18" charset="0"/>
                  </a:rPr>
                  <a:t> first large update since 2020</a:t>
                </a:r>
                <a:endParaRPr lang="en-US" sz="2400" dirty="0">
                  <a:latin typeface="Times New Roman" panose="02020603050405020304" pitchFamily="18" charset="0"/>
                  <a:cs typeface="Times New Roman" panose="02020603050405020304" pitchFamily="18" charset="0"/>
                </a:endParaRPr>
              </a:p>
              <a:p>
                <a:pPr marL="332612" indent="-332612" algn="l" defTabSz="886968">
                  <a:spcBef>
                    <a:spcPts val="900"/>
                  </a:spcBef>
                  <a:buSzPct val="90000"/>
                  <a:buFont typeface="Arial"/>
                  <a:buChar char="✴"/>
                  <a:defRPr sz="3686">
                    <a:solidFill>
                      <a:srgbClr val="404040"/>
                    </a:solidFill>
                    <a:latin typeface="Helvetica"/>
                    <a:ea typeface="Helvetica"/>
                    <a:cs typeface="Helvetica"/>
                    <a:sym typeface="Helvetica"/>
                  </a:defRPr>
                </a:pPr>
                <a:endParaRPr sz="2400" dirty="0">
                  <a:latin typeface="Times New Roman" panose="02020603050405020304" pitchFamily="18" charset="0"/>
                  <a:cs typeface="Times New Roman" panose="02020603050405020304" pitchFamily="18" charset="0"/>
                </a:endParaRP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r>
                  <a:rPr lang="en-US" sz="2400" dirty="0">
                    <a:latin typeface="Times New Roman" panose="02020603050405020304" pitchFamily="18" charset="0"/>
                    <a:cs typeface="Times New Roman" panose="02020603050405020304" pitchFamily="18" charset="0"/>
                  </a:rPr>
                  <a:t>Doubled neutrino-mode dataset with 10 years of neutrino &amp; antineutrino data </a:t>
                </a:r>
                <a:r>
                  <a:rPr lang="en-US" sz="2400" dirty="0">
                    <a:effectLst/>
                    <a:latin typeface="Times New Roman" panose="02020603050405020304" pitchFamily="18" charset="0"/>
                    <a:cs typeface="Times New Roman" panose="02020603050405020304" pitchFamily="18" charset="0"/>
                  </a:rPr>
                  <a:t>(26.61×10</a:t>
                </a:r>
                <a:r>
                  <a:rPr lang="en-US" sz="2400" baseline="30000" dirty="0">
                    <a:effectLst/>
                    <a:latin typeface="Times New Roman" panose="02020603050405020304" pitchFamily="18" charset="0"/>
                    <a:cs typeface="Times New Roman" panose="02020603050405020304" pitchFamily="18" charset="0"/>
                  </a:rPr>
                  <a:t>20</a:t>
                </a:r>
                <a:r>
                  <a:rPr lang="en-US" sz="2400" dirty="0">
                    <a:effectLst/>
                    <a:latin typeface="Times New Roman" panose="02020603050405020304" pitchFamily="18" charset="0"/>
                    <a:cs typeface="Times New Roman" panose="02020603050405020304" pitchFamily="18" charset="0"/>
                  </a:rPr>
                  <a:t> POT neutrino + 12.5×10</a:t>
                </a:r>
                <a:r>
                  <a:rPr lang="en-US" sz="2400" baseline="30000" dirty="0">
                    <a:effectLst/>
                    <a:latin typeface="Times New Roman" panose="02020603050405020304" pitchFamily="18" charset="0"/>
                    <a:cs typeface="Times New Roman" panose="02020603050405020304" pitchFamily="18" charset="0"/>
                  </a:rPr>
                  <a:t>20</a:t>
                </a:r>
                <a:r>
                  <a:rPr lang="en-US" sz="2400" dirty="0">
                    <a:effectLst/>
                    <a:latin typeface="Times New Roman" panose="02020603050405020304" pitchFamily="18" charset="0"/>
                    <a:cs typeface="Times New Roman" panose="02020603050405020304" pitchFamily="18" charset="0"/>
                  </a:rPr>
                  <a:t> POT antineutrino) </a:t>
                </a: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endParaRPr lang="en-US" sz="2400" dirty="0">
                  <a:effectLst/>
                  <a:latin typeface="Times New Roman" panose="02020603050405020304" pitchFamily="18" charset="0"/>
                  <a:cs typeface="Times New Roman" panose="02020603050405020304" pitchFamily="18" charset="0"/>
                </a:endParaRP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r>
                  <a:rPr sz="2400" dirty="0">
                    <a:latin typeface="Times New Roman" panose="02020603050405020304" pitchFamily="18" charset="0"/>
                    <a:cs typeface="Times New Roman" panose="02020603050405020304" pitchFamily="18" charset="0"/>
                  </a:rPr>
                  <a:t>World’s largest accelerator </a:t>
                </a:r>
                <a14:m>
                  <m:oMath xmlns:m="http://schemas.openxmlformats.org/officeDocument/2006/math">
                    <m:r>
                      <a:rPr sz="2400" i="1">
                        <a:solidFill>
                          <a:srgbClr val="3F3F3F"/>
                        </a:solidFill>
                        <a:latin typeface="Cambria Math" panose="02040503050406030204" pitchFamily="18" charset="0"/>
                      </a:rPr>
                      <m:t>𝜈</m:t>
                    </m:r>
                  </m:oMath>
                </a14:m>
                <a:r>
                  <a:rPr sz="2400" dirty="0">
                    <a:latin typeface="Times New Roman" panose="02020603050405020304" pitchFamily="18" charset="0"/>
                    <a:cs typeface="Times New Roman" panose="02020603050405020304" pitchFamily="18" charset="0"/>
                  </a:rPr>
                  <a:t> sample</a:t>
                </a:r>
                <a:r>
                  <a:rPr lang="en-US" sz="2400" dirty="0">
                    <a:latin typeface="Times New Roman" panose="02020603050405020304" pitchFamily="18" charset="0"/>
                    <a:cs typeface="Times New Roman" panose="02020603050405020304" pitchFamily="18" charset="0"/>
                  </a:rPr>
                  <a:t> </a:t>
                </a: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endParaRPr sz="2400" dirty="0">
                  <a:latin typeface="Times New Roman" panose="02020603050405020304" pitchFamily="18" charset="0"/>
                  <a:cs typeface="Times New Roman" panose="02020603050405020304" pitchFamily="18" charset="0"/>
                </a:endParaRP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r>
                  <a:rPr sz="2400" dirty="0">
                    <a:latin typeface="Times New Roman" panose="02020603050405020304" pitchFamily="18" charset="0"/>
                    <a:cs typeface="Times New Roman" panose="02020603050405020304" pitchFamily="18" charset="0"/>
                  </a:rPr>
                  <a:t>Various remarkable updates to the analysis procedures</a:t>
                </a:r>
                <a:r>
                  <a:rPr lang="en-US" sz="2400" dirty="0">
                    <a:latin typeface="Times New Roman" panose="02020603050405020304" pitchFamily="18" charset="0"/>
                    <a:cs typeface="Times New Roman" panose="02020603050405020304" pitchFamily="18" charset="0"/>
                  </a:rPr>
                  <a:t> (larger analysis phase space, improved simulation and systematics) </a:t>
                </a: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endParaRPr lang="en-US" sz="2400" dirty="0">
                  <a:latin typeface="Times New Roman" panose="02020603050405020304" pitchFamily="18" charset="0"/>
                  <a:cs typeface="Times New Roman" panose="02020603050405020304" pitchFamily="18" charset="0"/>
                </a:endParaRPr>
              </a:p>
              <a:p>
                <a:pPr marL="342900" lvl="1" indent="-342900"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r>
                  <a:rPr sz="2400" dirty="0">
                    <a:latin typeface="Times New Roman" panose="02020603050405020304" pitchFamily="18" charset="0"/>
                    <a:cs typeface="Times New Roman" panose="02020603050405020304" pitchFamily="18" charset="0"/>
                  </a:rPr>
                  <a:t>As a result:</a:t>
                </a:r>
                <a:r>
                  <a:rPr lang="en-US" sz="2400" dirty="0">
                    <a:latin typeface="Times New Roman" panose="02020603050405020304" pitchFamily="18" charset="0"/>
                    <a:cs typeface="Times New Roman" panose="02020603050405020304" pitchFamily="18" charset="0"/>
                  </a:rPr>
                  <a:t> </a:t>
                </a:r>
              </a:p>
              <a:p>
                <a:pPr marL="342900" lvl="1" indent="-342900"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endParaRPr sz="2400" dirty="0">
                  <a:latin typeface="Times New Roman" panose="02020603050405020304" pitchFamily="18" charset="0"/>
                  <a:cs typeface="Times New Roman" panose="02020603050405020304" pitchFamily="18" charset="0"/>
                </a:endParaRP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r>
                  <a:rPr sz="2400" dirty="0">
                    <a:latin typeface="Times New Roman" panose="02020603050405020304" pitchFamily="18" charset="0"/>
                    <a:cs typeface="Times New Roman" panose="02020603050405020304" pitchFamily="18" charset="0"/>
                  </a:rPr>
                  <a:t>Most precise single-experiment measurement of </a:t>
                </a:r>
                <a14:m>
                  <m:oMath xmlns:m="http://schemas.openxmlformats.org/officeDocument/2006/math">
                    <m:r>
                      <m:rPr>
                        <m:sty m:val="p"/>
                      </m:rPr>
                      <a:rPr sz="2400" i="1">
                        <a:solidFill>
                          <a:srgbClr val="3F3F3F"/>
                        </a:solidFill>
                        <a:latin typeface="Cambria Math" panose="02040503050406030204" pitchFamily="18" charset="0"/>
                      </a:rPr>
                      <m:t>Δ</m:t>
                    </m:r>
                    <m:sSubSup>
                      <m:sSubSupPr>
                        <m:ctrlPr>
                          <a:rPr sz="2400" i="1">
                            <a:solidFill>
                              <a:srgbClr val="3F3F3F"/>
                            </a:solidFill>
                            <a:latin typeface="Cambria Math" panose="02040503050406030204" pitchFamily="18" charset="0"/>
                          </a:rPr>
                        </m:ctrlPr>
                      </m:sSubSupPr>
                      <m:e>
                        <m:r>
                          <a:rPr sz="2400" i="1">
                            <a:solidFill>
                              <a:srgbClr val="3F3F3F"/>
                            </a:solidFill>
                            <a:latin typeface="Cambria Math" panose="02040503050406030204" pitchFamily="18" charset="0"/>
                          </a:rPr>
                          <m:t>𝑚</m:t>
                        </m:r>
                      </m:e>
                      <m:sub>
                        <m:r>
                          <a:rPr sz="2400" i="1">
                            <a:solidFill>
                              <a:srgbClr val="3F3F3F"/>
                            </a:solidFill>
                            <a:latin typeface="Cambria Math" panose="02040503050406030204" pitchFamily="18" charset="0"/>
                          </a:rPr>
                          <m:t>32</m:t>
                        </m:r>
                      </m:sub>
                      <m:sup>
                        <m:r>
                          <a:rPr sz="2400" i="1">
                            <a:solidFill>
                              <a:srgbClr val="3F3F3F"/>
                            </a:solidFill>
                            <a:latin typeface="Cambria Math" panose="02040503050406030204" pitchFamily="18" charset="0"/>
                          </a:rPr>
                          <m:t>2</m:t>
                        </m:r>
                      </m:sup>
                    </m:sSubSup>
                  </m:oMath>
                </a14:m>
                <a:r>
                  <a:rPr sz="2400" dirty="0">
                    <a:latin typeface="Times New Roman" panose="02020603050405020304" pitchFamily="18" charset="0"/>
                    <a:cs typeface="Times New Roman" panose="02020603050405020304" pitchFamily="18" charset="0"/>
                  </a:rPr>
                  <a:t> (1.5%).</a:t>
                </a: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endParaRPr lang="en-US" sz="2400" dirty="0">
                  <a:latin typeface="Times New Roman" panose="02020603050405020304" pitchFamily="18" charset="0"/>
                  <a:cs typeface="Times New Roman" panose="02020603050405020304" pitchFamily="18" charset="0"/>
                </a:endParaRP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r>
                  <a:rPr sz="2400" dirty="0">
                    <a:latin typeface="Times New Roman" panose="02020603050405020304" pitchFamily="18" charset="0"/>
                    <a:cs typeface="Times New Roman" panose="02020603050405020304" pitchFamily="18" charset="0"/>
                  </a:rPr>
                  <a:t>Results are consistent with previous analysis.</a:t>
                </a: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endParaRPr lang="en-US" sz="2400" dirty="0">
                  <a:latin typeface="Times New Roman" panose="02020603050405020304" pitchFamily="18" charset="0"/>
                  <a:cs typeface="Times New Roman" panose="02020603050405020304" pitchFamily="18" charset="0"/>
                </a:endParaRP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r>
                  <a:rPr sz="2400" dirty="0">
                    <a:latin typeface="Times New Roman" panose="02020603050405020304" pitchFamily="18" charset="0"/>
                    <a:cs typeface="Times New Roman" panose="02020603050405020304" pitchFamily="18" charset="0"/>
                  </a:rPr>
                  <a:t>Data favors region where matter, CP violation effects are degenerate.</a:t>
                </a: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endParaRPr lang="en-US" sz="2400" dirty="0">
                  <a:latin typeface="Times New Roman" panose="02020603050405020304" pitchFamily="18" charset="0"/>
                  <a:cs typeface="Times New Roman" panose="02020603050405020304" pitchFamily="18" charset="0"/>
                </a:endParaRP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r>
                  <a:rPr sz="2400" dirty="0">
                    <a:latin typeface="Times New Roman" panose="02020603050405020304" pitchFamily="18" charset="0"/>
                    <a:cs typeface="Times New Roman" panose="02020603050405020304" pitchFamily="18" charset="0"/>
                  </a:rPr>
                  <a:t>Reactor constraint on </a:t>
                </a:r>
                <a14:m>
                  <m:oMath xmlns:m="http://schemas.openxmlformats.org/officeDocument/2006/math">
                    <m:r>
                      <m:rPr>
                        <m:sty m:val="p"/>
                      </m:rPr>
                      <a:rPr sz="2400" i="1">
                        <a:solidFill>
                          <a:srgbClr val="3F3F3F"/>
                        </a:solidFill>
                        <a:latin typeface="Cambria Math" panose="02040503050406030204" pitchFamily="18" charset="0"/>
                      </a:rPr>
                      <m:t>Δ</m:t>
                    </m:r>
                    <m:sSubSup>
                      <m:sSubSupPr>
                        <m:ctrlPr>
                          <a:rPr sz="2400" i="1">
                            <a:solidFill>
                              <a:srgbClr val="3F3F3F"/>
                            </a:solidFill>
                            <a:latin typeface="Cambria Math" panose="02040503050406030204" pitchFamily="18" charset="0"/>
                          </a:rPr>
                        </m:ctrlPr>
                      </m:sSubSupPr>
                      <m:e>
                        <m:r>
                          <a:rPr sz="2400" i="1">
                            <a:solidFill>
                              <a:srgbClr val="3F3F3F"/>
                            </a:solidFill>
                            <a:latin typeface="Cambria Math" panose="02040503050406030204" pitchFamily="18" charset="0"/>
                          </a:rPr>
                          <m:t>𝑚</m:t>
                        </m:r>
                      </m:e>
                      <m:sub>
                        <m:r>
                          <a:rPr sz="2400" i="1">
                            <a:solidFill>
                              <a:srgbClr val="3F3F3F"/>
                            </a:solidFill>
                            <a:latin typeface="Cambria Math" panose="02040503050406030204" pitchFamily="18" charset="0"/>
                          </a:rPr>
                          <m:t>32</m:t>
                        </m:r>
                      </m:sub>
                      <m:sup>
                        <m:r>
                          <a:rPr sz="2400" i="1">
                            <a:solidFill>
                              <a:srgbClr val="3F3F3F"/>
                            </a:solidFill>
                            <a:latin typeface="Cambria Math" panose="02040503050406030204" pitchFamily="18" charset="0"/>
                          </a:rPr>
                          <m:t>2</m:t>
                        </m:r>
                      </m:sup>
                    </m:sSubSup>
                  </m:oMath>
                </a14:m>
                <a:r>
                  <a:rPr sz="2400" dirty="0">
                    <a:latin typeface="Times New Roman" panose="02020603050405020304" pitchFamily="18" charset="0"/>
                    <a:cs typeface="Times New Roman" panose="02020603050405020304" pitchFamily="18" charset="0"/>
                  </a:rPr>
                  <a:t> enhances Normal Ordering preference.</a:t>
                </a:r>
              </a:p>
            </p:txBody>
          </p:sp>
        </mc:Choice>
        <mc:Fallback xmlns="">
          <p:sp>
            <p:nvSpPr>
              <p:cNvPr id="4" name="Content Placeholder 2">
                <a:extLst>
                  <a:ext uri="{FF2B5EF4-FFF2-40B4-BE49-F238E27FC236}">
                    <a16:creationId xmlns:a16="http://schemas.microsoft.com/office/drawing/2014/main" id="{64153FC8-62FC-7D1E-265F-F1EB19280B53}"/>
                  </a:ext>
                </a:extLst>
              </p:cNvPr>
              <p:cNvSpPr txBox="1">
                <a:spLocks noRot="1" noChangeAspect="1" noMove="1" noResize="1" noEditPoints="1" noAdjustHandles="1" noChangeArrowheads="1" noChangeShapeType="1" noTextEdit="1"/>
              </p:cNvSpPr>
              <p:nvPr/>
            </p:nvSpPr>
            <p:spPr>
              <a:xfrm>
                <a:off x="787400" y="2931824"/>
                <a:ext cx="6810829" cy="9798144"/>
              </a:xfrm>
              <a:prstGeom prst="rect">
                <a:avLst/>
              </a:prstGeom>
              <a:blipFill>
                <a:blip r:embed="rId2"/>
                <a:stretch>
                  <a:fillRect l="-2045" t="-388" r="-2788" b="-1164"/>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ru-RU">
                    <a:noFill/>
                  </a:rPr>
                  <a:t> </a:t>
                </a:r>
              </a:p>
            </p:txBody>
          </p:sp>
        </mc:Fallback>
      </mc:AlternateContent>
      <p:sp>
        <p:nvSpPr>
          <p:cNvPr id="5" name="Номер слайда">
            <a:extLst>
              <a:ext uri="{FF2B5EF4-FFF2-40B4-BE49-F238E27FC236}">
                <a16:creationId xmlns:a16="http://schemas.microsoft.com/office/drawing/2014/main" id="{8031AECE-C91A-02EA-AB76-0104E9E609CC}"/>
              </a:ext>
            </a:extLst>
          </p:cNvPr>
          <p:cNvSpPr txBox="1">
            <a:spLocks noGrp="1"/>
          </p:cNvSpPr>
          <p:nvPr>
            <p:ph type="sldNum" sz="quarter" idx="2"/>
          </p:nvPr>
        </p:nvSpPr>
        <p:spPr>
          <a:xfrm>
            <a:off x="23685500" y="12996862"/>
            <a:ext cx="419100" cy="4222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pic>
        <p:nvPicPr>
          <p:cNvPr id="6" name="plot_2D_dcp_ssth23_rcrw1D_nh_comparison_w_other_experiments_with_friends.pdf" descr="plot_2D_dcp_ssth23_rcrw1D_nh_comparison_w_other_experiments_with_friends.pdf">
            <a:extLst>
              <a:ext uri="{FF2B5EF4-FFF2-40B4-BE49-F238E27FC236}">
                <a16:creationId xmlns:a16="http://schemas.microsoft.com/office/drawing/2014/main" id="{35E09EB6-5F9B-D8AF-F2FF-EF86E3BE1A95}"/>
              </a:ext>
            </a:extLst>
          </p:cNvPr>
          <p:cNvPicPr>
            <a:picLocks noChangeAspect="1"/>
          </p:cNvPicPr>
          <p:nvPr/>
        </p:nvPicPr>
        <p:blipFill>
          <a:blip r:embed="rId3"/>
          <a:stretch>
            <a:fillRect/>
          </a:stretch>
        </p:blipFill>
        <p:spPr>
          <a:xfrm>
            <a:off x="7598229" y="2400785"/>
            <a:ext cx="8689708" cy="5885094"/>
          </a:xfrm>
          <a:prstGeom prst="rect">
            <a:avLst/>
          </a:prstGeom>
          <a:ln w="12700">
            <a:miter lim="400000"/>
          </a:ln>
        </p:spPr>
      </p:pic>
      <p:pic>
        <p:nvPicPr>
          <p:cNvPr id="7" name="plot_2D_ssth23_dm32_rcrw1D_nh_comparison_w_other_experiments_with_friends.pdf" descr="plot_2D_ssth23_dm32_rcrw1D_nh_comparison_w_other_experiments_with_friends.pdf">
            <a:extLst>
              <a:ext uri="{FF2B5EF4-FFF2-40B4-BE49-F238E27FC236}">
                <a16:creationId xmlns:a16="http://schemas.microsoft.com/office/drawing/2014/main" id="{326F95B1-BE40-23E7-C194-72C418A9FF08}"/>
              </a:ext>
            </a:extLst>
          </p:cNvPr>
          <p:cNvPicPr>
            <a:picLocks noChangeAspect="1"/>
          </p:cNvPicPr>
          <p:nvPr/>
        </p:nvPicPr>
        <p:blipFill>
          <a:blip r:embed="rId4"/>
          <a:stretch>
            <a:fillRect/>
          </a:stretch>
        </p:blipFill>
        <p:spPr>
          <a:xfrm>
            <a:off x="7774952" y="7830897"/>
            <a:ext cx="8512985" cy="5765408"/>
          </a:xfrm>
          <a:prstGeom prst="rect">
            <a:avLst/>
          </a:prstGeom>
          <a:ln w="12700">
            <a:miter lim="400000"/>
          </a:ln>
        </p:spPr>
      </p:pic>
      <p:sp>
        <p:nvSpPr>
          <p:cNvPr id="8" name="Content Placeholder 2">
            <a:extLst>
              <a:ext uri="{FF2B5EF4-FFF2-40B4-BE49-F238E27FC236}">
                <a16:creationId xmlns:a16="http://schemas.microsoft.com/office/drawing/2014/main" id="{3652B6B8-6346-C577-340E-07E4DC81D790}"/>
              </a:ext>
            </a:extLst>
          </p:cNvPr>
          <p:cNvSpPr txBox="1"/>
          <p:nvPr/>
        </p:nvSpPr>
        <p:spPr>
          <a:xfrm>
            <a:off x="15993720" y="2931824"/>
            <a:ext cx="8110880" cy="9798143"/>
          </a:xfrm>
          <a:prstGeom prst="rect">
            <a:avLst/>
          </a:prstGeom>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xmlns:mc="http://schemas.openxmlformats.org/markup-compatibility/2006" val="1"/>
            </a:ext>
          </a:extLst>
        </p:spPr>
        <p:txBody>
          <a:bodyPr lIns="45719" rIns="45719">
            <a:noAutofit/>
          </a:bodyPr>
          <a:lstStyle/>
          <a:p>
            <a:pPr algn="l" defTabSz="886968">
              <a:spcBef>
                <a:spcPts val="900"/>
              </a:spcBef>
              <a:buSzPct val="90000"/>
              <a:defRPr sz="3686">
                <a:solidFill>
                  <a:srgbClr val="404040"/>
                </a:solidFill>
                <a:latin typeface="Helvetica"/>
                <a:ea typeface="Helvetica"/>
                <a:cs typeface="Helvetica"/>
                <a:sym typeface="Helvetica"/>
              </a:defRPr>
            </a:pPr>
            <a:r>
              <a:rPr lang="en-US" sz="2400" dirty="0">
                <a:latin typeface="Times New Roman" panose="02020603050405020304" pitchFamily="18" charset="0"/>
                <a:cs typeface="Times New Roman" panose="02020603050405020304" pitchFamily="18" charset="0"/>
              </a:rPr>
              <a:t>Improved SK detector systematics evaluation </a:t>
            </a:r>
          </a:p>
          <a:p>
            <a:pPr algn="l" defTabSz="886968">
              <a:spcBef>
                <a:spcPts val="900"/>
              </a:spcBef>
              <a:buSzPct val="90000"/>
              <a:defRPr sz="3686">
                <a:solidFill>
                  <a:srgbClr val="404040"/>
                </a:solidFill>
                <a:latin typeface="Helvetica"/>
                <a:ea typeface="Helvetica"/>
                <a:cs typeface="Helvetica"/>
                <a:sym typeface="Helvetica"/>
              </a:defRPr>
            </a:pPr>
            <a:endParaRPr lang="en-US" sz="2400" dirty="0">
              <a:latin typeface="Times New Roman" panose="02020603050405020304" pitchFamily="18" charset="0"/>
              <a:cs typeface="Times New Roman" panose="02020603050405020304" pitchFamily="18" charset="0"/>
            </a:endParaRP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r>
              <a:rPr lang="en-US" sz="2400" dirty="0">
                <a:latin typeface="Times New Roman" panose="02020603050405020304" pitchFamily="18" charset="0"/>
                <a:cs typeface="Times New Roman" panose="02020603050405020304" pitchFamily="18" charset="0"/>
              </a:rPr>
              <a:t>Neutrino-mode dataset (+10%), first data after Gd loading to SK (0.01%)  </a:t>
            </a:r>
            <a:r>
              <a:rPr lang="en-US" sz="2400" dirty="0">
                <a:effectLst/>
                <a:latin typeface="Times New Roman" panose="02020603050405020304" pitchFamily="18" charset="0"/>
                <a:cs typeface="Times New Roman" panose="02020603050405020304" pitchFamily="18" charset="0"/>
              </a:rPr>
              <a:t>(21.4×10</a:t>
            </a:r>
            <a:r>
              <a:rPr lang="en-US" sz="2400" baseline="30000" dirty="0">
                <a:effectLst/>
                <a:latin typeface="Times New Roman" panose="02020603050405020304" pitchFamily="18" charset="0"/>
                <a:cs typeface="Times New Roman" panose="02020603050405020304" pitchFamily="18" charset="0"/>
              </a:rPr>
              <a:t>20</a:t>
            </a:r>
            <a:r>
              <a:rPr lang="en-US" sz="2400" dirty="0">
                <a:effectLst/>
                <a:latin typeface="Times New Roman" panose="02020603050405020304" pitchFamily="18" charset="0"/>
                <a:cs typeface="Times New Roman" panose="02020603050405020304" pitchFamily="18" charset="0"/>
              </a:rPr>
              <a:t> POT neutrino + 16.4×10</a:t>
            </a:r>
            <a:r>
              <a:rPr lang="en-US" sz="2400" baseline="30000" dirty="0">
                <a:effectLst/>
                <a:latin typeface="Times New Roman" panose="02020603050405020304" pitchFamily="18" charset="0"/>
                <a:cs typeface="Times New Roman" panose="02020603050405020304" pitchFamily="18" charset="0"/>
              </a:rPr>
              <a:t>20</a:t>
            </a:r>
            <a:r>
              <a:rPr lang="en-US" sz="2400" dirty="0">
                <a:effectLst/>
                <a:latin typeface="Times New Roman" panose="02020603050405020304" pitchFamily="18" charset="0"/>
                <a:cs typeface="Times New Roman" panose="02020603050405020304" pitchFamily="18" charset="0"/>
              </a:rPr>
              <a:t> POT antineutrino) </a:t>
            </a: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endParaRPr lang="en-US" sz="2400" dirty="0">
              <a:effectLst/>
              <a:latin typeface="Times New Roman" panose="02020603050405020304" pitchFamily="18" charset="0"/>
              <a:cs typeface="Times New Roman" panose="02020603050405020304" pitchFamily="18" charset="0"/>
            </a:endParaRP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r>
              <a:rPr lang="en-US" sz="2400" dirty="0">
                <a:latin typeface="Times New Roman" panose="02020603050405020304" pitchFamily="18" charset="0"/>
                <a:cs typeface="Times New Roman" panose="02020603050405020304" pitchFamily="18" charset="0"/>
              </a:rPr>
              <a:t>Same ND280 analysis and neutrino interaction model </a:t>
            </a:r>
            <a:endParaRPr sz="2400" dirty="0">
              <a:latin typeface="Times New Roman" panose="02020603050405020304" pitchFamily="18" charset="0"/>
              <a:cs typeface="Times New Roman" panose="02020603050405020304" pitchFamily="18" charset="0"/>
            </a:endParaRP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endParaRPr lang="en-US" sz="2400" dirty="0">
              <a:latin typeface="Times New Roman" panose="02020603050405020304" pitchFamily="18" charset="0"/>
              <a:cs typeface="Times New Roman" panose="02020603050405020304" pitchFamily="18" charset="0"/>
            </a:endParaRP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r>
              <a:rPr lang="en-US" sz="2400" dirty="0">
                <a:latin typeface="Times New Roman" panose="02020603050405020304" pitchFamily="18" charset="0"/>
                <a:cs typeface="Times New Roman" panose="02020603050405020304" pitchFamily="18" charset="0"/>
              </a:rPr>
              <a:t>Improved SK detector systematics evaluation   </a:t>
            </a:r>
          </a:p>
          <a:p>
            <a:pPr marL="342900" indent="-342900" algn="l" defTabSz="886968">
              <a:spcBef>
                <a:spcPts val="900"/>
              </a:spcBef>
              <a:buSzPct val="90000"/>
              <a:buFont typeface="Wingdings" pitchFamily="2" charset="2"/>
              <a:buChar char="Ø"/>
              <a:defRPr sz="3686">
                <a:solidFill>
                  <a:srgbClr val="404040"/>
                </a:solidFill>
                <a:latin typeface="Helvetica"/>
                <a:ea typeface="Helvetica"/>
                <a:cs typeface="Helvetica"/>
                <a:sym typeface="Helvetica"/>
              </a:defRPr>
            </a:pPr>
            <a:endParaRPr lang="en-US" sz="2400" dirty="0">
              <a:latin typeface="Times New Roman" panose="02020603050405020304" pitchFamily="18" charset="0"/>
              <a:cs typeface="Times New Roman" panose="02020603050405020304" pitchFamily="18" charset="0"/>
            </a:endParaRPr>
          </a:p>
          <a:p>
            <a:pPr marL="342900" indent="-342900" algn="l" defTabSz="886968">
              <a:spcBef>
                <a:spcPts val="900"/>
              </a:spcBef>
              <a:buSzPct val="90000"/>
              <a:buFont typeface="Wingdings" pitchFamily="2" charset="2"/>
              <a:buChar char="Ø"/>
              <a:defRPr sz="3686">
                <a:solidFill>
                  <a:srgbClr val="404040"/>
                </a:solidFill>
                <a:latin typeface="Helvetica"/>
                <a:ea typeface="Helvetica"/>
                <a:cs typeface="Helvetica"/>
                <a:sym typeface="Helvetica"/>
              </a:defRPr>
            </a:pPr>
            <a:r>
              <a:rPr lang="en-US" sz="2400" dirty="0">
                <a:latin typeface="Times New Roman" panose="02020603050405020304" pitchFamily="18" charset="0"/>
                <a:cs typeface="Times New Roman" panose="02020603050405020304" pitchFamily="18" charset="0"/>
              </a:rPr>
              <a:t>As a result: </a:t>
            </a: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r>
              <a:rPr lang="en-US" sz="2400" dirty="0">
                <a:latin typeface="Times New Roman" panose="02020603050405020304" pitchFamily="18" charset="0"/>
                <a:cs typeface="Times New Roman" panose="02020603050405020304" pitchFamily="18" charset="0"/>
              </a:rPr>
              <a:t>Small improvements in the precision of results, which are </a:t>
            </a:r>
            <a:r>
              <a:rPr sz="2400" dirty="0">
                <a:latin typeface="Times New Roman" panose="02020603050405020304" pitchFamily="18" charset="0"/>
                <a:cs typeface="Times New Roman" panose="02020603050405020304" pitchFamily="18" charset="0"/>
              </a:rPr>
              <a:t>consistent with previous analysis.</a:t>
            </a:r>
            <a:r>
              <a:rPr lang="en-US" sz="2400" dirty="0">
                <a:latin typeface="Times New Roman" panose="02020603050405020304" pitchFamily="18" charset="0"/>
                <a:cs typeface="Times New Roman" panose="02020603050405020304" pitchFamily="18" charset="0"/>
              </a:rPr>
              <a:t> </a:t>
            </a: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endParaRPr lang="en-US" sz="2400" dirty="0">
              <a:effectLst/>
              <a:latin typeface="Times New Roman" panose="02020603050405020304" pitchFamily="18" charset="0"/>
              <a:cs typeface="Times New Roman" panose="02020603050405020304" pitchFamily="18" charset="0"/>
            </a:endParaRP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r>
              <a:rPr lang="el-GR" sz="2400" dirty="0">
                <a:effectLst/>
                <a:latin typeface="Times New Roman" panose="02020603050405020304" pitchFamily="18" charset="0"/>
                <a:cs typeface="Times New Roman" panose="02020603050405020304" pitchFamily="18" charset="0"/>
              </a:rPr>
              <a:t>δ</a:t>
            </a:r>
            <a:r>
              <a:rPr lang="en-US" sz="2400" baseline="-25000" dirty="0">
                <a:effectLst/>
                <a:latin typeface="Times New Roman" panose="02020603050405020304" pitchFamily="18" charset="0"/>
                <a:cs typeface="Times New Roman" panose="02020603050405020304" pitchFamily="18" charset="0"/>
              </a:rPr>
              <a:t>CP</a:t>
            </a:r>
            <a:r>
              <a:rPr lang="el-GR" sz="2400" dirty="0">
                <a:effectLst/>
                <a:latin typeface="Times New Roman" panose="02020603050405020304" pitchFamily="18" charset="0"/>
                <a:cs typeface="Times New Roman" panose="02020603050405020304" pitchFamily="18" charset="0"/>
              </a:rPr>
              <a:t> = −2.08+1.33</a:t>
            </a:r>
            <a:r>
              <a:rPr lang="en-US" sz="2400" dirty="0">
                <a:effectLst/>
                <a:latin typeface="Times New Roman" panose="02020603050405020304" pitchFamily="18" charset="0"/>
                <a:cs typeface="Times New Roman" panose="02020603050405020304" pitchFamily="18" charset="0"/>
              </a:rPr>
              <a:t>-0.61</a:t>
            </a:r>
            <a:r>
              <a:rPr lang="el-GR" sz="2400" dirty="0">
                <a:effectLst/>
                <a:latin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cs typeface="Times New Roman" panose="02020603050405020304" pitchFamily="18" charset="0"/>
              </a:rPr>
              <a:t>CP conservation is excluded with 90% CL</a:t>
            </a: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endParaRPr lang="en-US" sz="2400" dirty="0">
              <a:latin typeface="Times New Roman" panose="02020603050405020304" pitchFamily="18" charset="0"/>
              <a:cs typeface="Times New Roman" panose="02020603050405020304" pitchFamily="18" charset="0"/>
            </a:endParaRP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r>
              <a:rPr lang="en-US" sz="2400" dirty="0">
                <a:latin typeface="Times New Roman" panose="02020603050405020304" pitchFamily="18" charset="0"/>
                <a:cs typeface="Times New Roman" panose="02020603050405020304" pitchFamily="18" charset="0"/>
              </a:rPr>
              <a:t>IO slightly disfavored (1.69</a:t>
            </a:r>
            <a:r>
              <a:rPr lang="el-GR" sz="2400" dirty="0">
                <a:effectLst/>
                <a:latin typeface="Times New Roman" panose="02020603050405020304" pitchFamily="18" charset="0"/>
                <a:cs typeface="Times New Roman" panose="02020603050405020304" pitchFamily="18" charset="0"/>
              </a:rPr>
              <a:t>σ</a:t>
            </a:r>
            <a:r>
              <a:rPr lang="en-US" sz="2400" dirty="0">
                <a:effectLst/>
                <a:latin typeface="Times New Roman" panose="02020603050405020304" pitchFamily="18" charset="0"/>
                <a:cs typeface="Times New Roman" panose="02020603050405020304" pitchFamily="18" charset="0"/>
              </a:rPr>
              <a:t>) </a:t>
            </a:r>
            <a:endParaRPr lang="el-GR" sz="2400" dirty="0">
              <a:effectLst/>
              <a:latin typeface="Times New Roman" panose="02020603050405020304" pitchFamily="18" charset="0"/>
              <a:cs typeface="Times New Roman" panose="02020603050405020304" pitchFamily="18" charset="0"/>
            </a:endParaRP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endParaRPr lang="en-US" sz="2400" dirty="0">
              <a:latin typeface="Times New Roman" panose="02020603050405020304" pitchFamily="18" charset="0"/>
              <a:cs typeface="Times New Roman" panose="02020603050405020304" pitchFamily="18" charset="0"/>
            </a:endParaRP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r>
              <a:rPr lang="en-US" sz="2400" dirty="0">
                <a:latin typeface="Times New Roman" panose="02020603050405020304" pitchFamily="18" charset="0"/>
                <a:cs typeface="Times New Roman" panose="02020603050405020304" pitchFamily="18" charset="0"/>
              </a:rPr>
              <a:t>Weak preference of upper octant for </a:t>
            </a:r>
            <a:r>
              <a:rPr lang="el-GR" sz="2400" dirty="0">
                <a:effectLst/>
                <a:latin typeface="Times New Roman" panose="02020603050405020304" pitchFamily="18" charset="0"/>
                <a:cs typeface="Times New Roman" panose="02020603050405020304" pitchFamily="18" charset="0"/>
              </a:rPr>
              <a:t>θ</a:t>
            </a:r>
            <a:r>
              <a:rPr lang="en-US" sz="2400" baseline="-25000" dirty="0">
                <a:effectLst/>
                <a:latin typeface="Times New Roman" panose="02020603050405020304" pitchFamily="18" charset="0"/>
                <a:cs typeface="Times New Roman" panose="02020603050405020304" pitchFamily="18" charset="0"/>
              </a:rPr>
              <a:t>23</a:t>
            </a:r>
            <a:r>
              <a:rPr lang="en-US" sz="2400" dirty="0">
                <a:effectLst/>
                <a:latin typeface="Times New Roman" panose="02020603050405020304" pitchFamily="18" charset="0"/>
                <a:cs typeface="Times New Roman" panose="02020603050405020304" pitchFamily="18" charset="0"/>
              </a:rPr>
              <a:t> , compatible with maximal mixing </a:t>
            </a: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endParaRPr lang="en-US" sz="2400" dirty="0">
              <a:effectLst/>
              <a:latin typeface="Times New Roman" panose="02020603050405020304" pitchFamily="18" charset="0"/>
              <a:cs typeface="Times New Roman" panose="02020603050405020304" pitchFamily="18" charset="0"/>
            </a:endParaRPr>
          </a:p>
          <a:p>
            <a:pPr marL="1145666" lvl="1" indent="-702183" algn="l" defTabSz="886968">
              <a:spcBef>
                <a:spcPts val="400"/>
              </a:spcBef>
              <a:buSzPct val="100000"/>
              <a:buFont typeface="Wingdings" pitchFamily="2" charset="2"/>
              <a:buChar char="Ø"/>
              <a:defRPr sz="3686">
                <a:solidFill>
                  <a:srgbClr val="404040"/>
                </a:solidFill>
                <a:latin typeface="Helvetica"/>
                <a:ea typeface="Helvetica"/>
                <a:cs typeface="Helvetica"/>
                <a:sym typeface="Helvetica"/>
              </a:defRPr>
            </a:pPr>
            <a:r>
              <a:rPr lang="en-US" sz="2400" dirty="0">
                <a:effectLst/>
                <a:latin typeface="Times New Roman" panose="02020603050405020304" pitchFamily="18" charset="0"/>
                <a:cs typeface="Times New Roman" panose="02020603050405020304" pitchFamily="18" charset="0"/>
              </a:rPr>
              <a:t>|∆m</a:t>
            </a:r>
            <a:r>
              <a:rPr lang="en-US" sz="2400" baseline="30000" dirty="0">
                <a:effectLst/>
                <a:latin typeface="Times New Roman" panose="02020603050405020304" pitchFamily="18" charset="0"/>
                <a:cs typeface="Times New Roman" panose="02020603050405020304" pitchFamily="18" charset="0"/>
              </a:rPr>
              <a:t>2</a:t>
            </a:r>
            <a:r>
              <a:rPr lang="en-US" sz="2400" baseline="-25000" dirty="0">
                <a:effectLst/>
                <a:latin typeface="Times New Roman" panose="02020603050405020304" pitchFamily="18" charset="0"/>
                <a:cs typeface="Times New Roman" panose="02020603050405020304" pitchFamily="18" charset="0"/>
              </a:rPr>
              <a:t>32</a:t>
            </a:r>
            <a:r>
              <a:rPr lang="en-US" sz="2400" dirty="0">
                <a:effectLst/>
                <a:latin typeface="Times New Roman" panose="02020603050405020304" pitchFamily="18" charset="0"/>
                <a:cs typeface="Times New Roman" panose="02020603050405020304" pitchFamily="18" charset="0"/>
              </a:rPr>
              <a:t> | = 2.521+0.037-0.050 × 10</a:t>
            </a:r>
            <a:r>
              <a:rPr lang="en-US" sz="2400" baseline="30000" dirty="0">
                <a:effectLst/>
                <a:latin typeface="Times New Roman" panose="02020603050405020304" pitchFamily="18" charset="0"/>
                <a:cs typeface="Times New Roman" panose="02020603050405020304" pitchFamily="18" charset="0"/>
              </a:rPr>
              <a:t>−2</a:t>
            </a:r>
            <a:r>
              <a:rPr lang="en-US" sz="2400" dirty="0">
                <a:effectLst/>
                <a:latin typeface="Times New Roman" panose="02020603050405020304" pitchFamily="18" charset="0"/>
                <a:cs typeface="Times New Roman" panose="02020603050405020304" pitchFamily="18" charset="0"/>
              </a:rPr>
              <a:t>eV</a:t>
            </a:r>
            <a:r>
              <a:rPr lang="en-US" sz="2400" baseline="30000" dirty="0">
                <a:effectLst/>
                <a:latin typeface="Times New Roman" panose="02020603050405020304" pitchFamily="18" charset="0"/>
                <a:cs typeface="Times New Roman" panose="02020603050405020304" pitchFamily="18" charset="0"/>
              </a:rPr>
              <a:t>2</a:t>
            </a:r>
            <a:r>
              <a:rPr lang="en-US" sz="2400" dirty="0">
                <a:effectLst/>
                <a:latin typeface="Times New Roman" panose="02020603050405020304" pitchFamily="18" charset="0"/>
                <a:cs typeface="Times New Roman" panose="02020603050405020304" pitchFamily="18" charset="0"/>
              </a:rPr>
              <a:t> (1.7%) </a:t>
            </a:r>
          </a:p>
        </p:txBody>
      </p:sp>
    </p:spTree>
    <p:extLst>
      <p:ext uri="{BB962C8B-B14F-4D97-AF65-F5344CB8AC3E}">
        <p14:creationId xmlns:p14="http://schemas.microsoft.com/office/powerpoint/2010/main" val="374310987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152F55B-9C87-7860-B5BE-571495157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70" y="295162"/>
            <a:ext cx="8578681" cy="6002753"/>
          </a:xfrm>
          <a:prstGeom prst="rect">
            <a:avLst/>
          </a:prstGeom>
        </p:spPr>
      </p:pic>
      <p:pic>
        <p:nvPicPr>
          <p:cNvPr id="5" name="Рисунок 4">
            <a:extLst>
              <a:ext uri="{FF2B5EF4-FFF2-40B4-BE49-F238E27FC236}">
                <a16:creationId xmlns:a16="http://schemas.microsoft.com/office/drawing/2014/main" id="{74EF6F06-4FC8-5E83-1BF3-FCFD5C19B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8524" y="295161"/>
            <a:ext cx="8733581" cy="6002753"/>
          </a:xfrm>
          <a:prstGeom prst="rect">
            <a:avLst/>
          </a:prstGeom>
        </p:spPr>
      </p:pic>
      <p:pic>
        <p:nvPicPr>
          <p:cNvPr id="6" name="Picture 3">
            <a:extLst>
              <a:ext uri="{FF2B5EF4-FFF2-40B4-BE49-F238E27FC236}">
                <a16:creationId xmlns:a16="http://schemas.microsoft.com/office/drawing/2014/main" id="{5C89F88C-0696-DE60-18DA-391BE7CB4849}"/>
              </a:ext>
            </a:extLst>
          </p:cNvPr>
          <p:cNvPicPr>
            <a:picLocks noChangeAspect="1" noChangeArrowheads="1"/>
          </p:cNvPicPr>
          <p:nvPr/>
        </p:nvPicPr>
        <p:blipFill>
          <a:blip r:embed="rId5" cstate="print"/>
          <a:srcRect/>
          <a:stretch>
            <a:fillRect/>
          </a:stretch>
        </p:blipFill>
        <p:spPr bwMode="auto">
          <a:xfrm>
            <a:off x="9577672" y="1623217"/>
            <a:ext cx="5155631" cy="4914184"/>
          </a:xfrm>
          <a:prstGeom prst="rect">
            <a:avLst/>
          </a:prstGeom>
          <a:noFill/>
          <a:ln w="9525">
            <a:noFill/>
            <a:miter lim="800000"/>
            <a:headEnd/>
            <a:tailEnd/>
          </a:ln>
        </p:spPr>
      </p:pic>
      <p:pic>
        <p:nvPicPr>
          <p:cNvPr id="7" name="Picture 2">
            <a:extLst>
              <a:ext uri="{FF2B5EF4-FFF2-40B4-BE49-F238E27FC236}">
                <a16:creationId xmlns:a16="http://schemas.microsoft.com/office/drawing/2014/main" id="{89C73D00-C723-B1A7-5974-AD02B4E921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821" y="7418083"/>
            <a:ext cx="7980581" cy="49141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93D25BD-0DBC-F1DF-95FD-BCE38F8F0F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32241" y="7418084"/>
            <a:ext cx="4914182" cy="49141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δ(CP) NO">
            <a:extLst>
              <a:ext uri="{FF2B5EF4-FFF2-40B4-BE49-F238E27FC236}">
                <a16:creationId xmlns:a16="http://schemas.microsoft.com/office/drawing/2014/main" id="{85D1A6B1-2311-D488-451E-DF649F6385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84124" y="7418083"/>
            <a:ext cx="6142728" cy="4914182"/>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a:extLst>
              <a:ext uri="{FF2B5EF4-FFF2-40B4-BE49-F238E27FC236}">
                <a16:creationId xmlns:a16="http://schemas.microsoft.com/office/drawing/2014/main" id="{0971EB9D-8522-4AF5-2D44-0B1AD7892196}"/>
              </a:ext>
            </a:extLst>
          </p:cNvPr>
          <p:cNvSpPr>
            <a:spLocks noGrp="1"/>
          </p:cNvSpPr>
          <p:nvPr>
            <p:ph type="sldNum" sz="quarter" idx="2"/>
          </p:nvPr>
        </p:nvSpPr>
        <p:spPr/>
        <p:txBody>
          <a:bodyPr/>
          <a:lstStyle/>
          <a:p>
            <a:fld id="{86CB4B4D-7CA3-9044-876B-883B54F8677D}" type="slidenum">
              <a:rPr lang="ru-RU" smtClean="0"/>
              <a:t>22</a:t>
            </a:fld>
            <a:endParaRPr lang="ru-RU"/>
          </a:p>
        </p:txBody>
      </p:sp>
    </p:spTree>
    <p:extLst>
      <p:ext uri="{BB962C8B-B14F-4D97-AF65-F5344CB8AC3E}">
        <p14:creationId xmlns:p14="http://schemas.microsoft.com/office/powerpoint/2010/main" val="159241344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celerator neutrino beams">
            <a:extLst>
              <a:ext uri="{FF2B5EF4-FFF2-40B4-BE49-F238E27FC236}">
                <a16:creationId xmlns:a16="http://schemas.microsoft.com/office/drawing/2014/main" id="{189176C5-2D93-11CA-6CB0-92AAEE1F0959}"/>
              </a:ext>
            </a:extLst>
          </p:cNvPr>
          <p:cNvSpPr txBox="1"/>
          <p:nvPr/>
        </p:nvSpPr>
        <p:spPr>
          <a:xfrm>
            <a:off x="781842" y="506250"/>
            <a:ext cx="12302787" cy="1074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rmAutofit fontScale="92500"/>
          </a:bodyPr>
          <a:lstStyle>
            <a:lvl1pPr algn="l" defTabSz="2389572">
              <a:lnSpc>
                <a:spcPct val="80000"/>
              </a:lnSpc>
              <a:defRPr sz="7840" spc="-156">
                <a:solidFill>
                  <a:srgbClr val="903221"/>
                </a:solidFill>
                <a:latin typeface="ヒラギノ明朝 ProN W3"/>
                <a:ea typeface="ヒラギノ明朝 ProN W3"/>
                <a:cs typeface="ヒラギノ明朝 ProN W3"/>
                <a:sym typeface="ヒラギノ明朝 ProN W3"/>
              </a:defRPr>
            </a:lvl1pPr>
          </a:lstStyle>
          <a:p>
            <a:r>
              <a:rPr lang="en-US" sz="8000" dirty="0">
                <a:latin typeface="Times New Roman" panose="02020603050405020304" pitchFamily="18" charset="0"/>
                <a:cs typeface="Times New Roman" panose="02020603050405020304" pitchFamily="18" charset="0"/>
              </a:rPr>
              <a:t>Future a</a:t>
            </a:r>
            <a:r>
              <a:rPr sz="8000" dirty="0">
                <a:latin typeface="Times New Roman" panose="02020603050405020304" pitchFamily="18" charset="0"/>
                <a:cs typeface="Times New Roman" panose="02020603050405020304" pitchFamily="18" charset="0"/>
              </a:rPr>
              <a:t>ccelerator </a:t>
            </a:r>
            <a:r>
              <a:rPr lang="en-US" sz="8000" dirty="0">
                <a:latin typeface="Times New Roman" panose="02020603050405020304" pitchFamily="18" charset="0"/>
                <a:cs typeface="Times New Roman" panose="02020603050405020304" pitchFamily="18" charset="0"/>
              </a:rPr>
              <a:t>experiments:   </a:t>
            </a:r>
            <a:endParaRPr sz="80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807A1C61-3A96-E3D7-FBF0-0B0209CA5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842" y="1581123"/>
            <a:ext cx="6642215" cy="4966928"/>
          </a:xfrm>
          <a:prstGeom prst="rect">
            <a:avLst/>
          </a:prstGeom>
        </p:spPr>
      </p:pic>
      <p:sp>
        <p:nvSpPr>
          <p:cNvPr id="5" name="TextBox 4">
            <a:extLst>
              <a:ext uri="{FF2B5EF4-FFF2-40B4-BE49-F238E27FC236}">
                <a16:creationId xmlns:a16="http://schemas.microsoft.com/office/drawing/2014/main" id="{6D819BEB-CFAF-8E54-FE69-BD903A0ADBB5}"/>
              </a:ext>
            </a:extLst>
          </p:cNvPr>
          <p:cNvSpPr txBox="1"/>
          <p:nvPr/>
        </p:nvSpPr>
        <p:spPr>
          <a:xfrm>
            <a:off x="8532472" y="2926487"/>
            <a:ext cx="7297286" cy="27295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R="0" algn="l" defTabSz="821531" rtl="0" fontAlgn="auto" latinLnBrk="0" hangingPunct="0">
              <a:lnSpc>
                <a:spcPct val="100000"/>
              </a:lnSpc>
              <a:spcBef>
                <a:spcPts val="0"/>
              </a:spcBef>
              <a:spcAft>
                <a:spcPts val="0"/>
              </a:spcAft>
              <a:buClrTx/>
              <a:buSzTx/>
              <a:tabLst/>
            </a:pPr>
            <a:r>
              <a:rPr lang="en-US" sz="2400" dirty="0">
                <a:latin typeface="Times New Roman" panose="02020603050405020304" pitchFamily="18" charset="0"/>
                <a:cs typeface="Times New Roman" panose="02020603050405020304" pitchFamily="18" charset="0"/>
              </a:rPr>
              <a:t>Proposed addition to the ESS project (neutron facility)</a:t>
            </a:r>
          </a:p>
          <a:p>
            <a:pPr marR="0" algn="l" defTabSz="821531" rtl="0" fontAlgn="auto" latinLnBrk="0" hangingPunct="0">
              <a:lnSpc>
                <a:spcPct val="100000"/>
              </a:lnSpc>
              <a:spcBef>
                <a:spcPts val="0"/>
              </a:spcBef>
              <a:spcAft>
                <a:spcPts val="0"/>
              </a:spcAft>
              <a:buClrTx/>
              <a:buSzTx/>
              <a:tabLst/>
            </a:pPr>
            <a:r>
              <a:rPr lang="en-US" sz="2400" dirty="0">
                <a:latin typeface="Times New Roman" panose="02020603050405020304" pitchFamily="18" charset="0"/>
                <a:cs typeface="Times New Roman" panose="02020603050405020304" pitchFamily="18" charset="0"/>
              </a:rPr>
              <a:t> </a:t>
            </a:r>
          </a:p>
          <a:p>
            <a:pPr marR="0" algn="l" defTabSz="821531" rtl="0" fontAlgn="auto" latinLnBrk="0" hangingPunct="0">
              <a:lnSpc>
                <a:spcPct val="100000"/>
              </a:lnSpc>
              <a:spcBef>
                <a:spcPts val="0"/>
              </a:spcBef>
              <a:spcAft>
                <a:spcPts val="0"/>
              </a:spcAft>
              <a:buClrTx/>
              <a:buSzTx/>
              <a:tabLst/>
            </a:pPr>
            <a:r>
              <a:rPr lang="en-US" sz="2400" dirty="0">
                <a:latin typeface="Times New Roman" panose="02020603050405020304" pitchFamily="18" charset="0"/>
                <a:cs typeface="Times New Roman" panose="02020603050405020304" pitchFamily="18" charset="0"/>
              </a:rPr>
              <a:t>Extremely high power (5 MW) 2 GeV proton beam </a:t>
            </a:r>
          </a:p>
          <a:p>
            <a:pPr marR="0" algn="l" defTabSz="821531" rtl="0" fontAlgn="auto" latinLnBrk="0" hangingPunct="0">
              <a:lnSpc>
                <a:spcPct val="100000"/>
              </a:lnSpc>
              <a:spcBef>
                <a:spcPts val="0"/>
              </a:spcBef>
              <a:spcAft>
                <a:spcPts val="0"/>
              </a:spcAft>
              <a:buClrTx/>
              <a:buSzTx/>
              <a:tabLst/>
            </a:pPr>
            <a:r>
              <a:rPr lang="en-US" sz="2400" dirty="0">
                <a:latin typeface="Times New Roman" panose="02020603050405020304" pitchFamily="18" charset="0"/>
                <a:cs typeface="Times New Roman" panose="02020603050405020304" pitchFamily="18" charset="0"/>
              </a:rPr>
              <a:t> </a:t>
            </a:r>
          </a:p>
          <a:p>
            <a:pPr marR="0" algn="l" defTabSz="821531" rtl="0" fontAlgn="auto" latinLnBrk="0" hangingPunct="0">
              <a:lnSpc>
                <a:spcPct val="100000"/>
              </a:lnSpc>
              <a:spcBef>
                <a:spcPts val="0"/>
              </a:spcBef>
              <a:spcAft>
                <a:spcPts val="0"/>
              </a:spcAft>
              <a:buClrTx/>
              <a:buSzTx/>
              <a:tabLst/>
            </a:pPr>
            <a:r>
              <a:rPr lang="en-US" sz="2400" dirty="0">
                <a:latin typeface="Times New Roman" panose="02020603050405020304" pitchFamily="18" charset="0"/>
                <a:cs typeface="Times New Roman" panose="02020603050405020304" pitchFamily="18" charset="0"/>
              </a:rPr>
              <a:t>Neutrino beam energy in the range 200-600 MeV </a:t>
            </a:r>
          </a:p>
          <a:p>
            <a:pPr marR="0" algn="l" defTabSz="821531" rtl="0" fontAlgn="auto" latinLnBrk="0" hangingPunct="0">
              <a:lnSpc>
                <a:spcPct val="100000"/>
              </a:lnSpc>
              <a:spcBef>
                <a:spcPts val="0"/>
              </a:spcBef>
              <a:spcAft>
                <a:spcPts val="0"/>
              </a:spcAft>
              <a:buClrTx/>
              <a:buSzTx/>
              <a:tabLst/>
            </a:pPr>
            <a:endParaRPr lang="en-US" sz="2400" dirty="0">
              <a:latin typeface="Times New Roman" panose="02020603050405020304" pitchFamily="18" charset="0"/>
              <a:cs typeface="Times New Roman" panose="02020603050405020304" pitchFamily="18" charset="0"/>
            </a:endParaRPr>
          </a:p>
          <a:p>
            <a:pPr marR="0" algn="l" defTabSz="821531" rtl="0" fontAlgn="auto" latinLnBrk="0" hangingPunct="0">
              <a:lnSpc>
                <a:spcPct val="100000"/>
              </a:lnSpc>
              <a:spcBef>
                <a:spcPts val="0"/>
              </a:spcBef>
              <a:spcAft>
                <a:spcPts val="0"/>
              </a:spcAft>
              <a:buClrTx/>
              <a:buSzTx/>
              <a:tabLst/>
            </a:pPr>
            <a:r>
              <a:rPr lang="en-US" sz="2400" dirty="0">
                <a:latin typeface="Times New Roman" panose="02020603050405020304" pitchFamily="18" charset="0"/>
                <a:cs typeface="Times New Roman" panose="02020603050405020304" pitchFamily="18" charset="0"/>
              </a:rPr>
              <a:t>ND/FD setup tuned to measure CPV precisely</a:t>
            </a:r>
          </a:p>
        </p:txBody>
      </p:sp>
      <p:pic>
        <p:nvPicPr>
          <p:cNvPr id="7" name="Рисунок 6">
            <a:extLst>
              <a:ext uri="{FF2B5EF4-FFF2-40B4-BE49-F238E27FC236}">
                <a16:creationId xmlns:a16="http://schemas.microsoft.com/office/drawing/2014/main" id="{A08D7599-0411-C094-C2FC-5281C3EED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29758" y="1911730"/>
            <a:ext cx="7772400" cy="4305714"/>
          </a:xfrm>
          <a:prstGeom prst="rect">
            <a:avLst/>
          </a:prstGeom>
        </p:spPr>
      </p:pic>
      <p:pic>
        <p:nvPicPr>
          <p:cNvPr id="9" name="Рисунок 8">
            <a:extLst>
              <a:ext uri="{FF2B5EF4-FFF2-40B4-BE49-F238E27FC236}">
                <a16:creationId xmlns:a16="http://schemas.microsoft.com/office/drawing/2014/main" id="{58C4A0E9-0F76-4021-725C-FF37DA6EE4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3635" y="7167950"/>
            <a:ext cx="21943705" cy="6041800"/>
          </a:xfrm>
          <a:prstGeom prst="rect">
            <a:avLst/>
          </a:prstGeom>
        </p:spPr>
      </p:pic>
      <p:sp>
        <p:nvSpPr>
          <p:cNvPr id="10" name="Accelerator neutrino beams">
            <a:extLst>
              <a:ext uri="{FF2B5EF4-FFF2-40B4-BE49-F238E27FC236}">
                <a16:creationId xmlns:a16="http://schemas.microsoft.com/office/drawing/2014/main" id="{A939DC29-F081-9199-1111-8F14D09C5C03}"/>
              </a:ext>
            </a:extLst>
          </p:cNvPr>
          <p:cNvSpPr txBox="1"/>
          <p:nvPr/>
        </p:nvSpPr>
        <p:spPr>
          <a:xfrm>
            <a:off x="10333984" y="1911131"/>
            <a:ext cx="2585847" cy="684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rmAutofit fontScale="92500" lnSpcReduction="10000"/>
          </a:bodyPr>
          <a:lstStyle>
            <a:lvl1pPr algn="l" defTabSz="2389572">
              <a:lnSpc>
                <a:spcPct val="80000"/>
              </a:lnSpc>
              <a:defRPr sz="7840" spc="-156">
                <a:solidFill>
                  <a:srgbClr val="903221"/>
                </a:solidFill>
                <a:latin typeface="ヒラギノ明朝 ProN W3"/>
                <a:ea typeface="ヒラギノ明朝 ProN W3"/>
                <a:cs typeface="ヒラギノ明朝 ProN W3"/>
                <a:sym typeface="ヒラギノ明朝 ProN W3"/>
              </a:defRPr>
            </a:lvl1pPr>
          </a:lstStyle>
          <a:p>
            <a:r>
              <a:rPr lang="en-US" sz="5400" dirty="0" err="1">
                <a:latin typeface="Times New Roman" panose="02020603050405020304" pitchFamily="18" charset="0"/>
                <a:cs typeface="Times New Roman" panose="02020603050405020304" pitchFamily="18" charset="0"/>
              </a:rPr>
              <a:t>ESSnuSB</a:t>
            </a:r>
            <a:r>
              <a:rPr lang="en-US" sz="5400" dirty="0">
                <a:latin typeface="Times New Roman" panose="02020603050405020304" pitchFamily="18" charset="0"/>
                <a:cs typeface="Times New Roman" panose="02020603050405020304" pitchFamily="18" charset="0"/>
              </a:rPr>
              <a:t> </a:t>
            </a:r>
            <a:endParaRPr sz="5400" dirty="0">
              <a:latin typeface="Times New Roman" panose="02020603050405020304" pitchFamily="18" charset="0"/>
              <a:cs typeface="Times New Roman" panose="02020603050405020304" pitchFamily="18" charset="0"/>
            </a:endParaRPr>
          </a:p>
        </p:txBody>
      </p:sp>
      <p:sp>
        <p:nvSpPr>
          <p:cNvPr id="3" name="Номер слайда 2">
            <a:extLst>
              <a:ext uri="{FF2B5EF4-FFF2-40B4-BE49-F238E27FC236}">
                <a16:creationId xmlns:a16="http://schemas.microsoft.com/office/drawing/2014/main" id="{3FE0363A-110A-34A1-3572-A8E50FCBF09A}"/>
              </a:ext>
            </a:extLst>
          </p:cNvPr>
          <p:cNvSpPr>
            <a:spLocks noGrp="1"/>
          </p:cNvSpPr>
          <p:nvPr>
            <p:ph type="sldNum" sz="quarter" idx="2"/>
          </p:nvPr>
        </p:nvSpPr>
        <p:spPr/>
        <p:txBody>
          <a:bodyPr/>
          <a:lstStyle/>
          <a:p>
            <a:fld id="{86CB4B4D-7CA3-9044-876B-883B54F8677D}" type="slidenum">
              <a:rPr lang="ru-RU" smtClean="0"/>
              <a:t>23</a:t>
            </a:fld>
            <a:endParaRPr lang="ru-RU"/>
          </a:p>
        </p:txBody>
      </p:sp>
    </p:spTree>
    <p:extLst>
      <p:ext uri="{BB962C8B-B14F-4D97-AF65-F5344CB8AC3E}">
        <p14:creationId xmlns:p14="http://schemas.microsoft.com/office/powerpoint/2010/main" val="113628706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celerator neutrino beams">
            <a:extLst>
              <a:ext uri="{FF2B5EF4-FFF2-40B4-BE49-F238E27FC236}">
                <a16:creationId xmlns:a16="http://schemas.microsoft.com/office/drawing/2014/main" id="{681B8D00-A4C7-ABCD-ED06-4F324D9A13EE}"/>
              </a:ext>
            </a:extLst>
          </p:cNvPr>
          <p:cNvSpPr txBox="1"/>
          <p:nvPr/>
        </p:nvSpPr>
        <p:spPr>
          <a:xfrm>
            <a:off x="781842" y="506250"/>
            <a:ext cx="12302787" cy="1074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ormAutofit fontScale="92500"/>
          </a:bodyPr>
          <a:lstStyle>
            <a:lvl1pPr algn="l" defTabSz="2389572">
              <a:lnSpc>
                <a:spcPct val="80000"/>
              </a:lnSpc>
              <a:defRPr sz="7840" spc="-156">
                <a:solidFill>
                  <a:srgbClr val="903221"/>
                </a:solidFill>
                <a:latin typeface="ヒラギノ明朝 ProN W3"/>
                <a:ea typeface="ヒラギノ明朝 ProN W3"/>
                <a:cs typeface="ヒラギノ明朝 ProN W3"/>
                <a:sym typeface="ヒラギノ明朝 ProN W3"/>
              </a:defRPr>
            </a:lvl1pPr>
          </a:lstStyle>
          <a:p>
            <a:r>
              <a:rPr lang="en-US" sz="8000" dirty="0">
                <a:latin typeface="Times New Roman" panose="02020603050405020304" pitchFamily="18" charset="0"/>
                <a:cs typeface="Times New Roman" panose="02020603050405020304" pitchFamily="18" charset="0"/>
              </a:rPr>
              <a:t>Future a</a:t>
            </a:r>
            <a:r>
              <a:rPr sz="8000" dirty="0">
                <a:latin typeface="Times New Roman" panose="02020603050405020304" pitchFamily="18" charset="0"/>
                <a:cs typeface="Times New Roman" panose="02020603050405020304" pitchFamily="18" charset="0"/>
              </a:rPr>
              <a:t>ccelerator </a:t>
            </a:r>
            <a:r>
              <a:rPr lang="en-US" sz="8000" dirty="0">
                <a:latin typeface="Times New Roman" panose="02020603050405020304" pitchFamily="18" charset="0"/>
                <a:cs typeface="Times New Roman" panose="02020603050405020304" pitchFamily="18" charset="0"/>
              </a:rPr>
              <a:t>experiments:   </a:t>
            </a:r>
            <a:endParaRPr sz="8000" dirty="0">
              <a:latin typeface="Times New Roman" panose="02020603050405020304" pitchFamily="18" charset="0"/>
              <a:cs typeface="Times New Roman" panose="02020603050405020304" pitchFamily="18" charset="0"/>
            </a:endParaRPr>
          </a:p>
        </p:txBody>
      </p:sp>
      <p:sp>
        <p:nvSpPr>
          <p:cNvPr id="3" name="Accelerator neutrino beams">
            <a:extLst>
              <a:ext uri="{FF2B5EF4-FFF2-40B4-BE49-F238E27FC236}">
                <a16:creationId xmlns:a16="http://schemas.microsoft.com/office/drawing/2014/main" id="{CF9ADA62-BE87-98B9-58CB-43C3D5B9BAAD}"/>
              </a:ext>
            </a:extLst>
          </p:cNvPr>
          <p:cNvSpPr txBox="1"/>
          <p:nvPr/>
        </p:nvSpPr>
        <p:spPr>
          <a:xfrm>
            <a:off x="4347388" y="2027115"/>
            <a:ext cx="2585847" cy="684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ormAutofit fontScale="92500" lnSpcReduction="10000"/>
          </a:bodyPr>
          <a:lstStyle>
            <a:lvl1pPr algn="l" defTabSz="2389572">
              <a:lnSpc>
                <a:spcPct val="80000"/>
              </a:lnSpc>
              <a:defRPr sz="7840" spc="-156">
                <a:solidFill>
                  <a:srgbClr val="903221"/>
                </a:solidFill>
                <a:latin typeface="ヒラギノ明朝 ProN W3"/>
                <a:ea typeface="ヒラギノ明朝 ProN W3"/>
                <a:cs typeface="ヒラギノ明朝 ProN W3"/>
                <a:sym typeface="ヒラギノ明朝 ProN W3"/>
              </a:defRPr>
            </a:lvl1pPr>
          </a:lstStyle>
          <a:p>
            <a:pPr algn="ctr"/>
            <a:r>
              <a:rPr lang="en-US" sz="5400" dirty="0">
                <a:latin typeface="Times New Roman" panose="02020603050405020304" pitchFamily="18" charset="0"/>
                <a:cs typeface="Times New Roman" panose="02020603050405020304" pitchFamily="18" charset="0"/>
              </a:rPr>
              <a:t>THEIA </a:t>
            </a:r>
            <a:endParaRPr sz="5400" dirty="0">
              <a:latin typeface="Times New Roman" panose="02020603050405020304" pitchFamily="18" charset="0"/>
              <a:cs typeface="Times New Roman" panose="02020603050405020304" pitchFamily="18" charset="0"/>
            </a:endParaRPr>
          </a:p>
        </p:txBody>
      </p:sp>
      <p:sp>
        <p:nvSpPr>
          <p:cNvPr id="4" name="Accelerator neutrino beams">
            <a:extLst>
              <a:ext uri="{FF2B5EF4-FFF2-40B4-BE49-F238E27FC236}">
                <a16:creationId xmlns:a16="http://schemas.microsoft.com/office/drawing/2014/main" id="{75DB9A6D-D956-BD5E-E4B5-8ECAA0C5F4D8}"/>
              </a:ext>
            </a:extLst>
          </p:cNvPr>
          <p:cNvSpPr txBox="1"/>
          <p:nvPr/>
        </p:nvSpPr>
        <p:spPr>
          <a:xfrm>
            <a:off x="17450767" y="2027114"/>
            <a:ext cx="2585847" cy="684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ormAutofit fontScale="92500" lnSpcReduction="10000"/>
          </a:bodyPr>
          <a:lstStyle>
            <a:lvl1pPr algn="l" defTabSz="2389572">
              <a:lnSpc>
                <a:spcPct val="80000"/>
              </a:lnSpc>
              <a:defRPr sz="7840" spc="-156">
                <a:solidFill>
                  <a:srgbClr val="903221"/>
                </a:solidFill>
                <a:latin typeface="ヒラギノ明朝 ProN W3"/>
                <a:ea typeface="ヒラギノ明朝 ProN W3"/>
                <a:cs typeface="ヒラギノ明朝 ProN W3"/>
                <a:sym typeface="ヒラギノ明朝 ProN W3"/>
              </a:defRPr>
            </a:lvl1pPr>
          </a:lstStyle>
          <a:p>
            <a:pPr algn="ctr"/>
            <a:r>
              <a:rPr lang="en-US" sz="5400" dirty="0">
                <a:latin typeface="Times New Roman" panose="02020603050405020304" pitchFamily="18" charset="0"/>
                <a:cs typeface="Times New Roman" panose="02020603050405020304" pitchFamily="18" charset="0"/>
              </a:rPr>
              <a:t>P2O </a:t>
            </a:r>
            <a:endParaRPr sz="5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1CA561-C132-13FE-0E15-A4850A9D8EAD}"/>
              </a:ext>
            </a:extLst>
          </p:cNvPr>
          <p:cNvSpPr txBox="1"/>
          <p:nvPr/>
        </p:nvSpPr>
        <p:spPr>
          <a:xfrm>
            <a:off x="774700" y="2904739"/>
            <a:ext cx="6942610" cy="49455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R="0" algn="l" defTabSz="821531" rtl="0" fontAlgn="auto" latinLnBrk="0" hangingPunct="0">
              <a:lnSpc>
                <a:spcPct val="100000"/>
              </a:lnSpc>
              <a:spcBef>
                <a:spcPts val="0"/>
              </a:spcBef>
              <a:spcAft>
                <a:spcPts val="0"/>
              </a:spcAft>
              <a:buClrTx/>
              <a:buSzTx/>
              <a:tabLst/>
            </a:pPr>
            <a:r>
              <a:rPr lang="en-US" sz="2400" dirty="0">
                <a:latin typeface="Times New Roman" panose="02020603050405020304" pitchFamily="18" charset="0"/>
                <a:cs typeface="Times New Roman" panose="02020603050405020304" pitchFamily="18" charset="0"/>
              </a:rPr>
              <a:t>Additional detector at the location of DUNE  </a:t>
            </a:r>
          </a:p>
          <a:p>
            <a:pPr marR="0" algn="l" defTabSz="821531" rtl="0" fontAlgn="auto" latinLnBrk="0" hangingPunct="0">
              <a:lnSpc>
                <a:spcPct val="100000"/>
              </a:lnSpc>
              <a:spcBef>
                <a:spcPts val="0"/>
              </a:spcBef>
              <a:spcAft>
                <a:spcPts val="0"/>
              </a:spcAft>
              <a:buClrTx/>
              <a:buSzTx/>
              <a:tabLst/>
            </a:pPr>
            <a:endParaRPr lang="en-US" sz="2400" dirty="0">
              <a:latin typeface="Times New Roman" panose="02020603050405020304" pitchFamily="18" charset="0"/>
              <a:cs typeface="Times New Roman" panose="02020603050405020304" pitchFamily="18" charset="0"/>
            </a:endParaRPr>
          </a:p>
          <a:p>
            <a:pPr marR="0" algn="l" defTabSz="821531" rtl="0" fontAlgn="auto" latinLnBrk="0" hangingPunct="0">
              <a:lnSpc>
                <a:spcPct val="100000"/>
              </a:lnSpc>
              <a:spcBef>
                <a:spcPts val="0"/>
              </a:spcBef>
              <a:spcAft>
                <a:spcPts val="0"/>
              </a:spcAft>
              <a:buClrTx/>
              <a:buSzTx/>
              <a:tabLst/>
            </a:pPr>
            <a:r>
              <a:rPr lang="en-US" sz="2400" dirty="0">
                <a:latin typeface="Times New Roman" panose="02020603050405020304" pitchFamily="18" charset="0"/>
                <a:cs typeface="Times New Roman" panose="02020603050405020304" pitchFamily="18" charset="0"/>
              </a:rPr>
              <a:t>Complements DUNE measurement by different technique </a:t>
            </a:r>
          </a:p>
          <a:p>
            <a:pPr marR="0" algn="l" defTabSz="821531" rtl="0" fontAlgn="auto" latinLnBrk="0" hangingPunct="0">
              <a:lnSpc>
                <a:spcPct val="100000"/>
              </a:lnSpc>
              <a:spcBef>
                <a:spcPts val="0"/>
              </a:spcBef>
              <a:spcAft>
                <a:spcPts val="0"/>
              </a:spcAft>
              <a:buClrTx/>
              <a:buSzTx/>
              <a:tabLst/>
            </a:pPr>
            <a:endParaRPr lang="en-US" sz="2400" dirty="0">
              <a:latin typeface="Times New Roman" panose="02020603050405020304" pitchFamily="18" charset="0"/>
              <a:cs typeface="Times New Roman" panose="02020603050405020304" pitchFamily="18" charset="0"/>
            </a:endParaRPr>
          </a:p>
          <a:p>
            <a:pPr marR="0" algn="l" defTabSz="821531" rtl="0" fontAlgn="auto" latinLnBrk="0" hangingPunct="0">
              <a:lnSpc>
                <a:spcPct val="100000"/>
              </a:lnSpc>
              <a:spcBef>
                <a:spcPts val="0"/>
              </a:spcBef>
              <a:spcAft>
                <a:spcPts val="0"/>
              </a:spcAft>
              <a:buClrTx/>
              <a:buSzTx/>
              <a:tabLst/>
            </a:pPr>
            <a:r>
              <a:rPr lang="en-US" sz="2400" dirty="0">
                <a:latin typeface="Times New Roman" panose="02020603050405020304" pitchFamily="18" charset="0"/>
                <a:cs typeface="Times New Roman" panose="02020603050405020304" pitchFamily="18" charset="0"/>
              </a:rPr>
              <a:t>Simultaneous WC and LS detector combines advantages: </a:t>
            </a:r>
          </a:p>
          <a:p>
            <a:pPr marR="0" algn="l" defTabSz="821531" rtl="0" fontAlgn="auto" latinLnBrk="0" hangingPunct="0">
              <a:lnSpc>
                <a:spcPct val="100000"/>
              </a:lnSpc>
              <a:spcBef>
                <a:spcPts val="0"/>
              </a:spcBef>
              <a:spcAft>
                <a:spcPts val="0"/>
              </a:spcAft>
              <a:buClrTx/>
              <a:buSzTx/>
              <a:tabLst/>
            </a:pPr>
            <a:endParaRPr lang="en-US" sz="2400" dirty="0">
              <a:latin typeface="Times New Roman" panose="02020603050405020304" pitchFamily="18" charset="0"/>
              <a:cs typeface="Times New Roman" panose="02020603050405020304" pitchFamily="18" charset="0"/>
            </a:endParaRPr>
          </a:p>
          <a:p>
            <a:pPr marR="0" algn="l" defTabSz="821531" rtl="0" fontAlgn="auto" latinLnBrk="0" hangingPunct="0">
              <a:lnSpc>
                <a:spcPct val="100000"/>
              </a:lnSpc>
              <a:spcBef>
                <a:spcPts val="0"/>
              </a:spcBef>
              <a:spcAft>
                <a:spcPts val="0"/>
              </a:spcAft>
              <a:buClrTx/>
              <a:buSzTx/>
              <a:tabLst/>
            </a:pPr>
            <a:r>
              <a:rPr lang="en-US" sz="2400" dirty="0">
                <a:latin typeface="Times New Roman" panose="02020603050405020304" pitchFamily="18" charset="0"/>
                <a:cs typeface="Times New Roman" panose="02020603050405020304" pitchFamily="18" charset="0"/>
              </a:rPr>
              <a:t>Large mass, direction reconstruction, low cost &amp; high light yield, low threshold </a:t>
            </a:r>
          </a:p>
          <a:p>
            <a:pPr marR="0" algn="l" defTabSz="821531" rtl="0" fontAlgn="auto" latinLnBrk="0" hangingPunct="0">
              <a:lnSpc>
                <a:spcPct val="100000"/>
              </a:lnSpc>
              <a:spcBef>
                <a:spcPts val="0"/>
              </a:spcBef>
              <a:spcAft>
                <a:spcPts val="0"/>
              </a:spcAft>
              <a:buClrTx/>
              <a:buSzTx/>
              <a:tabLst/>
            </a:pPr>
            <a:endParaRPr lang="en-US" sz="2400" dirty="0">
              <a:latin typeface="Times New Roman" panose="02020603050405020304" pitchFamily="18" charset="0"/>
              <a:cs typeface="Times New Roman" panose="02020603050405020304" pitchFamily="18" charset="0"/>
            </a:endParaRPr>
          </a:p>
          <a:p>
            <a:pPr marR="0" algn="l" defTabSz="821531" rtl="0" fontAlgn="auto" latinLnBrk="0" hangingPunct="0">
              <a:lnSpc>
                <a:spcPct val="100000"/>
              </a:lnSpc>
              <a:spcBef>
                <a:spcPts val="0"/>
              </a:spcBef>
              <a:spcAft>
                <a:spcPts val="0"/>
              </a:spcAft>
              <a:buClrTx/>
              <a:buSzTx/>
              <a:tabLst/>
            </a:pPr>
            <a:r>
              <a:rPr lang="en-US" sz="2400" dirty="0">
                <a:latin typeface="Times New Roman" panose="02020603050405020304" pitchFamily="18" charset="0"/>
                <a:cs typeface="Times New Roman" panose="02020603050405020304" pitchFamily="18" charset="0"/>
              </a:rPr>
              <a:t>R&amp;D on Water based Liquid Scintillator detector and fast high-efficiency photon detection </a:t>
            </a:r>
          </a:p>
        </p:txBody>
      </p:sp>
      <p:pic>
        <p:nvPicPr>
          <p:cNvPr id="7" name="Рисунок 6">
            <a:extLst>
              <a:ext uri="{FF2B5EF4-FFF2-40B4-BE49-F238E27FC236}">
                <a16:creationId xmlns:a16="http://schemas.microsoft.com/office/drawing/2014/main" id="{60005439-42D8-5029-638E-9B8324E29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74" y="9173939"/>
            <a:ext cx="11909214" cy="3468256"/>
          </a:xfrm>
          <a:prstGeom prst="rect">
            <a:avLst/>
          </a:prstGeom>
        </p:spPr>
      </p:pic>
      <p:pic>
        <p:nvPicPr>
          <p:cNvPr id="9" name="Рисунок 8">
            <a:extLst>
              <a:ext uri="{FF2B5EF4-FFF2-40B4-BE49-F238E27FC236}">
                <a16:creationId xmlns:a16="http://schemas.microsoft.com/office/drawing/2014/main" id="{902889CC-48FF-4009-D424-5F005E4668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6081" y="2992599"/>
            <a:ext cx="3163618" cy="3098924"/>
          </a:xfrm>
          <a:prstGeom prst="rect">
            <a:avLst/>
          </a:prstGeom>
        </p:spPr>
      </p:pic>
      <p:sp>
        <p:nvSpPr>
          <p:cNvPr id="6" name="TextBox 5">
            <a:extLst>
              <a:ext uri="{FF2B5EF4-FFF2-40B4-BE49-F238E27FC236}">
                <a16:creationId xmlns:a16="http://schemas.microsoft.com/office/drawing/2014/main" id="{633D66E9-14CE-AE1A-6E69-635A2C53F883}"/>
              </a:ext>
            </a:extLst>
          </p:cNvPr>
          <p:cNvSpPr txBox="1"/>
          <p:nvPr/>
        </p:nvSpPr>
        <p:spPr>
          <a:xfrm>
            <a:off x="12814302" y="2904739"/>
            <a:ext cx="6425159" cy="3098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R="0" algn="l" defTabSz="821531" rtl="0" fontAlgn="auto" latinLnBrk="0" hangingPunct="0">
              <a:lnSpc>
                <a:spcPct val="100000"/>
              </a:lnSpc>
              <a:spcBef>
                <a:spcPts val="0"/>
              </a:spcBef>
              <a:spcAft>
                <a:spcPts val="0"/>
              </a:spcAft>
              <a:buClrTx/>
              <a:buSzTx/>
              <a:tabLst/>
            </a:pPr>
            <a:r>
              <a:rPr lang="en-US" sz="2400" dirty="0">
                <a:latin typeface="Times New Roman" panose="02020603050405020304" pitchFamily="18" charset="0"/>
                <a:cs typeface="Times New Roman" panose="02020603050405020304" pitchFamily="18" charset="0"/>
              </a:rPr>
              <a:t>Neutrino beam from U-70 to ORCA (8Mton)  </a:t>
            </a:r>
          </a:p>
          <a:p>
            <a:pPr marR="0" algn="l" defTabSz="821531" rtl="0" fontAlgn="auto" latinLnBrk="0" hangingPunct="0">
              <a:lnSpc>
                <a:spcPct val="100000"/>
              </a:lnSpc>
              <a:spcBef>
                <a:spcPts val="0"/>
              </a:spcBef>
              <a:spcAft>
                <a:spcPts val="0"/>
              </a:spcAft>
              <a:buClrTx/>
              <a:buSzTx/>
              <a:tabLst/>
            </a:pPr>
            <a:endParaRPr lang="en-US" sz="2400" dirty="0">
              <a:latin typeface="Times New Roman" panose="02020603050405020304" pitchFamily="18" charset="0"/>
              <a:cs typeface="Times New Roman" panose="02020603050405020304" pitchFamily="18" charset="0"/>
            </a:endParaRPr>
          </a:p>
          <a:p>
            <a:pPr marR="0" algn="l" defTabSz="821531" rtl="0" fontAlgn="auto" latinLnBrk="0" hangingPunct="0">
              <a:lnSpc>
                <a:spcPct val="100000"/>
              </a:lnSpc>
              <a:spcBef>
                <a:spcPts val="0"/>
              </a:spcBef>
              <a:spcAft>
                <a:spcPts val="0"/>
              </a:spcAft>
              <a:buClrTx/>
              <a:buSzTx/>
              <a:tabLst/>
            </a:pPr>
            <a:r>
              <a:rPr lang="en-US" sz="2400" dirty="0">
                <a:latin typeface="Times New Roman" panose="02020603050405020304" pitchFamily="18" charset="0"/>
                <a:cs typeface="Times New Roman" panose="02020603050405020304" pitchFamily="18" charset="0"/>
              </a:rPr>
              <a:t>Very long baseline = 2595 km , </a:t>
            </a:r>
            <a:r>
              <a:rPr lang="en-US" sz="2400" dirty="0" err="1">
                <a:latin typeface="Times New Roman" panose="02020603050405020304" pitchFamily="18" charset="0"/>
                <a:cs typeface="Times New Roman" panose="02020603050405020304" pitchFamily="18" charset="0"/>
              </a:rPr>
              <a:t>Enu</a:t>
            </a:r>
            <a:r>
              <a:rPr lang="en-US" sz="2400" dirty="0">
                <a:latin typeface="Times New Roman" panose="02020603050405020304" pitchFamily="18" charset="0"/>
                <a:cs typeface="Times New Roman" panose="02020603050405020304" pitchFamily="18" charset="0"/>
              </a:rPr>
              <a:t> = 5 GeV </a:t>
            </a:r>
          </a:p>
          <a:p>
            <a:pPr marR="0" algn="l" defTabSz="821531" rtl="0" fontAlgn="auto" latinLnBrk="0" hangingPunct="0">
              <a:lnSpc>
                <a:spcPct val="100000"/>
              </a:lnSpc>
              <a:spcBef>
                <a:spcPts val="0"/>
              </a:spcBef>
              <a:spcAft>
                <a:spcPts val="0"/>
              </a:spcAft>
              <a:buClrTx/>
              <a:buSzTx/>
              <a:tabLst/>
            </a:pPr>
            <a:endParaRPr lang="en-US" sz="2400" dirty="0">
              <a:latin typeface="Times New Roman" panose="02020603050405020304" pitchFamily="18" charset="0"/>
              <a:cs typeface="Times New Roman" panose="02020603050405020304" pitchFamily="18" charset="0"/>
            </a:endParaRPr>
          </a:p>
          <a:p>
            <a:pPr marR="0" algn="l" defTabSz="821531" rtl="0" fontAlgn="auto" latinLnBrk="0" hangingPunct="0">
              <a:lnSpc>
                <a:spcPct val="100000"/>
              </a:lnSpc>
              <a:spcBef>
                <a:spcPts val="0"/>
              </a:spcBef>
              <a:spcAft>
                <a:spcPts val="0"/>
              </a:spcAft>
              <a:buClrTx/>
              <a:buSzTx/>
              <a:tabLst/>
            </a:pPr>
            <a:r>
              <a:rPr lang="en-US" sz="2400" dirty="0">
                <a:latin typeface="Times New Roman" panose="02020603050405020304" pitchFamily="18" charset="0"/>
                <a:cs typeface="Times New Roman" panose="02020603050405020304" pitchFamily="18" charset="0"/>
              </a:rPr>
              <a:t>Beam power: 15 kW -&gt; 90 kW -&gt; 450 kW </a:t>
            </a:r>
            <a:endParaRPr lang="ru-RU" sz="2400" dirty="0">
              <a:latin typeface="Times New Roman" panose="02020603050405020304" pitchFamily="18" charset="0"/>
              <a:cs typeface="Times New Roman" panose="02020603050405020304" pitchFamily="18" charset="0"/>
            </a:endParaRPr>
          </a:p>
          <a:p>
            <a:pPr marR="0" algn="l" defTabSz="821531" rtl="0" fontAlgn="auto" latinLnBrk="0" hangingPunct="0">
              <a:lnSpc>
                <a:spcPct val="100000"/>
              </a:lnSpc>
              <a:spcBef>
                <a:spcPts val="0"/>
              </a:spcBef>
              <a:spcAft>
                <a:spcPts val="0"/>
              </a:spcAft>
              <a:buClrTx/>
              <a:buSzTx/>
              <a:tabLst/>
            </a:pPr>
            <a:endParaRPr lang="ru-RU" sz="2400" dirty="0">
              <a:latin typeface="Times New Roman" panose="02020603050405020304" pitchFamily="18" charset="0"/>
              <a:cs typeface="Times New Roman" panose="02020603050405020304" pitchFamily="18" charset="0"/>
            </a:endParaRPr>
          </a:p>
          <a:p>
            <a:pPr marR="0" algn="l" defTabSz="821531" rtl="0" fontAlgn="auto" latinLnBrk="0" hangingPunct="0">
              <a:lnSpc>
                <a:spcPct val="100000"/>
              </a:lnSpc>
              <a:spcBef>
                <a:spcPts val="0"/>
              </a:spcBef>
              <a:spcAft>
                <a:spcPts val="0"/>
              </a:spcAft>
              <a:buClrTx/>
              <a:buSzTx/>
              <a:tabLst/>
            </a:pPr>
            <a:r>
              <a:rPr lang="ru-RU" sz="2400" dirty="0">
                <a:latin typeface="Times New Roman" panose="02020603050405020304" pitchFamily="18" charset="0"/>
                <a:cs typeface="Times New Roman" panose="02020603050405020304" pitchFamily="18" charset="0"/>
              </a:rPr>
              <a:t>90 </a:t>
            </a:r>
            <a:r>
              <a:rPr lang="en-US" sz="2400" dirty="0">
                <a:latin typeface="Times New Roman" panose="02020603050405020304" pitchFamily="18" charset="0"/>
                <a:cs typeface="Times New Roman" panose="02020603050405020304" pitchFamily="18" charset="0"/>
              </a:rPr>
              <a:t>kW*year = 0.8 10</a:t>
            </a:r>
            <a:r>
              <a:rPr lang="en-US" sz="2400" baseline="30000" dirty="0">
                <a:latin typeface="Times New Roman" panose="02020603050405020304" pitchFamily="18" charset="0"/>
                <a:cs typeface="Times New Roman" panose="02020603050405020304" pitchFamily="18" charset="0"/>
              </a:rPr>
              <a:t>20</a:t>
            </a:r>
            <a:r>
              <a:rPr lang="en-US" sz="2400" dirty="0">
                <a:latin typeface="Times New Roman" panose="02020603050405020304" pitchFamily="18" charset="0"/>
                <a:cs typeface="Times New Roman" panose="02020603050405020304" pitchFamily="18" charset="0"/>
              </a:rPr>
              <a:t> POT</a:t>
            </a:r>
          </a:p>
          <a:p>
            <a:pPr marR="0" algn="l" defTabSz="821531" rtl="0" fontAlgn="auto" latinLnBrk="0" hangingPunct="0">
              <a:lnSpc>
                <a:spcPct val="100000"/>
              </a:lnSpc>
              <a:spcBef>
                <a:spcPts val="0"/>
              </a:spcBef>
              <a:spcAft>
                <a:spcPts val="0"/>
              </a:spcAft>
              <a:buClrTx/>
              <a:buSzTx/>
              <a:tabLst/>
            </a:pPr>
            <a:endParaRPr lang="en-US" sz="2400" dirty="0">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B5AD7F47-DBA5-5F85-5CC4-22C82D9EA4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56400" y="2713415"/>
            <a:ext cx="4152900" cy="4647293"/>
          </a:xfrm>
          <a:prstGeom prst="rect">
            <a:avLst/>
          </a:prstGeom>
        </p:spPr>
      </p:pic>
      <p:pic>
        <p:nvPicPr>
          <p:cNvPr id="11" name="Рисунок 10">
            <a:extLst>
              <a:ext uri="{FF2B5EF4-FFF2-40B4-BE49-F238E27FC236}">
                <a16:creationId xmlns:a16="http://schemas.microsoft.com/office/drawing/2014/main" id="{49936D57-C29B-819E-D888-35381AE4DA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14302" y="6003663"/>
            <a:ext cx="4521200" cy="3213100"/>
          </a:xfrm>
          <a:prstGeom prst="rect">
            <a:avLst/>
          </a:prstGeom>
        </p:spPr>
      </p:pic>
      <p:pic>
        <p:nvPicPr>
          <p:cNvPr id="13" name="Рисунок 12">
            <a:extLst>
              <a:ext uri="{FF2B5EF4-FFF2-40B4-BE49-F238E27FC236}">
                <a16:creationId xmlns:a16="http://schemas.microsoft.com/office/drawing/2014/main" id="{E87B1E2F-CA90-FE49-4257-4DE6CE3DB3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14302" y="9173939"/>
            <a:ext cx="4495582" cy="3213100"/>
          </a:xfrm>
          <a:prstGeom prst="rect">
            <a:avLst/>
          </a:prstGeom>
        </p:spPr>
      </p:pic>
      <p:pic>
        <p:nvPicPr>
          <p:cNvPr id="17" name="Рисунок 16">
            <a:extLst>
              <a:ext uri="{FF2B5EF4-FFF2-40B4-BE49-F238E27FC236}">
                <a16:creationId xmlns:a16="http://schemas.microsoft.com/office/drawing/2014/main" id="{F68459D8-5E17-31EE-07FE-766E4F38A6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27242" y="8806490"/>
            <a:ext cx="5736543" cy="4009542"/>
          </a:xfrm>
          <a:prstGeom prst="rect">
            <a:avLst/>
          </a:prstGeom>
        </p:spPr>
      </p:pic>
      <p:sp>
        <p:nvSpPr>
          <p:cNvPr id="18" name="TextBox 17">
            <a:extLst>
              <a:ext uri="{FF2B5EF4-FFF2-40B4-BE49-F238E27FC236}">
                <a16:creationId xmlns:a16="http://schemas.microsoft.com/office/drawing/2014/main" id="{B14001D2-99E7-31DD-76A8-14A8446776EE}"/>
              </a:ext>
            </a:extLst>
          </p:cNvPr>
          <p:cNvSpPr txBox="1"/>
          <p:nvPr/>
        </p:nvSpPr>
        <p:spPr>
          <a:xfrm>
            <a:off x="18227242" y="7609006"/>
            <a:ext cx="538205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just" defTabSz="821531" rtl="0" fontAlgn="auto" latinLnBrk="0" hangingPunct="0">
              <a:lnSpc>
                <a:spcPct val="100000"/>
              </a:lnSpc>
              <a:spcBef>
                <a:spcPts val="0"/>
              </a:spcBef>
              <a:spcAft>
                <a:spcPts val="0"/>
              </a:spcAft>
              <a:buClrTx/>
              <a:buSzTx/>
              <a:buFontTx/>
              <a:buNone/>
              <a:tabLst/>
            </a:pPr>
            <a:r>
              <a:rPr lang="en-US" sz="2400" dirty="0">
                <a:latin typeface="Times New Roman" panose="02020603050405020304" pitchFamily="18" charset="0"/>
                <a:cs typeface="Times New Roman" panose="02020603050405020304" pitchFamily="18" charset="0"/>
              </a:rPr>
              <a:t>Tagging provides </a:t>
            </a:r>
            <a:r>
              <a:rPr lang="en-US" sz="2400" dirty="0" err="1">
                <a:latin typeface="Times New Roman" panose="02020603050405020304" pitchFamily="18" charset="0"/>
                <a:cs typeface="Times New Roman" panose="02020603050405020304" pitchFamily="18" charset="0"/>
              </a:rPr>
              <a:t>Enu</a:t>
            </a:r>
            <a:r>
              <a:rPr lang="en-US" sz="2400" dirty="0">
                <a:latin typeface="Times New Roman" panose="02020603050405020304" pitchFamily="18" charset="0"/>
                <a:cs typeface="Times New Roman" panose="02020603050405020304" pitchFamily="18" charset="0"/>
              </a:rPr>
              <a:t> and modest energy resolution detector provides identification </a:t>
            </a:r>
            <a:endParaRPr kumimoji="0" lang="ru-RU" sz="24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endParaRPr>
          </a:p>
        </p:txBody>
      </p:sp>
      <p:sp>
        <p:nvSpPr>
          <p:cNvPr id="10" name="Номер слайда 9">
            <a:extLst>
              <a:ext uri="{FF2B5EF4-FFF2-40B4-BE49-F238E27FC236}">
                <a16:creationId xmlns:a16="http://schemas.microsoft.com/office/drawing/2014/main" id="{AAD3AEF4-D404-C7D2-1A9D-38DEDF9265B6}"/>
              </a:ext>
            </a:extLst>
          </p:cNvPr>
          <p:cNvSpPr>
            <a:spLocks noGrp="1"/>
          </p:cNvSpPr>
          <p:nvPr>
            <p:ph type="sldNum" sz="quarter" idx="2"/>
          </p:nvPr>
        </p:nvSpPr>
        <p:spPr/>
        <p:txBody>
          <a:bodyPr/>
          <a:lstStyle/>
          <a:p>
            <a:fld id="{86CB4B4D-7CA3-9044-876B-883B54F8677D}" type="slidenum">
              <a:rPr lang="ru-RU" smtClean="0"/>
              <a:t>24</a:t>
            </a:fld>
            <a:endParaRPr lang="ru-RU"/>
          </a:p>
        </p:txBody>
      </p:sp>
    </p:spTree>
    <p:extLst>
      <p:ext uri="{BB962C8B-B14F-4D97-AF65-F5344CB8AC3E}">
        <p14:creationId xmlns:p14="http://schemas.microsoft.com/office/powerpoint/2010/main" val="320631630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87134C-C739-30B5-07DC-0DAC40687CCE}"/>
              </a:ext>
            </a:extLst>
          </p:cNvPr>
          <p:cNvSpPr txBox="1"/>
          <p:nvPr/>
        </p:nvSpPr>
        <p:spPr>
          <a:xfrm>
            <a:off x="535554" y="2064228"/>
            <a:ext cx="11257156"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4000" dirty="0" err="1">
                <a:solidFill>
                  <a:srgbClr val="0070C0"/>
                </a:solidFill>
                <a:latin typeface="Times New Roman" panose="02020603050405020304" pitchFamily="18" charset="0"/>
                <a:cs typeface="Times New Roman" panose="02020603050405020304" pitchFamily="18" charset="0"/>
              </a:rPr>
              <a:t>SuperK</a:t>
            </a:r>
            <a:r>
              <a:rPr lang="en-US" sz="4000" dirty="0">
                <a:solidFill>
                  <a:srgbClr val="0070C0"/>
                </a:solidFill>
                <a:latin typeface="Times New Roman" panose="02020603050405020304" pitchFamily="18" charset="0"/>
                <a:cs typeface="Times New Roman" panose="02020603050405020304" pitchFamily="18" charset="0"/>
              </a:rPr>
              <a:t> </a:t>
            </a:r>
            <a:r>
              <a:rPr lang="ru-RU" sz="4000" dirty="0">
                <a:solidFill>
                  <a:srgbClr val="0070C0"/>
                </a:solidFill>
                <a:latin typeface="Times New Roman" panose="02020603050405020304" pitchFamily="18" charset="0"/>
                <a:cs typeface="Times New Roman" panose="02020603050405020304" pitchFamily="18" charset="0"/>
              </a:rPr>
              <a:t>+</a:t>
            </a:r>
            <a:r>
              <a:rPr lang="en-US" sz="4000" dirty="0">
                <a:solidFill>
                  <a:srgbClr val="0070C0"/>
                </a:solidFill>
                <a:latin typeface="Times New Roman" panose="02020603050405020304" pitchFamily="18" charset="0"/>
                <a:cs typeface="Times New Roman" panose="02020603050405020304" pitchFamily="18" charset="0"/>
              </a:rPr>
              <a:t> </a:t>
            </a:r>
            <a:r>
              <a:rPr lang="ru-RU" sz="4000" dirty="0">
                <a:solidFill>
                  <a:srgbClr val="0070C0"/>
                </a:solidFill>
                <a:latin typeface="Times New Roman" panose="02020603050405020304" pitchFamily="18" charset="0"/>
                <a:cs typeface="Times New Roman" panose="02020603050405020304" pitchFamily="18" charset="0"/>
              </a:rPr>
              <a:t>T2K</a:t>
            </a:r>
            <a:r>
              <a:rPr lang="en-US" sz="4000" dirty="0">
                <a:solidFill>
                  <a:srgbClr val="0070C0"/>
                </a:solidFill>
                <a:latin typeface="Times New Roman" panose="02020603050405020304" pitchFamily="18" charset="0"/>
                <a:cs typeface="Times New Roman" panose="02020603050405020304" pitchFamily="18" charset="0"/>
              </a:rPr>
              <a:t> </a:t>
            </a:r>
            <a:endParaRPr lang="ru-RU" sz="4000" dirty="0">
              <a:solidFill>
                <a:srgbClr val="0070C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3FABC38-737C-4DC4-AD03-F8B9AE635058}"/>
                  </a:ext>
                </a:extLst>
              </p:cNvPr>
              <p:cNvSpPr txBox="1"/>
              <p:nvPr/>
            </p:nvSpPr>
            <p:spPr>
              <a:xfrm>
                <a:off x="429323" y="3322821"/>
                <a:ext cx="11257155"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1500" indent="-571500" algn="l">
                  <a:buFont typeface="Wingdings" pitchFamily="2" charset="2"/>
                  <a:buChar char="Ø"/>
                </a:pPr>
                <a:r>
                  <a:rPr lang="ru-RU" dirty="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The </a:t>
                </a:r>
                <a:r>
                  <a:rPr lang="ru-RU" sz="2800" dirty="0" err="1">
                    <a:latin typeface="Times New Roman" panose="02020603050405020304" pitchFamily="18" charset="0"/>
                    <a:cs typeface="Times New Roman" panose="02020603050405020304" pitchFamily="18" charset="0"/>
                  </a:rPr>
                  <a:t>same</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detector</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similar</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infrastructure</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for</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analysis</a:t>
                </a:r>
                <a:r>
                  <a:rPr lang="en-US" sz="2800" dirty="0">
                    <a:latin typeface="Times New Roman" panose="02020603050405020304" pitchFamily="18" charset="0"/>
                    <a:cs typeface="Times New Roman" panose="02020603050405020304" pitchFamily="18" charset="0"/>
                  </a:rPr>
                  <a:t> </a:t>
                </a:r>
                <a:endParaRPr lang="ru-RU" sz="2800" dirty="0">
                  <a:latin typeface="Times New Roman" panose="02020603050405020304" pitchFamily="18" charset="0"/>
                  <a:cs typeface="Times New Roman" panose="02020603050405020304" pitchFamily="18" charset="0"/>
                </a:endParaRPr>
              </a:p>
              <a:p>
                <a:pPr marL="571500" indent="150813" algn="l">
                  <a:buFont typeface="Wingdings" pitchFamily="2" charset="2"/>
                  <a:buChar char="Ø"/>
                </a:pP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Not</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so</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straight</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forward</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anyway</a:t>
                </a:r>
                <a:r>
                  <a:rPr lang="en-US" sz="2800" dirty="0">
                    <a:latin typeface="Times New Roman" panose="02020603050405020304" pitchFamily="18" charset="0"/>
                    <a:cs typeface="Times New Roman" panose="02020603050405020304" pitchFamily="18" charset="0"/>
                  </a:rPr>
                  <a:t> </a:t>
                </a:r>
                <a:endParaRPr lang="ru-RU" sz="2800" dirty="0">
                  <a:latin typeface="Times New Roman" panose="02020603050405020304" pitchFamily="18" charset="0"/>
                  <a:cs typeface="Times New Roman" panose="02020603050405020304" pitchFamily="18" charset="0"/>
                </a:endParaRPr>
              </a:p>
              <a:p>
                <a:pPr marL="571500" indent="-571500" algn="l">
                  <a:buFont typeface="Wingdings" pitchFamily="2" charset="2"/>
                  <a:buChar char="Ø"/>
                </a:pPr>
                <a:endParaRPr lang="en-US" sz="2800" dirty="0">
                  <a:latin typeface="Times New Roman" panose="02020603050405020304" pitchFamily="18" charset="0"/>
                  <a:cs typeface="Times New Roman" panose="02020603050405020304" pitchFamily="18" charset="0"/>
                </a:endParaRPr>
              </a:p>
              <a:p>
                <a:pPr marL="571500" indent="-571500" algn="l">
                  <a:buFont typeface="Wingdings" pitchFamily="2" charset="2"/>
                  <a:buChar char="Ø"/>
                </a:pPr>
                <a:r>
                  <a:rPr lang="ru-RU" sz="2800" dirty="0" err="1">
                    <a:latin typeface="Times New Roman" panose="02020603050405020304" pitchFamily="18" charset="0"/>
                    <a:cs typeface="Times New Roman" panose="02020603050405020304" pitchFamily="18" charset="0"/>
                  </a:rPr>
                  <a:t>Slight</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preference</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for</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normal</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ordering</a:t>
                </a:r>
                <a:r>
                  <a:rPr lang="ru-RU" sz="2800" dirty="0">
                    <a:latin typeface="Times New Roman" panose="02020603050405020304" pitchFamily="18" charset="0"/>
                    <a:cs typeface="Times New Roman" panose="02020603050405020304" pitchFamily="18" charset="0"/>
                  </a:rPr>
                  <a:t>: </a:t>
                </a:r>
              </a:p>
              <a:p>
                <a:pPr marL="571500" indent="193675" algn="l">
                  <a:buFont typeface="Wingdings" pitchFamily="2" charset="2"/>
                  <a:buChar char="Ø"/>
                </a:pP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Bayes</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factor</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B</a:t>
                </a:r>
                <a:r>
                  <a:rPr lang="ru-RU" sz="2800" dirty="0">
                    <a:latin typeface="Times New Roman" panose="02020603050405020304" pitchFamily="18" charset="0"/>
                    <a:cs typeface="Times New Roman" panose="02020603050405020304" pitchFamily="18" charset="0"/>
                  </a:rPr>
                  <a:t>(NO/IO) = 8.98</a:t>
                </a:r>
              </a:p>
              <a:p>
                <a:pPr marL="571500" indent="19050" algn="l">
                  <a:buFont typeface="Wingdings" pitchFamily="2" charset="2"/>
                  <a:buChar char="Ø"/>
                </a:pP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p-value</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for</a:t>
                </a:r>
                <a:r>
                  <a:rPr lang="ru-RU" sz="2800" dirty="0">
                    <a:latin typeface="Times New Roman" panose="02020603050405020304" pitchFamily="18" charset="0"/>
                    <a:cs typeface="Times New Roman" panose="02020603050405020304" pitchFamily="18" charset="0"/>
                  </a:rPr>
                  <a:t> IO = 0.08 (1.2𝜎 </a:t>
                </a:r>
                <a:r>
                  <a:rPr lang="ru-RU" sz="2800" dirty="0" err="1">
                    <a:latin typeface="Times New Roman" panose="02020603050405020304" pitchFamily="18" charset="0"/>
                    <a:cs typeface="Times New Roman" panose="02020603050405020304" pitchFamily="18" charset="0"/>
                  </a:rPr>
                  <a:t>deviation</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using</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one-sided</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test</a:t>
                </a:r>
                <a:r>
                  <a:rPr lang="ru-RU"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endParaRPr lang="ru-RU" sz="2800" dirty="0">
                  <a:latin typeface="Times New Roman" panose="02020603050405020304" pitchFamily="18" charset="0"/>
                  <a:cs typeface="Times New Roman" panose="02020603050405020304" pitchFamily="18" charset="0"/>
                </a:endParaRPr>
              </a:p>
              <a:p>
                <a:pPr marL="571500" indent="-571500" algn="l">
                  <a:buFont typeface="Wingdings" pitchFamily="2" charset="2"/>
                  <a:buChar char="Ø"/>
                </a:pPr>
                <a:endParaRPr lang="en-US" sz="2800" dirty="0">
                  <a:latin typeface="Times New Roman" panose="02020603050405020304" pitchFamily="18" charset="0"/>
                  <a:cs typeface="Times New Roman" panose="02020603050405020304" pitchFamily="18" charset="0"/>
                </a:endParaRPr>
              </a:p>
              <a:p>
                <a:pPr marL="571500" indent="-571500" algn="l">
                  <a:buFont typeface="Wingdings" pitchFamily="2" charset="2"/>
                  <a:buChar char="Ø"/>
                </a:pP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Between</a:t>
                </a:r>
                <a:r>
                  <a:rPr lang="ru-RU" sz="2800" dirty="0">
                    <a:latin typeface="Times New Roman" panose="02020603050405020304" pitchFamily="18" charset="0"/>
                    <a:cs typeface="Times New Roman" panose="02020603050405020304" pitchFamily="18" charset="0"/>
                  </a:rPr>
                  <a:t> 1.9𝜎 </a:t>
                </a:r>
                <a:r>
                  <a:rPr lang="ru-RU" sz="2800" dirty="0" err="1">
                    <a:latin typeface="Times New Roman" panose="02020603050405020304" pitchFamily="18" charset="0"/>
                    <a:cs typeface="Times New Roman" panose="02020603050405020304" pitchFamily="18" charset="0"/>
                  </a:rPr>
                  <a:t>and</a:t>
                </a:r>
                <a:r>
                  <a:rPr lang="ru-RU" sz="2800" dirty="0">
                    <a:latin typeface="Times New Roman" panose="02020603050405020304" pitchFamily="18" charset="0"/>
                    <a:cs typeface="Times New Roman" panose="02020603050405020304" pitchFamily="18" charset="0"/>
                  </a:rPr>
                  <a:t> 2.0𝜎 </a:t>
                </a:r>
                <a:r>
                  <a:rPr lang="ru-RU" sz="2800" dirty="0" err="1">
                    <a:latin typeface="Times New Roman" panose="02020603050405020304" pitchFamily="18" charset="0"/>
                    <a:cs typeface="Times New Roman" panose="02020603050405020304" pitchFamily="18" charset="0"/>
                  </a:rPr>
                  <a:t>exclusion</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of</a:t>
                </a:r>
                <a:r>
                  <a:rPr lang="ru-RU" sz="2800" dirty="0">
                    <a:latin typeface="Times New Roman" panose="02020603050405020304" pitchFamily="18" charset="0"/>
                    <a:cs typeface="Times New Roman" panose="02020603050405020304" pitchFamily="18" charset="0"/>
                  </a:rPr>
                  <a:t> CP </a:t>
                </a:r>
                <a:r>
                  <a:rPr lang="ru-RU" sz="2800" dirty="0" err="1">
                    <a:latin typeface="Times New Roman" panose="02020603050405020304" pitchFamily="18" charset="0"/>
                    <a:cs typeface="Times New Roman" panose="02020603050405020304" pitchFamily="18" charset="0"/>
                  </a:rPr>
                  <a:t>symmetry</a:t>
                </a:r>
                <a:r>
                  <a:rPr lang="en-US" sz="2800" dirty="0">
                    <a:latin typeface="Times New Roman" panose="02020603050405020304" pitchFamily="18" charset="0"/>
                    <a:cs typeface="Times New Roman" panose="02020603050405020304" pitchFamily="18" charset="0"/>
                  </a:rPr>
                  <a:t> </a:t>
                </a:r>
                <a:endParaRPr lang="ru-RU" sz="2800" dirty="0">
                  <a:latin typeface="Times New Roman" panose="02020603050405020304" pitchFamily="18" charset="0"/>
                  <a:cs typeface="Times New Roman" panose="02020603050405020304" pitchFamily="18" charset="0"/>
                </a:endParaRPr>
              </a:p>
              <a:p>
                <a:pPr marL="571500" indent="-25400" algn="l">
                  <a:buFont typeface="Wingdings" pitchFamily="2" charset="2"/>
                  <a:buChar char="Ø"/>
                </a:pPr>
                <a:r>
                  <a:rPr lang="ru-RU" sz="2800" dirty="0">
                    <a:latin typeface="Times New Roman" panose="02020603050405020304" pitchFamily="18" charset="0"/>
                    <a:cs typeface="Times New Roman" panose="02020603050405020304" pitchFamily="18" charset="0"/>
                  </a:rPr>
                  <a:t>Joint </a:t>
                </a:r>
                <a:r>
                  <a:rPr lang="ru-RU" sz="2800" dirty="0" err="1">
                    <a:latin typeface="Times New Roman" panose="02020603050405020304" pitchFamily="18" charset="0"/>
                    <a:cs typeface="Times New Roman" panose="02020603050405020304" pitchFamily="18" charset="0"/>
                  </a:rPr>
                  <a:t>fit</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prefers</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values</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close</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to</a:t>
                </a:r>
                <a:r>
                  <a:rPr lang="ru-RU"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14:m>
                  <m:oMath xmlns:m="http://schemas.openxmlformats.org/officeDocument/2006/math">
                    <m:r>
                      <a:rPr lang="ru-RU" sz="2800" i="1" smtClean="0">
                        <a:latin typeface="Cambria Math" panose="02040503050406030204" pitchFamily="18" charset="0"/>
                        <a:ea typeface="Cambria Math" panose="02040503050406030204" pitchFamily="18" charset="0"/>
                        <a:cs typeface="Times New Roman" panose="02020603050405020304" pitchFamily="18" charset="0"/>
                      </a:rPr>
                      <m:t>𝜋</m:t>
                    </m:r>
                  </m:oMath>
                </a14:m>
                <a:r>
                  <a:rPr lang="en-US" sz="2800" dirty="0">
                    <a:latin typeface="Times New Roman" panose="02020603050405020304" pitchFamily="18" charset="0"/>
                    <a:cs typeface="Times New Roman" panose="02020603050405020304" pitchFamily="18" charset="0"/>
                  </a:rPr>
                  <a:t>/2 </a:t>
                </a:r>
                <a:r>
                  <a:rPr lang="ru-RU" sz="2800" dirty="0" err="1">
                    <a:latin typeface="Times New Roman" panose="02020603050405020304" pitchFamily="18" charset="0"/>
                    <a:cs typeface="Times New Roman" panose="02020603050405020304" pitchFamily="18" charset="0"/>
                  </a:rPr>
                  <a:t>for</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both</a:t>
                </a:r>
                <a:r>
                  <a:rPr lang="ru-RU" sz="2800" dirty="0">
                    <a:latin typeface="Times New Roman" panose="02020603050405020304" pitchFamily="18" charset="0"/>
                    <a:cs typeface="Times New Roman" panose="02020603050405020304" pitchFamily="18" charset="0"/>
                  </a:rPr>
                  <a:t> MO </a:t>
                </a:r>
                <a:r>
                  <a:rPr lang="ru-RU" sz="2800" dirty="0" err="1">
                    <a:latin typeface="Times New Roman" panose="02020603050405020304" pitchFamily="18" charset="0"/>
                    <a:cs typeface="Times New Roman" panose="02020603050405020304" pitchFamily="18" charset="0"/>
                  </a:rPr>
                  <a:t>cases</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with</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ru-RU" sz="2800" i="1">
                        <a:latin typeface="Cambria Math" panose="02040503050406030204" pitchFamily="18" charset="0"/>
                        <a:ea typeface="Cambria Math" panose="02040503050406030204" pitchFamily="18" charset="0"/>
                        <a:cs typeface="Times New Roman" panose="02020603050405020304" pitchFamily="18" charset="0"/>
                      </a:rPr>
                      <m:t>𝜋</m:t>
                    </m:r>
                  </m:oMath>
                </a14:m>
                <a:r>
                  <a:rPr lang="en-US" sz="2800" dirty="0">
                    <a:latin typeface="Times New Roman" panose="02020603050405020304" pitchFamily="18" charset="0"/>
                    <a:cs typeface="Times New Roman" panose="02020603050405020304" pitchFamily="18" charset="0"/>
                  </a:rPr>
                  <a:t>/2 </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outside</a:t>
                </a:r>
                <a:r>
                  <a:rPr lang="ru-RU" sz="2800" dirty="0">
                    <a:latin typeface="Times New Roman" panose="02020603050405020304" pitchFamily="18" charset="0"/>
                    <a:cs typeface="Times New Roman" panose="02020603050405020304" pitchFamily="18" charset="0"/>
                  </a:rPr>
                  <a:t> 3σ.</a:t>
                </a:r>
              </a:p>
            </p:txBody>
          </p:sp>
        </mc:Choice>
        <mc:Fallback xmlns="">
          <p:sp>
            <p:nvSpPr>
              <p:cNvPr id="8" name="TextBox 7">
                <a:extLst>
                  <a:ext uri="{FF2B5EF4-FFF2-40B4-BE49-F238E27FC236}">
                    <a16:creationId xmlns:a16="http://schemas.microsoft.com/office/drawing/2014/main" id="{83FABC38-737C-4DC4-AD03-F8B9AE635058}"/>
                  </a:ext>
                </a:extLst>
              </p:cNvPr>
              <p:cNvSpPr txBox="1">
                <a:spLocks noRot="1" noChangeAspect="1" noMove="1" noResize="1" noEditPoints="1" noAdjustHandles="1" noChangeArrowheads="1" noChangeShapeType="1" noTextEdit="1"/>
              </p:cNvSpPr>
              <p:nvPr/>
            </p:nvSpPr>
            <p:spPr>
              <a:xfrm>
                <a:off x="429323" y="3322821"/>
                <a:ext cx="11257155" cy="4524315"/>
              </a:xfrm>
              <a:prstGeom prst="rect">
                <a:avLst/>
              </a:prstGeom>
              <a:blipFill>
                <a:blip r:embed="rId2"/>
                <a:stretch>
                  <a:fillRect l="-1464" t="-1120" b="-3081"/>
                </a:stretch>
              </a:blipFill>
              <a:ln w="12700" cap="flat">
                <a:noFill/>
                <a:miter lim="400000"/>
              </a:ln>
              <a:effectLst/>
            </p:spPr>
            <p:txBody>
              <a:bodyPr/>
              <a:lstStyle/>
              <a:p>
                <a:r>
                  <a:rPr lang="ru-RU">
                    <a:noFill/>
                  </a:rPr>
                  <a:t> </a:t>
                </a:r>
              </a:p>
            </p:txBody>
          </p:sp>
        </mc:Fallback>
      </mc:AlternateContent>
      <p:pic>
        <p:nvPicPr>
          <p:cNvPr id="9" name="Рисунок 8">
            <a:extLst>
              <a:ext uri="{FF2B5EF4-FFF2-40B4-BE49-F238E27FC236}">
                <a16:creationId xmlns:a16="http://schemas.microsoft.com/office/drawing/2014/main" id="{A1C0FB61-DF4B-C965-411B-A9310DE16274}"/>
              </a:ext>
            </a:extLst>
          </p:cNvPr>
          <p:cNvPicPr>
            <a:picLocks noChangeAspect="1"/>
          </p:cNvPicPr>
          <p:nvPr/>
        </p:nvPicPr>
        <p:blipFill>
          <a:blip r:embed="rId3"/>
          <a:stretch>
            <a:fillRect/>
          </a:stretch>
        </p:blipFill>
        <p:spPr>
          <a:xfrm>
            <a:off x="429323" y="8401134"/>
            <a:ext cx="11469618" cy="4808616"/>
          </a:xfrm>
          <a:prstGeom prst="rect">
            <a:avLst/>
          </a:prstGeom>
        </p:spPr>
      </p:pic>
      <p:sp>
        <p:nvSpPr>
          <p:cNvPr id="10" name="Accelerator neutrino beams">
            <a:extLst>
              <a:ext uri="{FF2B5EF4-FFF2-40B4-BE49-F238E27FC236}">
                <a16:creationId xmlns:a16="http://schemas.microsoft.com/office/drawing/2014/main" id="{93BFBE1F-356E-F97A-421A-75DA28087ECC}"/>
              </a:ext>
            </a:extLst>
          </p:cNvPr>
          <p:cNvSpPr txBox="1"/>
          <p:nvPr/>
        </p:nvSpPr>
        <p:spPr>
          <a:xfrm>
            <a:off x="781842" y="506250"/>
            <a:ext cx="12302787" cy="1074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ormAutofit/>
          </a:bodyPr>
          <a:lstStyle>
            <a:lvl1pPr algn="l" defTabSz="2389572">
              <a:lnSpc>
                <a:spcPct val="80000"/>
              </a:lnSpc>
              <a:defRPr sz="7840" spc="-156">
                <a:solidFill>
                  <a:srgbClr val="903221"/>
                </a:solidFill>
                <a:latin typeface="ヒラギノ明朝 ProN W3"/>
                <a:ea typeface="ヒラギノ明朝 ProN W3"/>
                <a:cs typeface="ヒラギノ明朝 ProN W3"/>
                <a:sym typeface="ヒラギノ明朝 ProN W3"/>
              </a:defRPr>
            </a:lvl1pPr>
          </a:lstStyle>
          <a:p>
            <a:r>
              <a:rPr lang="en-US" sz="8000" dirty="0">
                <a:latin typeface="Times New Roman" panose="02020603050405020304" pitchFamily="18" charset="0"/>
                <a:cs typeface="Times New Roman" panose="02020603050405020304" pitchFamily="18" charset="0"/>
              </a:rPr>
              <a:t>Combining experiments results</a:t>
            </a:r>
            <a:endParaRPr sz="8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DB7FB4F-FB1E-0527-4A56-29B01B67F84E}"/>
              </a:ext>
            </a:extLst>
          </p:cNvPr>
          <p:cNvSpPr txBox="1"/>
          <p:nvPr/>
        </p:nvSpPr>
        <p:spPr>
          <a:xfrm>
            <a:off x="12591290" y="2064228"/>
            <a:ext cx="11257156"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000" dirty="0">
                <a:solidFill>
                  <a:srgbClr val="0070C0"/>
                </a:solidFill>
                <a:latin typeface="Times New Roman" panose="02020603050405020304" pitchFamily="18" charset="0"/>
                <a:cs typeface="Times New Roman" panose="02020603050405020304" pitchFamily="18" charset="0"/>
              </a:rPr>
              <a:t>JUNO + Accelerator + Atmospheric </a:t>
            </a:r>
            <a:endParaRPr lang="ru-RU" sz="4000" dirty="0">
              <a:solidFill>
                <a:srgbClr val="0070C0"/>
              </a:solidFill>
              <a:latin typeface="Times New Roman" panose="02020603050405020304" pitchFamily="18" charset="0"/>
              <a:cs typeface="Times New Roman" panose="02020603050405020304" pitchFamily="18" charset="0"/>
            </a:endParaRPr>
          </a:p>
        </p:txBody>
      </p:sp>
      <p:grpSp>
        <p:nvGrpSpPr>
          <p:cNvPr id="12" name="Группа 11">
            <a:extLst>
              <a:ext uri="{FF2B5EF4-FFF2-40B4-BE49-F238E27FC236}">
                <a16:creationId xmlns:a16="http://schemas.microsoft.com/office/drawing/2014/main" id="{2BAB7AFE-DEAE-83FB-7D7A-4857EF3271FF}"/>
              </a:ext>
            </a:extLst>
          </p:cNvPr>
          <p:cNvGrpSpPr/>
          <p:nvPr/>
        </p:nvGrpSpPr>
        <p:grpSpPr>
          <a:xfrm>
            <a:off x="14220082" y="5918947"/>
            <a:ext cx="7999571" cy="7290803"/>
            <a:chOff x="14597742" y="425624"/>
            <a:chExt cx="7772400" cy="12413814"/>
          </a:xfrm>
        </p:grpSpPr>
        <p:pic>
          <p:nvPicPr>
            <p:cNvPr id="13" name="Рисунок 12">
              <a:extLst>
                <a:ext uri="{FF2B5EF4-FFF2-40B4-BE49-F238E27FC236}">
                  <a16:creationId xmlns:a16="http://schemas.microsoft.com/office/drawing/2014/main" id="{64C00028-DAD6-B5DD-62C8-8FA4CD18221C}"/>
                </a:ext>
              </a:extLst>
            </p:cNvPr>
            <p:cNvPicPr>
              <a:picLocks noChangeAspect="1"/>
            </p:cNvPicPr>
            <p:nvPr/>
          </p:nvPicPr>
          <p:blipFill>
            <a:blip r:embed="rId4"/>
            <a:stretch>
              <a:fillRect/>
            </a:stretch>
          </p:blipFill>
          <p:spPr>
            <a:xfrm>
              <a:off x="14597742" y="425624"/>
              <a:ext cx="7772400" cy="6457070"/>
            </a:xfrm>
            <a:prstGeom prst="rect">
              <a:avLst/>
            </a:prstGeom>
          </p:spPr>
        </p:pic>
        <p:pic>
          <p:nvPicPr>
            <p:cNvPr id="14" name="Рисунок 13">
              <a:extLst>
                <a:ext uri="{FF2B5EF4-FFF2-40B4-BE49-F238E27FC236}">
                  <a16:creationId xmlns:a16="http://schemas.microsoft.com/office/drawing/2014/main" id="{2B3F9101-D629-7C6E-0DFF-2AA20AE46575}"/>
                </a:ext>
              </a:extLst>
            </p:cNvPr>
            <p:cNvPicPr>
              <a:picLocks noChangeAspect="1"/>
            </p:cNvPicPr>
            <p:nvPr/>
          </p:nvPicPr>
          <p:blipFill>
            <a:blip r:embed="rId5"/>
            <a:stretch>
              <a:fillRect/>
            </a:stretch>
          </p:blipFill>
          <p:spPr>
            <a:xfrm>
              <a:off x="14597742" y="6821488"/>
              <a:ext cx="7772400" cy="6017950"/>
            </a:xfrm>
            <a:prstGeom prst="rect">
              <a:avLst/>
            </a:prstGeom>
          </p:spPr>
        </p:pic>
      </p:grpSp>
      <p:pic>
        <p:nvPicPr>
          <p:cNvPr id="16" name="Рисунок 15">
            <a:extLst>
              <a:ext uri="{FF2B5EF4-FFF2-40B4-BE49-F238E27FC236}">
                <a16:creationId xmlns:a16="http://schemas.microsoft.com/office/drawing/2014/main" id="{B825116C-5570-E490-F685-7BE39B31C4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55550" y="3322048"/>
            <a:ext cx="7999571" cy="2046964"/>
          </a:xfrm>
          <a:prstGeom prst="rect">
            <a:avLst/>
          </a:prstGeom>
        </p:spPr>
      </p:pic>
      <p:pic>
        <p:nvPicPr>
          <p:cNvPr id="18" name="Рисунок 17">
            <a:extLst>
              <a:ext uri="{FF2B5EF4-FFF2-40B4-BE49-F238E27FC236}">
                <a16:creationId xmlns:a16="http://schemas.microsoft.com/office/drawing/2014/main" id="{8E830080-9C12-DDF6-AC8F-C0FE06B723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55121" y="3870414"/>
            <a:ext cx="3879373" cy="944060"/>
          </a:xfrm>
          <a:prstGeom prst="rect">
            <a:avLst/>
          </a:prstGeom>
        </p:spPr>
      </p:pic>
      <p:sp>
        <p:nvSpPr>
          <p:cNvPr id="2" name="Номер слайда 1">
            <a:extLst>
              <a:ext uri="{FF2B5EF4-FFF2-40B4-BE49-F238E27FC236}">
                <a16:creationId xmlns:a16="http://schemas.microsoft.com/office/drawing/2014/main" id="{CC17B685-CA48-69D4-0A24-CB4436768A27}"/>
              </a:ext>
            </a:extLst>
          </p:cNvPr>
          <p:cNvSpPr>
            <a:spLocks noGrp="1"/>
          </p:cNvSpPr>
          <p:nvPr>
            <p:ph type="sldNum" sz="quarter" idx="2"/>
          </p:nvPr>
        </p:nvSpPr>
        <p:spPr/>
        <p:txBody>
          <a:bodyPr/>
          <a:lstStyle/>
          <a:p>
            <a:fld id="{86CB4B4D-7CA3-9044-876B-883B54F8677D}" type="slidenum">
              <a:rPr lang="ru-RU" smtClean="0"/>
              <a:t>25</a:t>
            </a:fld>
            <a:endParaRPr lang="ru-RU"/>
          </a:p>
        </p:txBody>
      </p:sp>
    </p:spTree>
    <p:extLst>
      <p:ext uri="{BB962C8B-B14F-4D97-AF65-F5344CB8AC3E}">
        <p14:creationId xmlns:p14="http://schemas.microsoft.com/office/powerpoint/2010/main" val="328202414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celerator neutrino beams">
            <a:extLst>
              <a:ext uri="{FF2B5EF4-FFF2-40B4-BE49-F238E27FC236}">
                <a16:creationId xmlns:a16="http://schemas.microsoft.com/office/drawing/2014/main" id="{B748A5AD-94B5-14FC-692D-1BDDFFF70F30}"/>
              </a:ext>
            </a:extLst>
          </p:cNvPr>
          <p:cNvSpPr txBox="1"/>
          <p:nvPr/>
        </p:nvSpPr>
        <p:spPr>
          <a:xfrm>
            <a:off x="781842" y="506250"/>
            <a:ext cx="12302787" cy="1074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ormAutofit/>
          </a:bodyPr>
          <a:lstStyle>
            <a:lvl1pPr algn="l" defTabSz="2389572">
              <a:lnSpc>
                <a:spcPct val="80000"/>
              </a:lnSpc>
              <a:defRPr sz="7840" spc="-156">
                <a:solidFill>
                  <a:srgbClr val="903221"/>
                </a:solidFill>
                <a:latin typeface="ヒラギノ明朝 ProN W3"/>
                <a:ea typeface="ヒラギノ明朝 ProN W3"/>
                <a:cs typeface="ヒラギノ明朝 ProN W3"/>
                <a:sym typeface="ヒラギノ明朝 ProN W3"/>
              </a:defRPr>
            </a:lvl1pPr>
          </a:lstStyle>
          <a:p>
            <a:r>
              <a:rPr lang="en-US" sz="8000" dirty="0">
                <a:latin typeface="Times New Roman" panose="02020603050405020304" pitchFamily="18" charset="0"/>
                <a:cs typeface="Times New Roman" panose="02020603050405020304" pitchFamily="18" charset="0"/>
              </a:rPr>
              <a:t>Another approach: global fits   </a:t>
            </a:r>
            <a:endParaRPr sz="8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8C7C64-BA35-5D0A-E0F8-15F64D964760}"/>
              </a:ext>
            </a:extLst>
          </p:cNvPr>
          <p:cNvSpPr txBox="1"/>
          <p:nvPr/>
        </p:nvSpPr>
        <p:spPr>
          <a:xfrm>
            <a:off x="781842" y="1692827"/>
            <a:ext cx="9919010" cy="5078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dirty="0">
                <a:solidFill>
                  <a:srgbClr val="0070C0"/>
                </a:solidFill>
                <a:latin typeface="Times New Roman" panose="02020603050405020304" pitchFamily="18" charset="0"/>
                <a:cs typeface="Times New Roman" panose="02020603050405020304" pitchFamily="18" charset="0"/>
              </a:rPr>
              <a:t>E</a:t>
            </a:r>
            <a:r>
              <a:rPr lang="ru-RU" dirty="0" err="1">
                <a:solidFill>
                  <a:srgbClr val="0070C0"/>
                </a:solidFill>
                <a:latin typeface="Times New Roman" panose="02020603050405020304" pitchFamily="18" charset="0"/>
                <a:cs typeface="Times New Roman" panose="02020603050405020304" pitchFamily="18" charset="0"/>
              </a:rPr>
              <a:t>xist</a:t>
            </a:r>
            <a:r>
              <a:rPr lang="en-US" dirty="0">
                <a:solidFill>
                  <a:srgbClr val="0070C0"/>
                </a:solidFill>
                <a:latin typeface="Times New Roman" panose="02020603050405020304" pitchFamily="18" charset="0"/>
                <a:cs typeface="Times New Roman" panose="02020603050405020304" pitchFamily="18" charset="0"/>
              </a:rPr>
              <a:t> already</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for</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decades</a:t>
            </a:r>
            <a:r>
              <a:rPr lang="en-US" dirty="0">
                <a:solidFill>
                  <a:srgbClr val="0070C0"/>
                </a:solidFill>
                <a:latin typeface="Times New Roman" panose="02020603050405020304" pitchFamily="18" charset="0"/>
                <a:cs typeface="Times New Roman" panose="02020603050405020304" pitchFamily="18" charset="0"/>
              </a:rPr>
              <a:t> </a:t>
            </a:r>
          </a:p>
          <a:p>
            <a:pPr algn="l"/>
            <a:endParaRPr lang="ru-RU" sz="2400" dirty="0">
              <a:latin typeface="Times New Roman" panose="02020603050405020304" pitchFamily="18" charset="0"/>
              <a:cs typeface="Times New Roman" panose="02020603050405020304" pitchFamily="18" charset="0"/>
            </a:endParaRPr>
          </a:p>
          <a:p>
            <a:pPr marL="571500" indent="-571500" algn="l">
              <a:buFont typeface="Wingdings" pitchFamily="2" charset="2"/>
              <a:buChar char="Ø"/>
            </a:pPr>
            <a:r>
              <a:rPr lang="ru-RU" sz="2400" dirty="0">
                <a:latin typeface="Times New Roman" panose="02020603050405020304" pitchFamily="18" charset="0"/>
                <a:cs typeface="Times New Roman" panose="02020603050405020304" pitchFamily="18" charset="0"/>
              </a:rPr>
              <a:t>First </a:t>
            </a:r>
            <a:r>
              <a:rPr lang="ru-RU" sz="2400" dirty="0" err="1">
                <a:latin typeface="Times New Roman" panose="02020603050405020304" pitchFamily="18" charset="0"/>
                <a:cs typeface="Times New Roman" panose="02020603050405020304" pitchFamily="18" charset="0"/>
              </a:rPr>
              <a:t>global</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analysis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was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published</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in</a:t>
            </a:r>
            <a:r>
              <a:rPr lang="ru-RU" sz="2400" dirty="0">
                <a:latin typeface="Times New Roman" panose="02020603050405020304" pitchFamily="18" charset="0"/>
                <a:cs typeface="Times New Roman" panose="02020603050405020304" pitchFamily="18" charset="0"/>
              </a:rPr>
              <a:t> 1994</a:t>
            </a:r>
            <a:endParaRPr lang="en-US" sz="2400" dirty="0">
              <a:latin typeface="Times New Roman" panose="02020603050405020304" pitchFamily="18" charset="0"/>
              <a:cs typeface="Times New Roman" panose="02020603050405020304" pitchFamily="18" charset="0"/>
            </a:endParaRPr>
          </a:p>
          <a:p>
            <a:pPr marL="571500" indent="-571500" algn="l">
              <a:buFont typeface="Wingdings" pitchFamily="2" charset="2"/>
              <a:buChar char="Ø"/>
            </a:pPr>
            <a:endParaRPr lang="ru-RU" sz="2400" dirty="0">
              <a:latin typeface="Times New Roman" panose="02020603050405020304" pitchFamily="18" charset="0"/>
              <a:cs typeface="Times New Roman" panose="02020603050405020304" pitchFamily="18" charset="0"/>
            </a:endParaRPr>
          </a:p>
          <a:p>
            <a:pPr marL="571500" indent="-571500" algn="l">
              <a:buFont typeface="Wingdings" pitchFamily="2" charset="2"/>
              <a:buChar char="Ø"/>
            </a:pPr>
            <a:r>
              <a:rPr lang="ru-RU" sz="2400" dirty="0" err="1">
                <a:latin typeface="Times New Roman" panose="02020603050405020304" pitchFamily="18" charset="0"/>
                <a:cs typeface="Times New Roman" panose="02020603050405020304" pitchFamily="18" charset="0"/>
              </a:rPr>
              <a:t>Main</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players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in</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the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field</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today</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are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NuFIT</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Bari</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and</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Valencia</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groups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that</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produce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results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on</a:t>
            </a:r>
            <a:r>
              <a:rPr lang="ru-RU" sz="2400" dirty="0">
                <a:latin typeface="Times New Roman" panose="02020603050405020304" pitchFamily="18" charset="0"/>
                <a:cs typeface="Times New Roman" panose="02020603050405020304" pitchFamily="18" charset="0"/>
              </a:rPr>
              <a:t>:</a:t>
            </a:r>
          </a:p>
          <a:p>
            <a:pPr marL="571500" indent="19050" algn="l">
              <a:buFont typeface="Wingdings" pitchFamily="2" charset="2"/>
              <a:buChar char="Ø"/>
            </a:pPr>
            <a:r>
              <a:rPr lang="ru-RU" sz="2400" dirty="0" err="1">
                <a:latin typeface="Times New Roman" panose="02020603050405020304" pitchFamily="18" charset="0"/>
                <a:cs typeface="Times New Roman" panose="02020603050405020304" pitchFamily="18" charset="0"/>
              </a:rPr>
              <a:t>three-flavour</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oscillation</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parameters</a:t>
            </a:r>
            <a:r>
              <a:rPr lang="en-US" sz="2400" dirty="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a:p>
            <a:pPr marL="571500" indent="19050" algn="l">
              <a:buFont typeface="Wingdings" pitchFamily="2" charset="2"/>
              <a:buChar char="Ø"/>
            </a:pPr>
            <a:r>
              <a:rPr lang="ru-RU" sz="2400" dirty="0">
                <a:latin typeface="Times New Roman" panose="02020603050405020304" pitchFamily="18" charset="0"/>
                <a:cs typeface="Times New Roman" panose="02020603050405020304" pitchFamily="18" charset="0"/>
              </a:rPr>
              <a:t>3+1, 3+2 </a:t>
            </a:r>
            <a:r>
              <a:rPr lang="ru-RU" sz="2400" dirty="0" err="1">
                <a:latin typeface="Times New Roman" panose="02020603050405020304" pitchFamily="18" charset="0"/>
                <a:cs typeface="Times New Roman" panose="02020603050405020304" pitchFamily="18" charset="0"/>
              </a:rPr>
              <a:t>oscillation</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parameters</a:t>
            </a:r>
            <a:r>
              <a:rPr lang="en-US" sz="2400" dirty="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a:p>
            <a:pPr marL="571500" indent="19050" algn="l">
              <a:buFont typeface="Wingdings" pitchFamily="2" charset="2"/>
              <a:buChar char="Ø"/>
            </a:pPr>
            <a:r>
              <a:rPr lang="ru-RU" sz="2400" dirty="0">
                <a:latin typeface="Times New Roman" panose="02020603050405020304" pitchFamily="18" charset="0"/>
                <a:cs typeface="Times New Roman" panose="02020603050405020304" pitchFamily="18" charset="0"/>
              </a:rPr>
              <a:t>NSI </a:t>
            </a:r>
            <a:r>
              <a:rPr lang="ru-RU" sz="2400" dirty="0" err="1">
                <a:latin typeface="Times New Roman" panose="02020603050405020304" pitchFamily="18" charset="0"/>
                <a:cs typeface="Times New Roman" panose="02020603050405020304" pitchFamily="18" charset="0"/>
              </a:rPr>
              <a:t>parameters</a:t>
            </a:r>
            <a:r>
              <a:rPr lang="en-US" sz="2400" dirty="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a:p>
            <a:pPr marL="571500" indent="-571500" algn="l">
              <a:buFont typeface="Wingdings" pitchFamily="2" charset="2"/>
              <a:buChar char="Ø"/>
            </a:pPr>
            <a:endParaRPr lang="en-US" sz="2400" dirty="0">
              <a:latin typeface="Times New Roman" panose="02020603050405020304" pitchFamily="18" charset="0"/>
              <a:cs typeface="Times New Roman" panose="02020603050405020304" pitchFamily="18" charset="0"/>
            </a:endParaRPr>
          </a:p>
          <a:p>
            <a:pPr marL="571500" indent="-571500" algn="l">
              <a:buFont typeface="Wingdings" pitchFamily="2" charset="2"/>
              <a:buChar char="Ø"/>
            </a:pPr>
            <a:r>
              <a:rPr lang="ru-RU" sz="2400" dirty="0" err="1">
                <a:latin typeface="Times New Roman" panose="02020603050405020304" pitchFamily="18" charset="0"/>
                <a:cs typeface="Times New Roman" panose="02020603050405020304" pitchFamily="18" charset="0"/>
              </a:rPr>
              <a:t>Newcomers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Gambit</a:t>
            </a:r>
            <a:r>
              <a:rPr lang="ru-RU" sz="2400" dirty="0">
                <a:latin typeface="Times New Roman" panose="02020603050405020304" pitchFamily="18" charset="0"/>
                <a:cs typeface="Times New Roman" panose="02020603050405020304" pitchFamily="18" charset="0"/>
              </a:rPr>
              <a:t>, GNA (JINR).</a:t>
            </a:r>
          </a:p>
          <a:p>
            <a:pPr marL="571500" indent="-571500" algn="l">
              <a:buFont typeface="Wingdings" pitchFamily="2" charset="2"/>
              <a:buChar char="Ø"/>
            </a:pPr>
            <a:endParaRPr lang="en-US" sz="2400" dirty="0">
              <a:latin typeface="Times New Roman" panose="02020603050405020304" pitchFamily="18" charset="0"/>
              <a:cs typeface="Times New Roman" panose="02020603050405020304" pitchFamily="18" charset="0"/>
            </a:endParaRPr>
          </a:p>
          <a:p>
            <a:pPr marL="571500" indent="-571500" algn="l">
              <a:buFont typeface="Wingdings" pitchFamily="2" charset="2"/>
              <a:buChar char="Ø"/>
            </a:pPr>
            <a:r>
              <a:rPr lang="ru-RU" sz="2400" dirty="0" err="1">
                <a:latin typeface="Times New Roman" panose="02020603050405020304" pitchFamily="18" charset="0"/>
                <a:cs typeface="Times New Roman" panose="02020603050405020304" pitchFamily="18" charset="0"/>
              </a:rPr>
              <a:t>Very</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long</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way</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ahead</a:t>
            </a:r>
            <a:r>
              <a:rPr lang="ru-RU" sz="24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3A79E517-3DD9-5CF7-1EC3-FC7685C118F6}"/>
              </a:ext>
            </a:extLst>
          </p:cNvPr>
          <p:cNvSpPr txBox="1"/>
          <p:nvPr/>
        </p:nvSpPr>
        <p:spPr>
          <a:xfrm>
            <a:off x="471445" y="7942199"/>
            <a:ext cx="11373646" cy="4154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gn="l">
              <a:buFont typeface="Wingdings" pitchFamily="2" charset="2"/>
              <a:buChar char="Ø"/>
            </a:pPr>
            <a:r>
              <a:rPr lang="ru-RU" sz="2400" dirty="0" err="1">
                <a:latin typeface="Times New Roman" panose="02020603050405020304" pitchFamily="18" charset="0"/>
                <a:cs typeface="Times New Roman" panose="02020603050405020304" pitchFamily="18" charset="0"/>
              </a:rPr>
              <a:t>Have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to</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use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lots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of</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approximations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to</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make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basic</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predictions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that</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are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used</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to</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apply</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oscillations</a:t>
            </a:r>
            <a:r>
              <a:rPr lang="en-US" sz="2400" dirty="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a:p>
            <a:pPr marL="457200" indent="-457200" algn="l">
              <a:buFont typeface="Wingdings" pitchFamily="2" charset="2"/>
              <a:buChar char="Ø"/>
            </a:pPr>
            <a:endParaRPr lang="en-US" sz="2400" dirty="0">
              <a:latin typeface="Times New Roman" panose="02020603050405020304" pitchFamily="18" charset="0"/>
              <a:cs typeface="Times New Roman" panose="02020603050405020304" pitchFamily="18" charset="0"/>
            </a:endParaRPr>
          </a:p>
          <a:p>
            <a:pPr marL="457200" indent="-457200" algn="l">
              <a:buFont typeface="Wingdings" pitchFamily="2" charset="2"/>
              <a:buChar char="Ø"/>
            </a:pPr>
            <a:r>
              <a:rPr lang="ru-RU" sz="2400" dirty="0" err="1">
                <a:latin typeface="Times New Roman" panose="02020603050405020304" pitchFamily="18" charset="0"/>
                <a:cs typeface="Times New Roman" panose="02020603050405020304" pitchFamily="18" charset="0"/>
              </a:rPr>
              <a:t>Impossible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to</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repeat</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gigantic</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work</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on</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experiment</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simulation</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performed</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by</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collaborations</a:t>
            </a:r>
            <a:r>
              <a:rPr lang="en-US" sz="2400" dirty="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a:p>
            <a:pPr marL="457200" indent="-457200" algn="l">
              <a:buFont typeface="Wingdings" pitchFamily="2" charset="2"/>
              <a:buChar char="Ø"/>
            </a:pPr>
            <a:endParaRPr lang="en-US" sz="2400" dirty="0">
              <a:latin typeface="Times New Roman" panose="02020603050405020304" pitchFamily="18" charset="0"/>
              <a:cs typeface="Times New Roman" panose="02020603050405020304" pitchFamily="18" charset="0"/>
            </a:endParaRPr>
          </a:p>
          <a:p>
            <a:pPr marL="457200" indent="-457200" algn="l">
              <a:buFont typeface="Wingdings" pitchFamily="2" charset="2"/>
              <a:buChar char="Ø"/>
            </a:pPr>
            <a:r>
              <a:rPr lang="ru-RU" sz="2400" dirty="0" err="1">
                <a:latin typeface="Times New Roman" panose="02020603050405020304" pitchFamily="18" charset="0"/>
                <a:cs typeface="Times New Roman" panose="02020603050405020304" pitchFamily="18" charset="0"/>
              </a:rPr>
              <a:t>Details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of</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simulations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and</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others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are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not</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shared</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outside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collaboration</a:t>
            </a:r>
            <a:r>
              <a:rPr lang="en-US" sz="2400" dirty="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a:p>
            <a:pPr marL="457200" indent="-457200" algn="l">
              <a:buFont typeface="Wingdings" pitchFamily="2" charset="2"/>
              <a:buChar char="Ø"/>
            </a:pPr>
            <a:endParaRPr lang="en-US" sz="2400" dirty="0">
              <a:latin typeface="Times New Roman" panose="02020603050405020304" pitchFamily="18" charset="0"/>
              <a:cs typeface="Times New Roman" panose="02020603050405020304" pitchFamily="18" charset="0"/>
            </a:endParaRPr>
          </a:p>
          <a:p>
            <a:pPr marL="457200" indent="-457200" algn="l">
              <a:buFont typeface="Wingdings" pitchFamily="2" charset="2"/>
              <a:buChar char="Ø"/>
            </a:pPr>
            <a:r>
              <a:rPr lang="ru-RU" sz="2400" dirty="0" err="1">
                <a:latin typeface="Times New Roman" panose="02020603050405020304" pitchFamily="18" charset="0"/>
                <a:cs typeface="Times New Roman" panose="02020603050405020304" pitchFamily="18" charset="0"/>
              </a:rPr>
              <a:t>There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is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no</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universal</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output</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that</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can</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be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used</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for</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global</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fit</a:t>
            </a:r>
            <a:r>
              <a:rPr lang="en-US" sz="2400" dirty="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a:p>
            <a:pPr marL="457200" indent="-457200" algn="l">
              <a:buFont typeface="Wingdings" pitchFamily="2" charset="2"/>
              <a:buChar char="Ø"/>
            </a:pPr>
            <a:endParaRPr lang="en-US" sz="2400" dirty="0">
              <a:latin typeface="Times New Roman" panose="02020603050405020304" pitchFamily="18" charset="0"/>
              <a:cs typeface="Times New Roman" panose="02020603050405020304" pitchFamily="18" charset="0"/>
            </a:endParaRPr>
          </a:p>
          <a:p>
            <a:pPr marL="457200" indent="-457200" algn="l">
              <a:buFont typeface="Wingdings" pitchFamily="2" charset="2"/>
              <a:buChar char="Ø"/>
            </a:pPr>
            <a:r>
              <a:rPr lang="ru-RU" sz="2400" dirty="0" err="1">
                <a:latin typeface="Times New Roman" panose="02020603050405020304" pitchFamily="18" charset="0"/>
                <a:cs typeface="Times New Roman" panose="02020603050405020304" pitchFamily="18" charset="0"/>
              </a:rPr>
              <a:t>Some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experiments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are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making</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public</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maps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but</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that’s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not</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enough</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for</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joint</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fit</a:t>
            </a:r>
            <a:r>
              <a:rPr lang="en-US" sz="2400" dirty="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525CB841-7842-BF75-6F1A-00DF9ED6FD53}"/>
              </a:ext>
            </a:extLst>
          </p:cNvPr>
          <p:cNvPicPr>
            <a:picLocks noChangeAspect="1"/>
          </p:cNvPicPr>
          <p:nvPr/>
        </p:nvPicPr>
        <p:blipFill>
          <a:blip r:embed="rId2"/>
          <a:stretch>
            <a:fillRect/>
          </a:stretch>
        </p:blipFill>
        <p:spPr>
          <a:xfrm>
            <a:off x="15611707" y="741264"/>
            <a:ext cx="6014215" cy="608022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09EE663-FE59-D829-A5F4-6A19B7873F14}"/>
                  </a:ext>
                </a:extLst>
              </p:cNvPr>
              <p:cNvSpPr txBox="1"/>
              <p:nvPr/>
            </p:nvSpPr>
            <p:spPr>
              <a:xfrm>
                <a:off x="12538910" y="7946771"/>
                <a:ext cx="11373646"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gn="l">
                  <a:buFont typeface="Wingdings" pitchFamily="2" charset="2"/>
                  <a:buChar char="Ø"/>
                </a:pPr>
                <a:r>
                  <a:rPr lang="ru-RU" sz="2400" dirty="0">
                    <a:latin typeface="Times New Roman" panose="02020603050405020304" pitchFamily="18" charset="0"/>
                    <a:cs typeface="Times New Roman" panose="02020603050405020304" pitchFamily="18" charset="0"/>
                  </a:rPr>
                  <a:t>Interexperiment </a:t>
                </a:r>
                <a:r>
                  <a:rPr lang="ru-RU" sz="2400" dirty="0" err="1">
                    <a:latin typeface="Times New Roman" panose="02020603050405020304" pitchFamily="18" charset="0"/>
                    <a:cs typeface="Times New Roman" panose="02020603050405020304" pitchFamily="18" charset="0"/>
                  </a:rPr>
                  <a:t>correlations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of</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systematics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excluded</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but</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of</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course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they</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matter</a:t>
                </a:r>
                <a:r>
                  <a:rPr lang="en-US" sz="2400" dirty="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a:p>
                <a:pPr marL="457200" indent="-457200" algn="l">
                  <a:buFont typeface="Wingdings" pitchFamily="2" charset="2"/>
                  <a:buChar char="Ø"/>
                </a:pPr>
                <a:endParaRPr lang="en-US" sz="2400" dirty="0">
                  <a:latin typeface="Times New Roman" panose="02020603050405020304" pitchFamily="18" charset="0"/>
                  <a:cs typeface="Times New Roman" panose="02020603050405020304" pitchFamily="18" charset="0"/>
                </a:endParaRPr>
              </a:p>
              <a:p>
                <a:pPr marL="457200" indent="-457200" algn="l">
                  <a:buFont typeface="Wingdings" pitchFamily="2" charset="2"/>
                  <a:buChar char="Ø"/>
                </a:pPr>
                <a:r>
                  <a:rPr lang="ru-RU" sz="2400" dirty="0">
                    <a:latin typeface="Times New Roman" panose="02020603050405020304" pitchFamily="18" charset="0"/>
                    <a:cs typeface="Times New Roman" panose="02020603050405020304" pitchFamily="18" charset="0"/>
                  </a:rPr>
                  <a:t>With </a:t>
                </a:r>
                <a:r>
                  <a:rPr lang="ru-RU" sz="2400" dirty="0" err="1">
                    <a:latin typeface="Times New Roman" panose="02020603050405020304" pitchFamily="18" charset="0"/>
                    <a:cs typeface="Times New Roman" panose="02020603050405020304" pitchFamily="18" charset="0"/>
                  </a:rPr>
                  <a:t>current</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experiments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this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approach</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works</a:t>
                </a:r>
                <a:r>
                  <a:rPr lang="en-US" sz="2400" dirty="0">
                    <a:latin typeface="Times New Roman" panose="02020603050405020304" pitchFamily="18" charset="0"/>
                    <a:cs typeface="Times New Roman" panose="02020603050405020304" pitchFamily="18" charset="0"/>
                  </a:rPr>
                  <a:t> and m</a:t>
                </a:r>
                <a:r>
                  <a:rPr lang="ru-RU" sz="2400" dirty="0" err="1">
                    <a:latin typeface="Times New Roman" panose="02020603050405020304" pitchFamily="18" charset="0"/>
                    <a:cs typeface="Times New Roman" panose="02020603050405020304" pitchFamily="18" charset="0"/>
                  </a:rPr>
                  <a:t>ost</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likely</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in</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the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next</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decade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it</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will</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be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still</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valid</a:t>
                </a:r>
                <a:r>
                  <a:rPr lang="en-US" sz="2400" dirty="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a:p>
                <a:pPr marL="457200" indent="-457200" algn="l">
                  <a:buFont typeface="Wingdings" pitchFamily="2" charset="2"/>
                  <a:buChar char="Ø"/>
                </a:pPr>
                <a:endParaRPr lang="en-US" sz="2400" dirty="0">
                  <a:latin typeface="Times New Roman" panose="02020603050405020304" pitchFamily="18" charset="0"/>
                  <a:cs typeface="Times New Roman" panose="02020603050405020304" pitchFamily="18" charset="0"/>
                </a:endParaRPr>
              </a:p>
              <a:p>
                <a:pPr marL="457200" indent="-457200" algn="l">
                  <a:buFont typeface="Wingdings" pitchFamily="2" charset="2"/>
                  <a:buChar char="Ø"/>
                </a:pPr>
                <a:r>
                  <a:rPr lang="ru-RU" sz="2400" dirty="0" err="1">
                    <a:latin typeface="Times New Roman" panose="02020603050405020304" pitchFamily="18" charset="0"/>
                    <a:cs typeface="Times New Roman" panose="02020603050405020304" pitchFamily="18" charset="0"/>
                  </a:rPr>
                  <a:t>Given</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sensitivity</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of</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future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experiments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hints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on</a:t>
                </a:r>
                <a:r>
                  <a:rPr lang="ru-RU" sz="2400" dirty="0">
                    <a:latin typeface="Times New Roman" panose="02020603050405020304" pitchFamily="18" charset="0"/>
                    <a:cs typeface="Times New Roman" panose="02020603050405020304" pitchFamily="18" charset="0"/>
                  </a:rPr>
                  <a:t> MO </a:t>
                </a:r>
                <a:r>
                  <a:rPr lang="ru-RU" sz="2400" dirty="0" err="1">
                    <a:latin typeface="Times New Roman" panose="02020603050405020304" pitchFamily="18" charset="0"/>
                    <a:cs typeface="Times New Roman" panose="02020603050405020304" pitchFamily="18" charset="0"/>
                  </a:rPr>
                  <a:t>will</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be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obtained</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by</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global</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fits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by</a:t>
                </a:r>
                <a:r>
                  <a:rPr lang="ru-RU" sz="2400" dirty="0">
                    <a:latin typeface="Times New Roman" panose="02020603050405020304" pitchFamily="18" charset="0"/>
                    <a:cs typeface="Times New Roman" panose="02020603050405020304" pitchFamily="18" charset="0"/>
                  </a:rPr>
                  <a:t> 2030 </a:t>
                </a:r>
                <a:r>
                  <a:rPr lang="ru-RU" sz="2400" dirty="0" err="1">
                    <a:latin typeface="Times New Roman" panose="02020603050405020304" pitchFamily="18" charset="0"/>
                    <a:cs typeface="Times New Roman" panose="02020603050405020304" pitchFamily="18" charset="0"/>
                  </a:rPr>
                  <a:t>and</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this</a:t>
                </a:r>
                <a:r>
                  <a:rPr lang="ru-RU"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seems to be the best practical </a:t>
                </a:r>
                <a:r>
                  <a:rPr lang="ru-RU" sz="2400" dirty="0" err="1">
                    <a:latin typeface="Times New Roman" panose="02020603050405020304" pitchFamily="18" charset="0"/>
                    <a:cs typeface="Times New Roman" panose="02020603050405020304" pitchFamily="18" charset="0"/>
                  </a:rPr>
                  <a:t>way</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to</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perform</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the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world</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measurement</a:t>
                </a:r>
                <a:endParaRPr lang="ru-RU" sz="2400" dirty="0">
                  <a:latin typeface="Times New Roman" panose="02020603050405020304" pitchFamily="18" charset="0"/>
                  <a:cs typeface="Times New Roman" panose="02020603050405020304" pitchFamily="18" charset="0"/>
                </a:endParaRPr>
              </a:p>
              <a:p>
                <a:pPr marL="457200" indent="-457200" algn="l">
                  <a:buFont typeface="Wingdings" pitchFamily="2" charset="2"/>
                  <a:buChar char="Ø"/>
                </a:pPr>
                <a:endParaRPr lang="en-US" sz="2400" dirty="0">
                  <a:latin typeface="Times New Roman" panose="02020603050405020304" pitchFamily="18" charset="0"/>
                  <a:cs typeface="Times New Roman" panose="02020603050405020304" pitchFamily="18" charset="0"/>
                </a:endParaRPr>
              </a:p>
              <a:p>
                <a:pPr marL="457200" indent="-457200" algn="l">
                  <a:buFont typeface="Wingdings" pitchFamily="2" charset="2"/>
                  <a:buChar char="Ø"/>
                </a:pPr>
                <a:r>
                  <a:rPr lang="ru-RU" sz="2400" dirty="0" err="1">
                    <a:latin typeface="Times New Roman" panose="02020603050405020304" pitchFamily="18" charset="0"/>
                    <a:cs typeface="Times New Roman" panose="02020603050405020304" pitchFamily="18" charset="0"/>
                  </a:rPr>
                  <a:t>Neutrino</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experiments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have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just</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started</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to</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make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joint</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fits</a:t>
                </a:r>
                <a:r>
                  <a:rPr lang="en-US" sz="2400" dirty="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a:p>
                <a:pPr marL="457200" indent="-457200" algn="l">
                  <a:buFont typeface="Wingdings" pitchFamily="2" charset="2"/>
                  <a:buChar char="Ø"/>
                </a:pPr>
                <a:endParaRPr lang="en-US" sz="2400" dirty="0">
                  <a:latin typeface="Times New Roman" panose="02020603050405020304" pitchFamily="18" charset="0"/>
                  <a:cs typeface="Times New Roman" panose="02020603050405020304" pitchFamily="18" charset="0"/>
                </a:endParaRPr>
              </a:p>
              <a:p>
                <a:pPr marL="457200" indent="-457200" algn="l">
                  <a:buFont typeface="Wingdings" pitchFamily="2" charset="2"/>
                  <a:buChar char="Ø"/>
                </a:pPr>
                <a:r>
                  <a:rPr lang="ru-RU" sz="2400" dirty="0" err="1">
                    <a:latin typeface="Times New Roman" panose="02020603050405020304" pitchFamily="18" charset="0"/>
                    <a:cs typeface="Times New Roman" panose="02020603050405020304" pitchFamily="18" charset="0"/>
                  </a:rPr>
                  <a:t>These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days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joint</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fits</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are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very</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comprehensive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and</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include</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also</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cosmology</a:t>
                </a:r>
                <a:r>
                  <a:rPr lang="ru-RU" sz="2400" dirty="0">
                    <a:latin typeface="Times New Roman" panose="02020603050405020304" pitchFamily="18" charset="0"/>
                    <a:cs typeface="Times New Roman" panose="02020603050405020304" pitchFamily="18" charset="0"/>
                  </a:rPr>
                  <a:t> </a:t>
                </a:r>
                <a14:m>
                  <m:oMath xmlns:m="http://schemas.openxmlformats.org/officeDocument/2006/math">
                    <m:nary>
                      <m:naryPr>
                        <m:chr m:val="∑"/>
                        <m:subHide m:val="on"/>
                        <m:supHide m:val="on"/>
                        <m:ctrlPr>
                          <a:rPr lang="ru-RU" sz="2400" i="1" smtClean="0">
                            <a:latin typeface="Cambria Math" panose="02040503050406030204" pitchFamily="18" charset="0"/>
                            <a:cs typeface="Times New Roman" panose="02020603050405020304" pitchFamily="18" charset="0"/>
                          </a:rPr>
                        </m:ctrlPr>
                      </m:naryPr>
                      <m:sub/>
                      <m:sup/>
                      <m:e>
                        <m:r>
                          <a:rPr lang="en-US" sz="2400" b="0" i="1" smtClean="0">
                            <a:latin typeface="Cambria Math" panose="02040503050406030204" pitchFamily="18" charset="0"/>
                            <a:cs typeface="Times New Roman" panose="02020603050405020304" pitchFamily="18" charset="0"/>
                          </a:rPr>
                          <m:t> </m:t>
                        </m:r>
                      </m:e>
                    </m:nary>
                  </m:oMath>
                </a14:m>
                <a:r>
                  <a:rPr lang="en-US" sz="2400" dirty="0">
                    <a:latin typeface="Times New Roman" panose="02020603050405020304" pitchFamily="18" charset="0"/>
                    <a:cs typeface="Times New Roman" panose="02020603050405020304" pitchFamily="18" charset="0"/>
                  </a:rPr>
                  <a:t>m</a:t>
                </a:r>
                <a:r>
                  <a:rPr lang="en-US" sz="2400" baseline="-25000" dirty="0">
                    <a:latin typeface="Times New Roman" panose="02020603050405020304" pitchFamily="18" charset="0"/>
                    <a:cs typeface="Times New Roman" panose="02020603050405020304" pitchFamily="18" charset="0"/>
                  </a:rPr>
                  <a:t>i</a:t>
                </a:r>
                <a:r>
                  <a:rPr lang="ru-RU"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0</a:t>
                </a:r>
                <a14:m>
                  <m:oMath xmlns:m="http://schemas.openxmlformats.org/officeDocument/2006/math">
                    <m:r>
                      <a:rPr lang="en-US" sz="2400" i="1" smtClean="0">
                        <a:latin typeface="Cambria Math" panose="02040503050406030204" pitchFamily="18" charset="0"/>
                        <a:ea typeface="Cambria Math" panose="02040503050406030204" pitchFamily="18" charset="0"/>
                        <a:cs typeface="Times New Roman" panose="02020603050405020304" pitchFamily="18" charset="0"/>
                      </a:rPr>
                      <m:t>𝜈𝛽𝛽</m:t>
                    </m:r>
                  </m:oMath>
                </a14:m>
                <a:r>
                  <a:rPr lang="ru-RU" sz="2400" dirty="0">
                    <a:latin typeface="Times New Roman" panose="02020603050405020304" pitchFamily="18" charset="0"/>
                    <a:cs typeface="Times New Roman" panose="02020603050405020304" pitchFamily="18" charset="0"/>
                  </a:rPr>
                  <a:t>,  </a:t>
                </a:r>
                <a14:m>
                  <m:oMath xmlns:m="http://schemas.openxmlformats.org/officeDocument/2006/math">
                    <m:r>
                      <a:rPr lang="ru-RU" sz="2400" i="1" smtClean="0">
                        <a:latin typeface="Cambria Math" panose="02040503050406030204" pitchFamily="18" charset="0"/>
                        <a:ea typeface="Cambria Math" panose="02040503050406030204" pitchFamily="18" charset="0"/>
                        <a:cs typeface="Times New Roman" panose="02020603050405020304" pitchFamily="18" charset="0"/>
                      </a:rPr>
                      <m:t>𝛽</m:t>
                    </m:r>
                  </m:oMath>
                </a14:m>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decay</a:t>
                </a:r>
                <a:r>
                  <a:rPr lang="en-US" sz="2400" dirty="0">
                    <a:latin typeface="Times New Roman" panose="02020603050405020304" pitchFamily="18" charset="0"/>
                    <a:cs typeface="Times New Roman" panose="02020603050405020304" pitchFamily="18" charset="0"/>
                  </a:rPr>
                  <a:t> m</a:t>
                </a:r>
                <a14:m>
                  <m:oMath xmlns:m="http://schemas.openxmlformats.org/officeDocument/2006/math">
                    <m:r>
                      <a:rPr lang="en-US" sz="2400" i="1" baseline="-25000" smtClean="0">
                        <a:latin typeface="Cambria Math" panose="02040503050406030204" pitchFamily="18" charset="0"/>
                        <a:ea typeface="Cambria Math" panose="02040503050406030204" pitchFamily="18" charset="0"/>
                        <a:cs typeface="Times New Roman" panose="02020603050405020304" pitchFamily="18" charset="0"/>
                      </a:rPr>
                      <m:t>𝛽</m:t>
                    </m:r>
                  </m:oMath>
                </a14:m>
                <a:r>
                  <a:rPr lang="en-US" sz="2400" dirty="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109EE663-FE59-D829-A5F4-6A19B7873F14}"/>
                  </a:ext>
                </a:extLst>
              </p:cNvPr>
              <p:cNvSpPr txBox="1">
                <a:spLocks noRot="1" noChangeAspect="1" noMove="1" noResize="1" noEditPoints="1" noAdjustHandles="1" noChangeArrowheads="1" noChangeShapeType="1" noTextEdit="1"/>
              </p:cNvSpPr>
              <p:nvPr/>
            </p:nvSpPr>
            <p:spPr>
              <a:xfrm>
                <a:off x="12538910" y="7946771"/>
                <a:ext cx="11373646" cy="4524315"/>
              </a:xfrm>
              <a:prstGeom prst="rect">
                <a:avLst/>
              </a:prstGeom>
              <a:blipFill>
                <a:blip r:embed="rId3"/>
                <a:stretch>
                  <a:fillRect l="-780" t="-838" r="-557" b="-10894"/>
                </a:stretch>
              </a:blipFill>
              <a:ln w="12700" cap="flat">
                <a:noFill/>
                <a:miter lim="400000"/>
              </a:ln>
              <a:effectLst/>
            </p:spPr>
            <p:txBody>
              <a:bodyPr/>
              <a:lstStyle/>
              <a:p>
                <a:r>
                  <a:rPr lang="ru-RU">
                    <a:noFill/>
                  </a:rPr>
                  <a:t> </a:t>
                </a:r>
              </a:p>
            </p:txBody>
          </p:sp>
        </mc:Fallback>
      </mc:AlternateContent>
      <p:sp>
        <p:nvSpPr>
          <p:cNvPr id="9" name="TextBox 8">
            <a:extLst>
              <a:ext uri="{FF2B5EF4-FFF2-40B4-BE49-F238E27FC236}">
                <a16:creationId xmlns:a16="http://schemas.microsoft.com/office/drawing/2014/main" id="{E92E6529-7EE0-8499-06BD-135E611395CD}"/>
              </a:ext>
            </a:extLst>
          </p:cNvPr>
          <p:cNvSpPr txBox="1"/>
          <p:nvPr/>
        </p:nvSpPr>
        <p:spPr>
          <a:xfrm>
            <a:off x="8497229" y="6921462"/>
            <a:ext cx="7114478"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70C0"/>
                </a:solidFill>
                <a:effectLst/>
                <a:uFillTx/>
                <a:latin typeface="Times New Roman" panose="02020603050405020304" pitchFamily="18" charset="0"/>
                <a:cs typeface="Times New Roman" panose="02020603050405020304" pitchFamily="18" charset="0"/>
                <a:sym typeface="Bodoni SvtyTwo ITC TT-Book"/>
              </a:rPr>
              <a:t>General approach </a:t>
            </a:r>
            <a:endParaRPr kumimoji="0" lang="ru-RU" sz="3600" b="0" i="0" u="none" strike="noStrike" cap="none" spc="0" normalizeH="0" baseline="0" dirty="0">
              <a:ln>
                <a:noFill/>
              </a:ln>
              <a:solidFill>
                <a:srgbClr val="0070C0"/>
              </a:solidFill>
              <a:effectLst/>
              <a:uFillTx/>
              <a:latin typeface="Times New Roman" panose="02020603050405020304" pitchFamily="18" charset="0"/>
              <a:cs typeface="Times New Roman" panose="02020603050405020304" pitchFamily="18" charset="0"/>
              <a:sym typeface="Bodoni SvtyTwo ITC TT-Book"/>
            </a:endParaRPr>
          </a:p>
        </p:txBody>
      </p:sp>
      <p:sp>
        <p:nvSpPr>
          <p:cNvPr id="3" name="Номер слайда 2">
            <a:extLst>
              <a:ext uri="{FF2B5EF4-FFF2-40B4-BE49-F238E27FC236}">
                <a16:creationId xmlns:a16="http://schemas.microsoft.com/office/drawing/2014/main" id="{2628D486-CFC8-9F20-320C-C862775E41BA}"/>
              </a:ext>
            </a:extLst>
          </p:cNvPr>
          <p:cNvSpPr>
            <a:spLocks noGrp="1"/>
          </p:cNvSpPr>
          <p:nvPr>
            <p:ph type="sldNum" sz="quarter" idx="2"/>
          </p:nvPr>
        </p:nvSpPr>
        <p:spPr/>
        <p:txBody>
          <a:bodyPr/>
          <a:lstStyle/>
          <a:p>
            <a:fld id="{86CB4B4D-7CA3-9044-876B-883B54F8677D}" type="slidenum">
              <a:rPr lang="ru-RU" smtClean="0"/>
              <a:t>26</a:t>
            </a:fld>
            <a:endParaRPr lang="ru-RU"/>
          </a:p>
        </p:txBody>
      </p:sp>
    </p:spTree>
    <p:extLst>
      <p:ext uri="{BB962C8B-B14F-4D97-AF65-F5344CB8AC3E}">
        <p14:creationId xmlns:p14="http://schemas.microsoft.com/office/powerpoint/2010/main" val="246216608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C8EE71C8-FCBD-9382-7949-C46C7810A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10" y="3222171"/>
            <a:ext cx="12140990" cy="9636904"/>
          </a:xfrm>
          <a:prstGeom prst="rect">
            <a:avLst/>
          </a:prstGeom>
        </p:spPr>
      </p:pic>
      <p:pic>
        <p:nvPicPr>
          <p:cNvPr id="15" name="Рисунок 14">
            <a:extLst>
              <a:ext uri="{FF2B5EF4-FFF2-40B4-BE49-F238E27FC236}">
                <a16:creationId xmlns:a16="http://schemas.microsoft.com/office/drawing/2014/main" id="{241EAA66-B78A-C55B-0BF7-217CD00071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010" y="3222171"/>
            <a:ext cx="12205990" cy="9636904"/>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70B43EA-CA8E-2A8D-B201-CF52E648BC01}"/>
                  </a:ext>
                </a:extLst>
              </p:cNvPr>
              <p:cNvSpPr txBox="1"/>
              <p:nvPr/>
            </p:nvSpPr>
            <p:spPr>
              <a:xfrm>
                <a:off x="781842" y="409144"/>
                <a:ext cx="22382958" cy="22774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sz="6000" dirty="0">
                    <a:solidFill>
                      <a:srgbClr val="C04F29"/>
                    </a:solidFill>
                    <a:latin typeface="Times New Roman" panose="02020603050405020304" pitchFamily="18" charset="0"/>
                    <a:cs typeface="Times New Roman" panose="02020603050405020304" pitchFamily="18" charset="0"/>
                  </a:rPr>
                  <a:t>Present and Future Accuracy on Oscillation Parameters:  </a:t>
                </a:r>
              </a:p>
              <a:p>
                <a:pPr marL="0" marR="0" indent="0" algn="l" defTabSz="821531"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endParaRPr>
              </a:p>
              <a:p>
                <a:pPr marL="0" marR="0" indent="0" algn="l" defTabSz="821531" rtl="0" fontAlgn="auto" latinLnBrk="0" hangingPunct="0">
                  <a:lnSpc>
                    <a:spcPct val="100000"/>
                  </a:lnSpc>
                  <a:spcBef>
                    <a:spcPts val="0"/>
                  </a:spcBef>
                  <a:spcAft>
                    <a:spcPts val="0"/>
                  </a:spcAft>
                  <a:buClrTx/>
                  <a:buSzTx/>
                  <a:buFontTx/>
                  <a:buNone/>
                  <a:tabLst/>
                </a:pPr>
                <a14:m>
                  <m:oMathPara xmlns:m="http://schemas.openxmlformats.org/officeDocument/2006/math">
                    <m:oMathParaPr>
                      <m:jc m:val="left"/>
                    </m:oMathParaPr>
                    <m:oMath xmlns:m="http://schemas.openxmlformats.org/officeDocument/2006/math">
                      <m:r>
                        <a:rPr kumimoji="0" lang="en-US" sz="6000" b="0" i="1" u="none" strike="noStrike" cap="none" spc="0" normalizeH="0" baseline="0" smtClean="0">
                          <a:ln>
                            <a:noFill/>
                          </a:ln>
                          <a:solidFill>
                            <a:srgbClr val="0070C0"/>
                          </a:solidFill>
                          <a:effectLst/>
                          <a:uFillTx/>
                          <a:latin typeface="Cambria Math" panose="02040503050406030204" pitchFamily="18" charset="0"/>
                          <a:cs typeface="Times New Roman" panose="02020603050405020304" pitchFamily="18" charset="0"/>
                          <a:sym typeface="Bodoni SvtyTwo ITC TT-Book"/>
                        </a:rPr>
                        <m:t>𝑠𝑖𝑛</m:t>
                      </m:r>
                      <m:r>
                        <a:rPr kumimoji="0" lang="en-US" sz="6000" b="0" i="1" u="none" strike="noStrike" cap="none" spc="0" normalizeH="0" baseline="30000" smtClean="0">
                          <a:ln>
                            <a:noFill/>
                          </a:ln>
                          <a:solidFill>
                            <a:srgbClr val="0070C0"/>
                          </a:solidFill>
                          <a:effectLst/>
                          <a:uFillTx/>
                          <a:latin typeface="Cambria Math" panose="02040503050406030204" pitchFamily="18" charset="0"/>
                          <a:cs typeface="Times New Roman" panose="02020603050405020304" pitchFamily="18" charset="0"/>
                          <a:sym typeface="Bodoni SvtyTwo ITC TT-Book"/>
                        </a:rPr>
                        <m:t>2</m:t>
                      </m:r>
                      <m:r>
                        <a:rPr kumimoji="0" lang="en-US" sz="6000" b="0" i="1" u="none" strike="noStrike" cap="none" spc="0" normalizeH="0" baseline="0" smtClean="0">
                          <a:ln>
                            <a:noFill/>
                          </a:ln>
                          <a:solidFill>
                            <a:srgbClr val="0070C0"/>
                          </a:solidFill>
                          <a:effectLst/>
                          <a:uFillTx/>
                          <a:latin typeface="Cambria Math" panose="02040503050406030204" pitchFamily="18" charset="0"/>
                          <a:ea typeface="Cambria Math" panose="02040503050406030204" pitchFamily="18" charset="0"/>
                          <a:cs typeface="Times New Roman" panose="02020603050405020304" pitchFamily="18" charset="0"/>
                          <a:sym typeface="Bodoni SvtyTwo ITC TT-Book"/>
                        </a:rPr>
                        <m:t>𝜃</m:t>
                      </m:r>
                      <m:r>
                        <a:rPr kumimoji="0" lang="en-US" sz="6000" b="0" i="1" u="none" strike="noStrike" cap="none" spc="0" normalizeH="0" baseline="-25000" smtClean="0">
                          <a:ln>
                            <a:noFill/>
                          </a:ln>
                          <a:solidFill>
                            <a:srgbClr val="0070C0"/>
                          </a:solidFill>
                          <a:effectLst/>
                          <a:uFillTx/>
                          <a:latin typeface="Cambria Math" panose="02040503050406030204" pitchFamily="18" charset="0"/>
                          <a:ea typeface="Cambria Math" panose="02040503050406030204" pitchFamily="18" charset="0"/>
                          <a:cs typeface="Times New Roman" panose="02020603050405020304" pitchFamily="18" charset="0"/>
                          <a:sym typeface="Bodoni SvtyTwo ITC TT-Book"/>
                        </a:rPr>
                        <m:t>12</m:t>
                      </m:r>
                      <m:r>
                        <a:rPr kumimoji="0" lang="en-US" sz="6000" b="0" i="1" u="none" strike="noStrike" cap="none" spc="0" normalizeH="0" baseline="0" smtClean="0">
                          <a:ln>
                            <a:noFill/>
                          </a:ln>
                          <a:solidFill>
                            <a:srgbClr val="0070C0"/>
                          </a:solidFill>
                          <a:effectLst/>
                          <a:uFillTx/>
                          <a:latin typeface="Cambria Math" panose="02040503050406030204" pitchFamily="18" charset="0"/>
                          <a:ea typeface="Cambria Math" panose="02040503050406030204" pitchFamily="18" charset="0"/>
                          <a:cs typeface="Times New Roman" panose="02020603050405020304" pitchFamily="18" charset="0"/>
                          <a:sym typeface="Bodoni SvtyTwo ITC TT-Book"/>
                        </a:rPr>
                        <m:t> , ∆</m:t>
                      </m:r>
                      <m:r>
                        <a:rPr kumimoji="0" lang="en-US" sz="6000" b="0" i="1" u="none" strike="noStrike" cap="none" spc="0" normalizeH="0" baseline="0" smtClean="0">
                          <a:ln>
                            <a:noFill/>
                          </a:ln>
                          <a:solidFill>
                            <a:srgbClr val="0070C0"/>
                          </a:solidFill>
                          <a:effectLst/>
                          <a:uFillTx/>
                          <a:latin typeface="Cambria Math" panose="02040503050406030204" pitchFamily="18" charset="0"/>
                          <a:ea typeface="Cambria Math" panose="02040503050406030204" pitchFamily="18" charset="0"/>
                          <a:cs typeface="Times New Roman" panose="02020603050405020304" pitchFamily="18" charset="0"/>
                          <a:sym typeface="Bodoni SvtyTwo ITC TT-Book"/>
                        </a:rPr>
                        <m:t>𝑚</m:t>
                      </m:r>
                      <m:r>
                        <a:rPr kumimoji="0" lang="en-US" sz="6000" b="0" i="1" u="none" strike="noStrike" cap="none" spc="0" normalizeH="0" baseline="30000" smtClean="0">
                          <a:ln>
                            <a:noFill/>
                          </a:ln>
                          <a:solidFill>
                            <a:srgbClr val="0070C0"/>
                          </a:solidFill>
                          <a:effectLst/>
                          <a:uFillTx/>
                          <a:latin typeface="Cambria Math" panose="02040503050406030204" pitchFamily="18" charset="0"/>
                          <a:ea typeface="Cambria Math" panose="02040503050406030204" pitchFamily="18" charset="0"/>
                          <a:cs typeface="Times New Roman" panose="02020603050405020304" pitchFamily="18" charset="0"/>
                          <a:sym typeface="Bodoni SvtyTwo ITC TT-Book"/>
                        </a:rPr>
                        <m:t>2</m:t>
                      </m:r>
                      <m:r>
                        <a:rPr kumimoji="0" lang="en-US" sz="6000" b="0" i="1" u="none" strike="noStrike" cap="none" spc="0" normalizeH="0" baseline="-25000" smtClean="0">
                          <a:ln>
                            <a:noFill/>
                          </a:ln>
                          <a:solidFill>
                            <a:srgbClr val="0070C0"/>
                          </a:solidFill>
                          <a:effectLst/>
                          <a:uFillTx/>
                          <a:latin typeface="Cambria Math" panose="02040503050406030204" pitchFamily="18" charset="0"/>
                          <a:ea typeface="Cambria Math" panose="02040503050406030204" pitchFamily="18" charset="0"/>
                          <a:cs typeface="Times New Roman" panose="02020603050405020304" pitchFamily="18" charset="0"/>
                          <a:sym typeface="Bodoni SvtyTwo ITC TT-Book"/>
                        </a:rPr>
                        <m:t>21</m:t>
                      </m:r>
                    </m:oMath>
                  </m:oMathPara>
                </a14:m>
                <a:endParaRPr kumimoji="0" lang="ru-RU" sz="6000" b="0" i="0" u="none" strike="noStrike" cap="none" spc="0" normalizeH="0" baseline="-25000" dirty="0">
                  <a:ln>
                    <a:noFill/>
                  </a:ln>
                  <a:solidFill>
                    <a:srgbClr val="0070C0"/>
                  </a:solidFill>
                  <a:effectLst/>
                  <a:uFillTx/>
                  <a:latin typeface="Times New Roman" panose="02020603050405020304" pitchFamily="18" charset="0"/>
                  <a:cs typeface="Times New Roman" panose="02020603050405020304" pitchFamily="18" charset="0"/>
                  <a:sym typeface="Bodoni SvtyTwo ITC TT-Book"/>
                </a:endParaRPr>
              </a:p>
            </p:txBody>
          </p:sp>
        </mc:Choice>
        <mc:Fallback xmlns="">
          <p:sp>
            <p:nvSpPr>
              <p:cNvPr id="16" name="TextBox 15">
                <a:extLst>
                  <a:ext uri="{FF2B5EF4-FFF2-40B4-BE49-F238E27FC236}">
                    <a16:creationId xmlns:a16="http://schemas.microsoft.com/office/drawing/2014/main" id="{670B43EA-CA8E-2A8D-B201-CF52E648BC01}"/>
                  </a:ext>
                </a:extLst>
              </p:cNvPr>
              <p:cNvSpPr txBox="1">
                <a:spLocks noRot="1" noChangeAspect="1" noMove="1" noResize="1" noEditPoints="1" noAdjustHandles="1" noChangeArrowheads="1" noChangeShapeType="1" noTextEdit="1"/>
              </p:cNvSpPr>
              <p:nvPr/>
            </p:nvSpPr>
            <p:spPr>
              <a:xfrm>
                <a:off x="781842" y="409144"/>
                <a:ext cx="22382958" cy="2277417"/>
              </a:xfrm>
              <a:prstGeom prst="rect">
                <a:avLst/>
              </a:prstGeom>
              <a:blipFill>
                <a:blip r:embed="rId5"/>
                <a:stretch>
                  <a:fillRect l="-1757" t="-6667" b="-13333"/>
                </a:stretch>
              </a:blipFill>
              <a:ln w="12700" cap="flat">
                <a:noFill/>
                <a:miter lim="400000"/>
              </a:ln>
              <a:effectLst/>
            </p:spPr>
            <p:txBody>
              <a:bodyPr/>
              <a:lstStyle/>
              <a:p>
                <a:r>
                  <a:rPr lang="ru-RU">
                    <a:noFill/>
                  </a:rPr>
                  <a:t> </a:t>
                </a:r>
              </a:p>
            </p:txBody>
          </p:sp>
        </mc:Fallback>
      </mc:AlternateContent>
      <p:sp>
        <p:nvSpPr>
          <p:cNvPr id="2" name="Номер слайда 1">
            <a:extLst>
              <a:ext uri="{FF2B5EF4-FFF2-40B4-BE49-F238E27FC236}">
                <a16:creationId xmlns:a16="http://schemas.microsoft.com/office/drawing/2014/main" id="{1F89FF14-1D89-3711-67AD-4A1344915C2B}"/>
              </a:ext>
            </a:extLst>
          </p:cNvPr>
          <p:cNvSpPr>
            <a:spLocks noGrp="1"/>
          </p:cNvSpPr>
          <p:nvPr>
            <p:ph type="sldNum" sz="quarter" idx="2"/>
          </p:nvPr>
        </p:nvSpPr>
        <p:spPr/>
        <p:txBody>
          <a:bodyPr/>
          <a:lstStyle/>
          <a:p>
            <a:fld id="{86CB4B4D-7CA3-9044-876B-883B54F8677D}" type="slidenum">
              <a:rPr lang="ru-RU" smtClean="0"/>
              <a:t>27</a:t>
            </a:fld>
            <a:endParaRPr lang="ru-RU"/>
          </a:p>
        </p:txBody>
      </p:sp>
    </p:spTree>
    <p:extLst>
      <p:ext uri="{BB962C8B-B14F-4D97-AF65-F5344CB8AC3E}">
        <p14:creationId xmlns:p14="http://schemas.microsoft.com/office/powerpoint/2010/main" val="229323698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DBFF309-F9DF-0119-F2DC-700A3566C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342" y="3004457"/>
            <a:ext cx="11045145" cy="9854619"/>
          </a:xfrm>
          <a:prstGeom prst="rect">
            <a:avLst/>
          </a:prstGeom>
        </p:spPr>
      </p:pic>
      <p:pic>
        <p:nvPicPr>
          <p:cNvPr id="4" name="Рисунок 3">
            <a:extLst>
              <a:ext uri="{FF2B5EF4-FFF2-40B4-BE49-F238E27FC236}">
                <a16:creationId xmlns:a16="http://schemas.microsoft.com/office/drawing/2014/main" id="{34A13CC0-DF15-98C2-9AC4-6689A8586A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78745" y="3413789"/>
            <a:ext cx="10094912" cy="9253669"/>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1B21A16-39F5-7524-373A-5D82744372D2}"/>
                  </a:ext>
                </a:extLst>
              </p:cNvPr>
              <p:cNvSpPr txBox="1"/>
              <p:nvPr/>
            </p:nvSpPr>
            <p:spPr>
              <a:xfrm>
                <a:off x="781842" y="409144"/>
                <a:ext cx="22382958" cy="22774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sz="6000" dirty="0">
                    <a:solidFill>
                      <a:srgbClr val="C04F29"/>
                    </a:solidFill>
                    <a:latin typeface="Times New Roman" panose="02020603050405020304" pitchFamily="18" charset="0"/>
                    <a:cs typeface="Times New Roman" panose="02020603050405020304" pitchFamily="18" charset="0"/>
                  </a:rPr>
                  <a:t>Present and Future Accuracy on Oscillation Parameters:  </a:t>
                </a:r>
              </a:p>
              <a:p>
                <a:pPr marL="0" marR="0" indent="0" algn="l" defTabSz="821531"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endParaRPr>
              </a:p>
              <a:p>
                <a:pPr marL="0" marR="0" indent="0" algn="l" defTabSz="821531" rtl="0" fontAlgn="auto" latinLnBrk="0" hangingPunct="0">
                  <a:lnSpc>
                    <a:spcPct val="100000"/>
                  </a:lnSpc>
                  <a:spcBef>
                    <a:spcPts val="0"/>
                  </a:spcBef>
                  <a:spcAft>
                    <a:spcPts val="0"/>
                  </a:spcAft>
                  <a:buClrTx/>
                  <a:buSzTx/>
                  <a:buFontTx/>
                  <a:buNone/>
                  <a:tabLst/>
                </a:pPr>
                <a14:m>
                  <m:oMath xmlns:m="http://schemas.openxmlformats.org/officeDocument/2006/math">
                    <m:r>
                      <a:rPr kumimoji="0" lang="en-US" sz="6000" b="0" i="1" u="none" strike="noStrike" cap="none" spc="0" normalizeH="0" baseline="0" smtClean="0">
                        <a:ln>
                          <a:noFill/>
                        </a:ln>
                        <a:solidFill>
                          <a:srgbClr val="0070C0"/>
                        </a:solidFill>
                        <a:effectLst/>
                        <a:uFillTx/>
                        <a:latin typeface="Cambria Math" panose="02040503050406030204" pitchFamily="18" charset="0"/>
                        <a:cs typeface="Times New Roman" panose="02020603050405020304" pitchFamily="18" charset="0"/>
                        <a:sym typeface="Bodoni SvtyTwo ITC TT-Book"/>
                      </a:rPr>
                      <m:t>𝑠𝑖𝑛</m:t>
                    </m:r>
                    <m:r>
                      <a:rPr kumimoji="0" lang="en-US" sz="6000" b="0" i="1" u="none" strike="noStrike" cap="none" spc="0" normalizeH="0" baseline="30000" smtClean="0">
                        <a:ln>
                          <a:noFill/>
                        </a:ln>
                        <a:solidFill>
                          <a:srgbClr val="0070C0"/>
                        </a:solidFill>
                        <a:effectLst/>
                        <a:uFillTx/>
                        <a:latin typeface="Cambria Math" panose="02040503050406030204" pitchFamily="18" charset="0"/>
                        <a:cs typeface="Times New Roman" panose="02020603050405020304" pitchFamily="18" charset="0"/>
                        <a:sym typeface="Bodoni SvtyTwo ITC TT-Book"/>
                      </a:rPr>
                      <m:t>2</m:t>
                    </m:r>
                    <m:r>
                      <a:rPr kumimoji="0" lang="en-US" sz="6000" b="0" i="1" u="none" strike="noStrike" cap="none" spc="0" normalizeH="0" baseline="0" smtClean="0">
                        <a:ln>
                          <a:noFill/>
                        </a:ln>
                        <a:solidFill>
                          <a:srgbClr val="0070C0"/>
                        </a:solidFill>
                        <a:effectLst/>
                        <a:uFillTx/>
                        <a:latin typeface="Cambria Math" panose="02040503050406030204" pitchFamily="18" charset="0"/>
                        <a:ea typeface="Cambria Math" panose="02040503050406030204" pitchFamily="18" charset="0"/>
                        <a:cs typeface="Times New Roman" panose="02020603050405020304" pitchFamily="18" charset="0"/>
                        <a:sym typeface="Bodoni SvtyTwo ITC TT-Book"/>
                      </a:rPr>
                      <m:t>𝜃</m:t>
                    </m:r>
                    <m:r>
                      <a:rPr kumimoji="0" lang="en-US" sz="6000" b="0" i="1" u="none" strike="noStrike" cap="none" spc="0" normalizeH="0" baseline="-25000" smtClean="0">
                        <a:ln>
                          <a:noFill/>
                        </a:ln>
                        <a:solidFill>
                          <a:srgbClr val="0070C0"/>
                        </a:solidFill>
                        <a:effectLst/>
                        <a:uFillTx/>
                        <a:latin typeface="Cambria Math" panose="02040503050406030204" pitchFamily="18" charset="0"/>
                        <a:ea typeface="Cambria Math" panose="02040503050406030204" pitchFamily="18" charset="0"/>
                        <a:cs typeface="Times New Roman" panose="02020603050405020304" pitchFamily="18" charset="0"/>
                        <a:sym typeface="Bodoni SvtyTwo ITC TT-Book"/>
                      </a:rPr>
                      <m:t>23</m:t>
                    </m:r>
                    <m:r>
                      <a:rPr kumimoji="0" lang="en-US" sz="6000" b="0" i="1" u="none" strike="noStrike" cap="none" spc="0" normalizeH="0" baseline="0" smtClean="0">
                        <a:ln>
                          <a:noFill/>
                        </a:ln>
                        <a:solidFill>
                          <a:srgbClr val="0070C0"/>
                        </a:solidFill>
                        <a:effectLst/>
                        <a:uFillTx/>
                        <a:latin typeface="Cambria Math" panose="02040503050406030204" pitchFamily="18" charset="0"/>
                        <a:ea typeface="Cambria Math" panose="02040503050406030204" pitchFamily="18" charset="0"/>
                        <a:cs typeface="Times New Roman" panose="02020603050405020304" pitchFamily="18" charset="0"/>
                        <a:sym typeface="Bodoni SvtyTwo ITC TT-Book"/>
                      </a:rPr>
                      <m:t> , |∆</m:t>
                    </m:r>
                    <m:r>
                      <a:rPr kumimoji="0" lang="en-US" sz="6000" b="0" i="1" u="none" strike="noStrike" cap="none" spc="0" normalizeH="0" baseline="0" smtClean="0">
                        <a:ln>
                          <a:noFill/>
                        </a:ln>
                        <a:solidFill>
                          <a:srgbClr val="0070C0"/>
                        </a:solidFill>
                        <a:effectLst/>
                        <a:uFillTx/>
                        <a:latin typeface="Cambria Math" panose="02040503050406030204" pitchFamily="18" charset="0"/>
                        <a:ea typeface="Cambria Math" panose="02040503050406030204" pitchFamily="18" charset="0"/>
                        <a:cs typeface="Times New Roman" panose="02020603050405020304" pitchFamily="18" charset="0"/>
                        <a:sym typeface="Bodoni SvtyTwo ITC TT-Book"/>
                      </a:rPr>
                      <m:t>𝑚</m:t>
                    </m:r>
                    <m:r>
                      <a:rPr kumimoji="0" lang="en-US" sz="6000" b="0" i="1" u="none" strike="noStrike" cap="none" spc="0" normalizeH="0" baseline="30000" smtClean="0">
                        <a:ln>
                          <a:noFill/>
                        </a:ln>
                        <a:solidFill>
                          <a:srgbClr val="0070C0"/>
                        </a:solidFill>
                        <a:effectLst/>
                        <a:uFillTx/>
                        <a:latin typeface="Cambria Math" panose="02040503050406030204" pitchFamily="18" charset="0"/>
                        <a:ea typeface="Cambria Math" panose="02040503050406030204" pitchFamily="18" charset="0"/>
                        <a:cs typeface="Times New Roman" panose="02020603050405020304" pitchFamily="18" charset="0"/>
                        <a:sym typeface="Bodoni SvtyTwo ITC TT-Book"/>
                      </a:rPr>
                      <m:t>2</m:t>
                    </m:r>
                    <m:r>
                      <a:rPr kumimoji="0" lang="en-US" sz="6000" b="0" i="1" u="none" strike="noStrike" cap="none" spc="0" normalizeH="0" baseline="-25000" smtClean="0">
                        <a:ln>
                          <a:noFill/>
                        </a:ln>
                        <a:solidFill>
                          <a:srgbClr val="0070C0"/>
                        </a:solidFill>
                        <a:effectLst/>
                        <a:uFillTx/>
                        <a:latin typeface="Cambria Math" panose="02040503050406030204" pitchFamily="18" charset="0"/>
                        <a:ea typeface="Cambria Math" panose="02040503050406030204" pitchFamily="18" charset="0"/>
                        <a:cs typeface="Times New Roman" panose="02020603050405020304" pitchFamily="18" charset="0"/>
                        <a:sym typeface="Bodoni SvtyTwo ITC TT-Book"/>
                      </a:rPr>
                      <m:t>32</m:t>
                    </m:r>
                  </m:oMath>
                </a14:m>
                <a:r>
                  <a:rPr kumimoji="0" lang="en-US" sz="6000" b="0" i="0" u="none" strike="noStrike" cap="none" spc="0" normalizeH="0" dirty="0">
                    <a:ln>
                      <a:noFill/>
                    </a:ln>
                    <a:solidFill>
                      <a:srgbClr val="0070C0"/>
                    </a:solidFill>
                    <a:effectLst/>
                    <a:uFillTx/>
                    <a:latin typeface="Times New Roman" panose="02020603050405020304" pitchFamily="18" charset="0"/>
                    <a:cs typeface="Times New Roman" panose="02020603050405020304" pitchFamily="18" charset="0"/>
                    <a:sym typeface="Bodoni SvtyTwo ITC TT-Book"/>
                  </a:rPr>
                  <a:t>| </a:t>
                </a:r>
                <a:endParaRPr kumimoji="0" lang="ru-RU" sz="6000" b="0" i="0" u="none" strike="noStrike" cap="none" spc="0" normalizeH="0" dirty="0">
                  <a:ln>
                    <a:noFill/>
                  </a:ln>
                  <a:solidFill>
                    <a:srgbClr val="0070C0"/>
                  </a:solidFill>
                  <a:effectLst/>
                  <a:uFillTx/>
                  <a:latin typeface="Times New Roman" panose="02020603050405020304" pitchFamily="18" charset="0"/>
                  <a:cs typeface="Times New Roman" panose="02020603050405020304" pitchFamily="18" charset="0"/>
                  <a:sym typeface="Bodoni SvtyTwo ITC TT-Book"/>
                </a:endParaRPr>
              </a:p>
            </p:txBody>
          </p:sp>
        </mc:Choice>
        <mc:Fallback xmlns="">
          <p:sp>
            <p:nvSpPr>
              <p:cNvPr id="5" name="TextBox 4">
                <a:extLst>
                  <a:ext uri="{FF2B5EF4-FFF2-40B4-BE49-F238E27FC236}">
                    <a16:creationId xmlns:a16="http://schemas.microsoft.com/office/drawing/2014/main" id="{D1B21A16-39F5-7524-373A-5D82744372D2}"/>
                  </a:ext>
                </a:extLst>
              </p:cNvPr>
              <p:cNvSpPr txBox="1">
                <a:spLocks noRot="1" noChangeAspect="1" noMove="1" noResize="1" noEditPoints="1" noAdjustHandles="1" noChangeArrowheads="1" noChangeShapeType="1" noTextEdit="1"/>
              </p:cNvSpPr>
              <p:nvPr/>
            </p:nvSpPr>
            <p:spPr>
              <a:xfrm>
                <a:off x="781842" y="409144"/>
                <a:ext cx="22382958" cy="2277417"/>
              </a:xfrm>
              <a:prstGeom prst="rect">
                <a:avLst/>
              </a:prstGeom>
              <a:blipFill>
                <a:blip r:embed="rId5"/>
                <a:stretch>
                  <a:fillRect l="-1757" t="-7222" b="-16667"/>
                </a:stretch>
              </a:blipFill>
              <a:ln w="12700" cap="flat">
                <a:noFill/>
                <a:miter lim="400000"/>
              </a:ln>
              <a:effectLst/>
            </p:spPr>
            <p:txBody>
              <a:bodyPr/>
              <a:lstStyle/>
              <a:p>
                <a:r>
                  <a:rPr lang="ru-RU">
                    <a:noFill/>
                  </a:rPr>
                  <a:t> </a:t>
                </a:r>
              </a:p>
            </p:txBody>
          </p:sp>
        </mc:Fallback>
      </mc:AlternateContent>
      <p:sp>
        <p:nvSpPr>
          <p:cNvPr id="3" name="Номер слайда 2">
            <a:extLst>
              <a:ext uri="{FF2B5EF4-FFF2-40B4-BE49-F238E27FC236}">
                <a16:creationId xmlns:a16="http://schemas.microsoft.com/office/drawing/2014/main" id="{2E55CB73-F860-300A-02D3-18BD54A81457}"/>
              </a:ext>
            </a:extLst>
          </p:cNvPr>
          <p:cNvSpPr>
            <a:spLocks noGrp="1"/>
          </p:cNvSpPr>
          <p:nvPr>
            <p:ph type="sldNum" sz="quarter" idx="2"/>
          </p:nvPr>
        </p:nvSpPr>
        <p:spPr/>
        <p:txBody>
          <a:bodyPr/>
          <a:lstStyle/>
          <a:p>
            <a:fld id="{86CB4B4D-7CA3-9044-876B-883B54F8677D}" type="slidenum">
              <a:rPr lang="ru-RU" smtClean="0"/>
              <a:t>28</a:t>
            </a:fld>
            <a:endParaRPr lang="ru-RU"/>
          </a:p>
        </p:txBody>
      </p:sp>
    </p:spTree>
    <p:extLst>
      <p:ext uri="{BB962C8B-B14F-4D97-AF65-F5344CB8AC3E}">
        <p14:creationId xmlns:p14="http://schemas.microsoft.com/office/powerpoint/2010/main" val="404357811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4FD3DE2-7A6B-F255-9086-6DA291F13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56" y="4154628"/>
            <a:ext cx="11741831" cy="8704448"/>
          </a:xfrm>
          <a:prstGeom prst="rect">
            <a:avLst/>
          </a:prstGeom>
        </p:spPr>
      </p:pic>
      <p:pic>
        <p:nvPicPr>
          <p:cNvPr id="5" name="Рисунок 4">
            <a:extLst>
              <a:ext uri="{FF2B5EF4-FFF2-40B4-BE49-F238E27FC236}">
                <a16:creationId xmlns:a16="http://schemas.microsoft.com/office/drawing/2014/main" id="{EACE1A9C-F3EC-6153-2CE5-F72E40B69A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3600" y="4154628"/>
            <a:ext cx="9492344" cy="870131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BD7EAD2-1CCF-2BBB-C8DB-4DACB3465728}"/>
                  </a:ext>
                </a:extLst>
              </p:cNvPr>
              <p:cNvSpPr txBox="1"/>
              <p:nvPr/>
            </p:nvSpPr>
            <p:spPr>
              <a:xfrm>
                <a:off x="781842" y="409144"/>
                <a:ext cx="22382958" cy="22774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sz="6000" dirty="0">
                    <a:solidFill>
                      <a:srgbClr val="C04F29"/>
                    </a:solidFill>
                    <a:latin typeface="Times New Roman" panose="02020603050405020304" pitchFamily="18" charset="0"/>
                    <a:cs typeface="Times New Roman" panose="02020603050405020304" pitchFamily="18" charset="0"/>
                  </a:rPr>
                  <a:t>Present and Future Accuracy on Oscillation Parameters:  </a:t>
                </a:r>
              </a:p>
              <a:p>
                <a:pPr marL="0" marR="0" indent="0" algn="l" defTabSz="821531"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endParaRPr>
              </a:p>
              <a:p>
                <a:pPr marL="0" marR="0" indent="0" algn="l" defTabSz="821531" rtl="0" fontAlgn="auto" latinLnBrk="0" hangingPunct="0">
                  <a:lnSpc>
                    <a:spcPct val="100000"/>
                  </a:lnSpc>
                  <a:spcBef>
                    <a:spcPts val="0"/>
                  </a:spcBef>
                  <a:spcAft>
                    <a:spcPts val="0"/>
                  </a:spcAft>
                  <a:buClrTx/>
                  <a:buSzTx/>
                  <a:buFontTx/>
                  <a:buNone/>
                  <a:tabLst/>
                </a:pPr>
                <a14:m>
                  <m:oMath xmlns:m="http://schemas.openxmlformats.org/officeDocument/2006/math">
                    <m:r>
                      <a:rPr kumimoji="0" lang="en-US" sz="6000" b="0" i="1" u="none" strike="noStrike" cap="none" spc="0" normalizeH="0" baseline="0" smtClean="0">
                        <a:ln>
                          <a:noFill/>
                        </a:ln>
                        <a:solidFill>
                          <a:srgbClr val="0070C0"/>
                        </a:solidFill>
                        <a:effectLst/>
                        <a:uFillTx/>
                        <a:latin typeface="Cambria Math" panose="02040503050406030204" pitchFamily="18" charset="0"/>
                        <a:cs typeface="Times New Roman" panose="02020603050405020304" pitchFamily="18" charset="0"/>
                        <a:sym typeface="Bodoni SvtyTwo ITC TT-Book"/>
                      </a:rPr>
                      <m:t>𝑠𝑖𝑛</m:t>
                    </m:r>
                    <m:r>
                      <a:rPr kumimoji="0" lang="en-US" sz="6000" b="0" i="1" u="none" strike="noStrike" cap="none" spc="0" normalizeH="0" baseline="30000" smtClean="0">
                        <a:ln>
                          <a:noFill/>
                        </a:ln>
                        <a:solidFill>
                          <a:srgbClr val="0070C0"/>
                        </a:solidFill>
                        <a:effectLst/>
                        <a:uFillTx/>
                        <a:latin typeface="Cambria Math" panose="02040503050406030204" pitchFamily="18" charset="0"/>
                        <a:cs typeface="Times New Roman" panose="02020603050405020304" pitchFamily="18" charset="0"/>
                        <a:sym typeface="Bodoni SvtyTwo ITC TT-Book"/>
                      </a:rPr>
                      <m:t>2</m:t>
                    </m:r>
                    <m:r>
                      <a:rPr kumimoji="0" lang="en-US" sz="6000" b="0" i="1" u="none" strike="noStrike" cap="none" spc="0" normalizeH="0" smtClean="0">
                        <a:ln>
                          <a:noFill/>
                        </a:ln>
                        <a:solidFill>
                          <a:srgbClr val="0070C0"/>
                        </a:solidFill>
                        <a:effectLst/>
                        <a:uFillTx/>
                        <a:latin typeface="Cambria Math" panose="02040503050406030204" pitchFamily="18" charset="0"/>
                        <a:cs typeface="Times New Roman" panose="02020603050405020304" pitchFamily="18" charset="0"/>
                        <a:sym typeface="Bodoni SvtyTwo ITC TT-Book"/>
                      </a:rPr>
                      <m:t>2</m:t>
                    </m:r>
                    <m:r>
                      <a:rPr kumimoji="0" lang="en-US" sz="6000" b="0" i="1" u="none" strike="noStrike" cap="none" spc="0" normalizeH="0" baseline="0" smtClean="0">
                        <a:ln>
                          <a:noFill/>
                        </a:ln>
                        <a:solidFill>
                          <a:srgbClr val="0070C0"/>
                        </a:solidFill>
                        <a:effectLst/>
                        <a:uFillTx/>
                        <a:latin typeface="Cambria Math" panose="02040503050406030204" pitchFamily="18" charset="0"/>
                        <a:ea typeface="Cambria Math" panose="02040503050406030204" pitchFamily="18" charset="0"/>
                        <a:cs typeface="Times New Roman" panose="02020603050405020304" pitchFamily="18" charset="0"/>
                        <a:sym typeface="Bodoni SvtyTwo ITC TT-Book"/>
                      </a:rPr>
                      <m:t>𝜃</m:t>
                    </m:r>
                    <m:r>
                      <a:rPr kumimoji="0" lang="en-US" sz="6000" b="0" i="1" u="none" strike="noStrike" cap="none" spc="0" normalizeH="0" baseline="-25000" smtClean="0">
                        <a:ln>
                          <a:noFill/>
                        </a:ln>
                        <a:solidFill>
                          <a:srgbClr val="0070C0"/>
                        </a:solidFill>
                        <a:effectLst/>
                        <a:uFillTx/>
                        <a:latin typeface="Cambria Math" panose="02040503050406030204" pitchFamily="18" charset="0"/>
                        <a:ea typeface="Cambria Math" panose="02040503050406030204" pitchFamily="18" charset="0"/>
                        <a:cs typeface="Times New Roman" panose="02020603050405020304" pitchFamily="18" charset="0"/>
                        <a:sym typeface="Bodoni SvtyTwo ITC TT-Book"/>
                      </a:rPr>
                      <m:t>13</m:t>
                    </m:r>
                    <m:r>
                      <a:rPr kumimoji="0" lang="en-US" sz="6000" b="0" i="1" u="none" strike="noStrike" cap="none" spc="0" normalizeH="0" baseline="0" smtClean="0">
                        <a:ln>
                          <a:noFill/>
                        </a:ln>
                        <a:solidFill>
                          <a:srgbClr val="0070C0"/>
                        </a:solidFill>
                        <a:effectLst/>
                        <a:uFillTx/>
                        <a:latin typeface="Cambria Math" panose="02040503050406030204" pitchFamily="18" charset="0"/>
                        <a:ea typeface="Cambria Math" panose="02040503050406030204" pitchFamily="18" charset="0"/>
                        <a:cs typeface="Times New Roman" panose="02020603050405020304" pitchFamily="18" charset="0"/>
                        <a:sym typeface="Bodoni SvtyTwo ITC TT-Book"/>
                      </a:rPr>
                      <m:t> , |∆</m:t>
                    </m:r>
                    <m:r>
                      <a:rPr kumimoji="0" lang="en-US" sz="6000" b="0" i="1" u="none" strike="noStrike" cap="none" spc="0" normalizeH="0" baseline="0" smtClean="0">
                        <a:ln>
                          <a:noFill/>
                        </a:ln>
                        <a:solidFill>
                          <a:srgbClr val="0070C0"/>
                        </a:solidFill>
                        <a:effectLst/>
                        <a:uFillTx/>
                        <a:latin typeface="Cambria Math" panose="02040503050406030204" pitchFamily="18" charset="0"/>
                        <a:ea typeface="Cambria Math" panose="02040503050406030204" pitchFamily="18" charset="0"/>
                        <a:cs typeface="Times New Roman" panose="02020603050405020304" pitchFamily="18" charset="0"/>
                        <a:sym typeface="Bodoni SvtyTwo ITC TT-Book"/>
                      </a:rPr>
                      <m:t>𝑚</m:t>
                    </m:r>
                    <m:r>
                      <a:rPr kumimoji="0" lang="en-US" sz="6000" b="0" i="1" u="none" strike="noStrike" cap="none" spc="0" normalizeH="0" baseline="30000" smtClean="0">
                        <a:ln>
                          <a:noFill/>
                        </a:ln>
                        <a:solidFill>
                          <a:srgbClr val="0070C0"/>
                        </a:solidFill>
                        <a:effectLst/>
                        <a:uFillTx/>
                        <a:latin typeface="Cambria Math" panose="02040503050406030204" pitchFamily="18" charset="0"/>
                        <a:ea typeface="Cambria Math" panose="02040503050406030204" pitchFamily="18" charset="0"/>
                        <a:cs typeface="Times New Roman" panose="02020603050405020304" pitchFamily="18" charset="0"/>
                        <a:sym typeface="Bodoni SvtyTwo ITC TT-Book"/>
                      </a:rPr>
                      <m:t>2</m:t>
                    </m:r>
                    <m:r>
                      <a:rPr kumimoji="0" lang="en-US" sz="6000" b="0" i="1" u="none" strike="noStrike" cap="none" spc="0" normalizeH="0" baseline="-25000" smtClean="0">
                        <a:ln>
                          <a:noFill/>
                        </a:ln>
                        <a:solidFill>
                          <a:srgbClr val="0070C0"/>
                        </a:solidFill>
                        <a:effectLst/>
                        <a:uFillTx/>
                        <a:latin typeface="Cambria Math" panose="02040503050406030204" pitchFamily="18" charset="0"/>
                        <a:ea typeface="Cambria Math" panose="02040503050406030204" pitchFamily="18" charset="0"/>
                        <a:cs typeface="Times New Roman" panose="02020603050405020304" pitchFamily="18" charset="0"/>
                        <a:sym typeface="Bodoni SvtyTwo ITC TT-Book"/>
                      </a:rPr>
                      <m:t>31</m:t>
                    </m:r>
                  </m:oMath>
                </a14:m>
                <a:r>
                  <a:rPr kumimoji="0" lang="en-US" sz="6000" b="0" i="0" u="none" strike="noStrike" cap="none" spc="0" normalizeH="0" dirty="0">
                    <a:ln>
                      <a:noFill/>
                    </a:ln>
                    <a:solidFill>
                      <a:srgbClr val="0070C0"/>
                    </a:solidFill>
                    <a:effectLst/>
                    <a:uFillTx/>
                    <a:latin typeface="Times New Roman" panose="02020603050405020304" pitchFamily="18" charset="0"/>
                    <a:cs typeface="Times New Roman" panose="02020603050405020304" pitchFamily="18" charset="0"/>
                    <a:sym typeface="Bodoni SvtyTwo ITC TT-Book"/>
                  </a:rPr>
                  <a:t>|</a:t>
                </a:r>
                <a:endParaRPr kumimoji="0" lang="ru-RU" sz="6000" b="0" i="0" u="none" strike="noStrike" cap="none" spc="0" normalizeH="0" dirty="0">
                  <a:ln>
                    <a:noFill/>
                  </a:ln>
                  <a:solidFill>
                    <a:srgbClr val="0070C0"/>
                  </a:solidFill>
                  <a:effectLst/>
                  <a:uFillTx/>
                  <a:latin typeface="Times New Roman" panose="02020603050405020304" pitchFamily="18" charset="0"/>
                  <a:cs typeface="Times New Roman" panose="02020603050405020304" pitchFamily="18" charset="0"/>
                  <a:sym typeface="Bodoni SvtyTwo ITC TT-Book"/>
                </a:endParaRPr>
              </a:p>
            </p:txBody>
          </p:sp>
        </mc:Choice>
        <mc:Fallback xmlns="">
          <p:sp>
            <p:nvSpPr>
              <p:cNvPr id="6" name="TextBox 5">
                <a:extLst>
                  <a:ext uri="{FF2B5EF4-FFF2-40B4-BE49-F238E27FC236}">
                    <a16:creationId xmlns:a16="http://schemas.microsoft.com/office/drawing/2014/main" id="{DBD7EAD2-1CCF-2BBB-C8DB-4DACB3465728}"/>
                  </a:ext>
                </a:extLst>
              </p:cNvPr>
              <p:cNvSpPr txBox="1">
                <a:spLocks noRot="1" noChangeAspect="1" noMove="1" noResize="1" noEditPoints="1" noAdjustHandles="1" noChangeArrowheads="1" noChangeShapeType="1" noTextEdit="1"/>
              </p:cNvSpPr>
              <p:nvPr/>
            </p:nvSpPr>
            <p:spPr>
              <a:xfrm>
                <a:off x="781842" y="409144"/>
                <a:ext cx="22382958" cy="2277417"/>
              </a:xfrm>
              <a:prstGeom prst="rect">
                <a:avLst/>
              </a:prstGeom>
              <a:blipFill>
                <a:blip r:embed="rId5"/>
                <a:stretch>
                  <a:fillRect l="-1757" t="-7222" b="-16667"/>
                </a:stretch>
              </a:blipFill>
              <a:ln w="12700" cap="flat">
                <a:noFill/>
                <a:miter lim="400000"/>
              </a:ln>
              <a:effectLst/>
            </p:spPr>
            <p:txBody>
              <a:bodyPr/>
              <a:lstStyle/>
              <a:p>
                <a:r>
                  <a:rPr lang="ru-RU">
                    <a:noFill/>
                  </a:rPr>
                  <a:t> </a:t>
                </a:r>
              </a:p>
            </p:txBody>
          </p:sp>
        </mc:Fallback>
      </mc:AlternateContent>
      <p:sp>
        <p:nvSpPr>
          <p:cNvPr id="2" name="Номер слайда 1">
            <a:extLst>
              <a:ext uri="{FF2B5EF4-FFF2-40B4-BE49-F238E27FC236}">
                <a16:creationId xmlns:a16="http://schemas.microsoft.com/office/drawing/2014/main" id="{5B45F107-0C5E-BD67-88A1-7590534B8175}"/>
              </a:ext>
            </a:extLst>
          </p:cNvPr>
          <p:cNvSpPr>
            <a:spLocks noGrp="1"/>
          </p:cNvSpPr>
          <p:nvPr>
            <p:ph type="sldNum" sz="quarter" idx="2"/>
          </p:nvPr>
        </p:nvSpPr>
        <p:spPr/>
        <p:txBody>
          <a:bodyPr/>
          <a:lstStyle/>
          <a:p>
            <a:fld id="{86CB4B4D-7CA3-9044-876B-883B54F8677D}" type="slidenum">
              <a:rPr lang="ru-RU" smtClean="0"/>
              <a:t>29</a:t>
            </a:fld>
            <a:endParaRPr lang="ru-RU"/>
          </a:p>
        </p:txBody>
      </p:sp>
    </p:spTree>
    <p:extLst>
      <p:ext uri="{BB962C8B-B14F-4D97-AF65-F5344CB8AC3E}">
        <p14:creationId xmlns:p14="http://schemas.microsoft.com/office/powerpoint/2010/main" val="242199991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Номер слайда"/>
          <p:cNvSpPr txBox="1">
            <a:spLocks noGrp="1"/>
          </p:cNvSpPr>
          <p:nvPr>
            <p:ph type="sldNum" sz="quarter" idx="2"/>
          </p:nvPr>
        </p:nvSpPr>
        <p:spPr>
          <a:xfrm>
            <a:off x="23685500" y="12992100"/>
            <a:ext cx="419100" cy="47767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t"/>
          <a:lstStyle>
            <a:lvl1pPr defTabSz="821531">
              <a:defRPr>
                <a:latin typeface="Helvetica Neue Light"/>
                <a:ea typeface="Helvetica Neue Light"/>
                <a:cs typeface="Helvetica Neue Light"/>
                <a:sym typeface="Helvetica Neue Light"/>
              </a:defRPr>
            </a:lvl1pPr>
          </a:lstStyle>
          <a:p>
            <a:fld id="{86CB4B4D-7CA3-9044-876B-883B54F8677D}" type="slidenum">
              <a:t>3</a:t>
            </a:fld>
            <a:endParaRPr/>
          </a:p>
        </p:txBody>
      </p:sp>
      <mc:AlternateContent xmlns:mc="http://schemas.openxmlformats.org/markup-compatibility/2006" xmlns:a14="http://schemas.microsoft.com/office/drawing/2010/main">
        <mc:Choice Requires="a14">
          <p:sp>
            <p:nvSpPr>
              <p:cNvPr id="153" name="Is                    ? (possible   and    symmetry in  )"/>
              <p:cNvSpPr txBox="1"/>
              <p:nvPr/>
            </p:nvSpPr>
            <p:spPr>
              <a:xfrm>
                <a:off x="8741909" y="7249700"/>
                <a:ext cx="7865441" cy="1390956"/>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71437" tIns="71437" rIns="71437" bIns="71437" anchor="ctr">
                <a:spAutoFit/>
              </a:bodyPr>
              <a:lstStyle/>
              <a:p>
                <a:pPr marL="472281" indent="-472281" algn="l" defTabSz="584200">
                  <a:buSzPct val="90000"/>
                  <a:buChar char="✴"/>
                  <a:defRPr>
                    <a:latin typeface="Helvetica"/>
                    <a:ea typeface="Helvetica"/>
                    <a:cs typeface="Helvetica"/>
                    <a:sym typeface="Helvetica"/>
                  </a:defRPr>
                </a:pPr>
                <a:r>
                  <a:t>Is                    ? (possible </a:t>
                </a:r>
                <a14:m>
                  <m:oMath xmlns:m="http://schemas.openxmlformats.org/officeDocument/2006/math">
                    <m:sSub>
                      <m:sSubPr>
                        <m:ctrlPr>
                          <a:rPr sz="4650" i="1">
                            <a:solidFill>
                              <a:srgbClr val="000000"/>
                            </a:solidFill>
                            <a:latin typeface="Cambria Math" panose="02040503050406030204" pitchFamily="18" charset="0"/>
                          </a:rPr>
                        </m:ctrlPr>
                      </m:sSubPr>
                      <m:e>
                        <m:r>
                          <a:rPr sz="4650" i="1">
                            <a:solidFill>
                              <a:srgbClr val="000000"/>
                            </a:solidFill>
                            <a:latin typeface="Cambria Math" panose="02040503050406030204" pitchFamily="18" charset="0"/>
                          </a:rPr>
                          <m:t>𝜈</m:t>
                        </m:r>
                      </m:e>
                      <m:sub>
                        <m:r>
                          <a:rPr sz="4650" i="1">
                            <a:solidFill>
                              <a:srgbClr val="000000"/>
                            </a:solidFill>
                            <a:latin typeface="Cambria Math" panose="02040503050406030204" pitchFamily="18" charset="0"/>
                          </a:rPr>
                          <m:t>𝜇</m:t>
                        </m:r>
                      </m:sub>
                    </m:sSub>
                  </m:oMath>
                </a14:m>
                <a:r>
                  <a:t> and  </a:t>
                </a:r>
                <a14:m>
                  <m:oMath xmlns:m="http://schemas.openxmlformats.org/officeDocument/2006/math">
                    <m:sSub>
                      <m:sSubPr>
                        <m:ctrlPr>
                          <a:rPr sz="4450" i="1">
                            <a:solidFill>
                              <a:srgbClr val="000000"/>
                            </a:solidFill>
                            <a:latin typeface="Cambria Math" panose="02040503050406030204" pitchFamily="18" charset="0"/>
                          </a:rPr>
                        </m:ctrlPr>
                      </m:sSubPr>
                      <m:e>
                        <m:r>
                          <a:rPr sz="4450" i="1">
                            <a:solidFill>
                              <a:srgbClr val="000000"/>
                            </a:solidFill>
                            <a:latin typeface="Cambria Math" panose="02040503050406030204" pitchFamily="18" charset="0"/>
                          </a:rPr>
                          <m:t>𝜈</m:t>
                        </m:r>
                      </m:e>
                      <m:sub>
                        <m:r>
                          <a:rPr sz="4450" i="1">
                            <a:solidFill>
                              <a:srgbClr val="000000"/>
                            </a:solidFill>
                            <a:latin typeface="Cambria Math" panose="02040503050406030204" pitchFamily="18" charset="0"/>
                          </a:rPr>
                          <m:t>𝜏</m:t>
                        </m:r>
                      </m:sub>
                    </m:sSub>
                  </m:oMath>
                </a14:m>
                <a:r>
                  <a:t> symmetry in </a:t>
                </a:r>
                <a14:m>
                  <m:oMath xmlns:m="http://schemas.openxmlformats.org/officeDocument/2006/math">
                    <m:sSub>
                      <m:sSubPr>
                        <m:ctrlPr>
                          <a:rPr sz="4800" i="1">
                            <a:solidFill>
                              <a:srgbClr val="000000"/>
                            </a:solidFill>
                            <a:latin typeface="Cambria Math" panose="02040503050406030204" pitchFamily="18" charset="0"/>
                          </a:rPr>
                        </m:ctrlPr>
                      </m:sSubPr>
                      <m:e>
                        <m:r>
                          <a:rPr sz="4800" i="1">
                            <a:solidFill>
                              <a:srgbClr val="000000"/>
                            </a:solidFill>
                            <a:latin typeface="Cambria Math" panose="02040503050406030204" pitchFamily="18" charset="0"/>
                          </a:rPr>
                          <m:t>𝜈</m:t>
                        </m:r>
                      </m:e>
                      <m:sub>
                        <m:r>
                          <a:rPr sz="4800" i="1">
                            <a:solidFill>
                              <a:srgbClr val="000000"/>
                            </a:solidFill>
                            <a:latin typeface="Cambria Math" panose="02040503050406030204" pitchFamily="18" charset="0"/>
                          </a:rPr>
                          <m:t>3</m:t>
                        </m:r>
                      </m:sub>
                    </m:sSub>
                  </m:oMath>
                </a14:m>
                <a:r>
                  <a:t>)</a:t>
                </a:r>
              </a:p>
            </p:txBody>
          </p:sp>
        </mc:Choice>
        <mc:Fallback xmlns="">
          <p:sp>
            <p:nvSpPr>
              <p:cNvPr id="153" name="Is                    ? (possible   and    symmetry in  )"/>
              <p:cNvSpPr txBox="1">
                <a:spLocks noRot="1" noChangeAspect="1" noMove="1" noResize="1" noEditPoints="1" noAdjustHandles="1" noChangeArrowheads="1" noChangeShapeType="1" noTextEdit="1"/>
              </p:cNvSpPr>
              <p:nvPr/>
            </p:nvSpPr>
            <p:spPr>
              <a:xfrm>
                <a:off x="8741909" y="7249700"/>
                <a:ext cx="7865441" cy="1390956"/>
              </a:xfrm>
              <a:prstGeom prst="rect">
                <a:avLst/>
              </a:prstGeom>
              <a:blipFill>
                <a:blip r:embed="rId2"/>
                <a:stretch>
                  <a:fillRect l="-2581" t="-2703" b="-2252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ru-RU">
                    <a:noFill/>
                  </a:rPr>
                  <a:t> </a:t>
                </a:r>
              </a:p>
            </p:txBody>
          </p:sp>
        </mc:Fallback>
      </mc:AlternateContent>
      <p:sp>
        <p:nvSpPr>
          <p:cNvPr id="154" name="Neutrino oscillations and mixing"/>
          <p:cNvSpPr txBox="1"/>
          <p:nvPr/>
        </p:nvSpPr>
        <p:spPr>
          <a:xfrm>
            <a:off x="781842" y="506250"/>
            <a:ext cx="22629840" cy="1074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rmAutofit/>
          </a:bodyPr>
          <a:lstStyle>
            <a:lvl1pPr algn="l" defTabSz="2389572">
              <a:lnSpc>
                <a:spcPct val="80000"/>
              </a:lnSpc>
              <a:defRPr sz="7840" spc="-156">
                <a:solidFill>
                  <a:srgbClr val="903221"/>
                </a:solidFill>
                <a:latin typeface="ヒラギノ明朝 ProN W3"/>
                <a:ea typeface="ヒラギノ明朝 ProN W3"/>
                <a:cs typeface="ヒラギノ明朝 ProN W3"/>
                <a:sym typeface="ヒラギノ明朝 ProN W3"/>
              </a:defRPr>
            </a:lvl1pPr>
          </a:lstStyle>
          <a:p>
            <a:r>
              <a:rPr dirty="0"/>
              <a:t>Neutrino oscillations and mixing</a:t>
            </a:r>
          </a:p>
        </p:txBody>
      </p:sp>
      <p:pic>
        <p:nvPicPr>
          <p:cNvPr id="155" name="Снимок экрана 2019-04-13 в 19.30.25.png" descr="Снимок экрана 2019-04-13 в 19.30.25.png"/>
          <p:cNvPicPr>
            <a:picLocks noChangeAspect="1"/>
          </p:cNvPicPr>
          <p:nvPr/>
        </p:nvPicPr>
        <p:blipFill>
          <a:blip r:embed="rId3"/>
          <a:stretch>
            <a:fillRect/>
          </a:stretch>
        </p:blipFill>
        <p:spPr>
          <a:xfrm>
            <a:off x="1856945" y="3760894"/>
            <a:ext cx="20288064" cy="2077566"/>
          </a:xfrm>
          <a:prstGeom prst="rect">
            <a:avLst/>
          </a:prstGeom>
          <a:ln w="12700">
            <a:miter lim="400000"/>
          </a:ln>
        </p:spPr>
      </p:pic>
      <p:sp>
        <p:nvSpPr>
          <p:cNvPr id="156" name="atmospheric…"/>
          <p:cNvSpPr txBox="1"/>
          <p:nvPr/>
        </p:nvSpPr>
        <p:spPr>
          <a:xfrm>
            <a:off x="5438422" y="2302717"/>
            <a:ext cx="2645842" cy="123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a:solidFill>
                  <a:srgbClr val="212121"/>
                </a:solidFill>
                <a:latin typeface="Helvetica"/>
                <a:ea typeface="Helvetica"/>
                <a:cs typeface="Helvetica"/>
                <a:sym typeface="Helvetica"/>
              </a:defRPr>
            </a:pPr>
            <a:r>
              <a:rPr dirty="0"/>
              <a:t>atmospheric</a:t>
            </a:r>
          </a:p>
          <a:p>
            <a:pPr>
              <a:defRPr>
                <a:solidFill>
                  <a:srgbClr val="212121"/>
                </a:solidFill>
                <a:latin typeface="Helvetica"/>
                <a:ea typeface="Helvetica"/>
                <a:cs typeface="Helvetica"/>
                <a:sym typeface="Helvetica"/>
              </a:defRPr>
            </a:pPr>
            <a:r>
              <a:rPr dirty="0"/>
              <a:t>accelerator </a:t>
            </a:r>
          </a:p>
        </p:txBody>
      </p:sp>
      <p:sp>
        <p:nvSpPr>
          <p:cNvPr id="157" name="short baseline reactor…"/>
          <p:cNvSpPr txBox="1"/>
          <p:nvPr/>
        </p:nvSpPr>
        <p:spPr>
          <a:xfrm>
            <a:off x="9863826" y="2302717"/>
            <a:ext cx="4552108" cy="123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a:solidFill>
                  <a:srgbClr val="212121"/>
                </a:solidFill>
                <a:latin typeface="Helvetica"/>
                <a:ea typeface="Helvetica"/>
                <a:cs typeface="Helvetica"/>
                <a:sym typeface="Helvetica"/>
              </a:defRPr>
            </a:pPr>
            <a:r>
              <a:rPr dirty="0"/>
              <a:t>short baseline reactor</a:t>
            </a:r>
          </a:p>
          <a:p>
            <a:pPr>
              <a:defRPr>
                <a:solidFill>
                  <a:srgbClr val="212121"/>
                </a:solidFill>
                <a:latin typeface="Helvetica"/>
                <a:ea typeface="Helvetica"/>
                <a:cs typeface="Helvetica"/>
                <a:sym typeface="Helvetica"/>
              </a:defRPr>
            </a:pPr>
            <a:r>
              <a:rPr dirty="0"/>
              <a:t>accelerator </a:t>
            </a:r>
          </a:p>
        </p:txBody>
      </p:sp>
      <p:sp>
        <p:nvSpPr>
          <p:cNvPr id="158" name="solar…"/>
          <p:cNvSpPr txBox="1"/>
          <p:nvPr/>
        </p:nvSpPr>
        <p:spPr>
          <a:xfrm>
            <a:off x="15545634" y="2302717"/>
            <a:ext cx="4400079" cy="123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a:solidFill>
                  <a:srgbClr val="212121"/>
                </a:solidFill>
                <a:latin typeface="Helvetica"/>
                <a:ea typeface="Helvetica"/>
                <a:cs typeface="Helvetica"/>
                <a:sym typeface="Helvetica"/>
              </a:defRPr>
            </a:pPr>
            <a:r>
              <a:rPr dirty="0"/>
              <a:t>solar </a:t>
            </a:r>
          </a:p>
          <a:p>
            <a:pPr>
              <a:defRPr>
                <a:solidFill>
                  <a:srgbClr val="212121"/>
                </a:solidFill>
                <a:latin typeface="Helvetica"/>
                <a:ea typeface="Helvetica"/>
                <a:cs typeface="Helvetica"/>
                <a:sym typeface="Helvetica"/>
              </a:defRPr>
            </a:pPr>
            <a:r>
              <a:rPr dirty="0"/>
              <a:t>long baseline reactor</a:t>
            </a:r>
          </a:p>
        </p:txBody>
      </p:sp>
      <p:sp>
        <p:nvSpPr>
          <p:cNvPr id="159" name="Oscillation parameters and how…"/>
          <p:cNvSpPr txBox="1"/>
          <p:nvPr/>
        </p:nvSpPr>
        <p:spPr>
          <a:xfrm>
            <a:off x="729618" y="6247896"/>
            <a:ext cx="7412187"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a:defRPr sz="4000">
                <a:solidFill>
                  <a:srgbClr val="005493"/>
                </a:solidFill>
                <a:latin typeface="Helvetica"/>
                <a:ea typeface="Helvetica"/>
                <a:cs typeface="Helvetica"/>
                <a:sym typeface="Helvetica"/>
              </a:defRPr>
            </a:pPr>
            <a:r>
              <a:rPr dirty="0"/>
              <a:t>Oscillation parameters and how </a:t>
            </a:r>
          </a:p>
          <a:p>
            <a:pPr algn="l">
              <a:defRPr sz="4000">
                <a:solidFill>
                  <a:srgbClr val="005493"/>
                </a:solidFill>
                <a:latin typeface="Helvetica"/>
                <a:ea typeface="Helvetica"/>
                <a:cs typeface="Helvetica"/>
                <a:sym typeface="Helvetica"/>
              </a:defRPr>
            </a:pPr>
            <a:r>
              <a:rPr dirty="0"/>
              <a:t>precisely do we know them:</a:t>
            </a:r>
          </a:p>
        </p:txBody>
      </p:sp>
      <p:pic>
        <p:nvPicPr>
          <p:cNvPr id="160" name="$_theta_12_appro.pdf" descr="$_theta_12_appro.pdf"/>
          <p:cNvPicPr>
            <a:picLocks noChangeAspect="1"/>
          </p:cNvPicPr>
          <p:nvPr/>
        </p:nvPicPr>
        <p:blipFill>
          <a:blip r:embed="rId4"/>
          <a:stretch>
            <a:fillRect/>
          </a:stretch>
        </p:blipFill>
        <p:spPr>
          <a:xfrm>
            <a:off x="903021" y="7881439"/>
            <a:ext cx="2025001" cy="453148"/>
          </a:xfrm>
          <a:prstGeom prst="rect">
            <a:avLst/>
          </a:prstGeom>
          <a:ln w="12700">
            <a:miter lim="400000"/>
          </a:ln>
        </p:spPr>
      </p:pic>
      <p:pic>
        <p:nvPicPr>
          <p:cNvPr id="161" name="$_theta_23_appro.pdf" descr="$_theta_23_appro.pdf"/>
          <p:cNvPicPr>
            <a:picLocks noChangeAspect="1"/>
          </p:cNvPicPr>
          <p:nvPr/>
        </p:nvPicPr>
        <p:blipFill>
          <a:blip r:embed="rId5"/>
          <a:stretch>
            <a:fillRect/>
          </a:stretch>
        </p:blipFill>
        <p:spPr>
          <a:xfrm>
            <a:off x="903021" y="8526864"/>
            <a:ext cx="2025001" cy="453148"/>
          </a:xfrm>
          <a:prstGeom prst="rect">
            <a:avLst/>
          </a:prstGeom>
          <a:ln w="12700">
            <a:miter lim="400000"/>
          </a:ln>
        </p:spPr>
      </p:pic>
      <p:pic>
        <p:nvPicPr>
          <p:cNvPr id="162" name="$_theta_13_appro.pdf" descr="$_theta_13_appro.pdf"/>
          <p:cNvPicPr>
            <a:picLocks noChangeAspect="1"/>
          </p:cNvPicPr>
          <p:nvPr/>
        </p:nvPicPr>
        <p:blipFill>
          <a:blip r:embed="rId6"/>
          <a:stretch>
            <a:fillRect/>
          </a:stretch>
        </p:blipFill>
        <p:spPr>
          <a:xfrm>
            <a:off x="903021" y="9177171"/>
            <a:ext cx="1907395" cy="488294"/>
          </a:xfrm>
          <a:prstGeom prst="rect">
            <a:avLst/>
          </a:prstGeom>
          <a:ln w="12700">
            <a:miter lim="400000"/>
          </a:ln>
        </p:spPr>
      </p:pic>
      <p:pic>
        <p:nvPicPr>
          <p:cNvPr id="163" name="$_Delta_m^2_21_a.pdf" descr="$_Delta_m^2_21_a.pdf"/>
          <p:cNvPicPr>
            <a:picLocks noChangeAspect="1"/>
          </p:cNvPicPr>
          <p:nvPr/>
        </p:nvPicPr>
        <p:blipFill>
          <a:blip r:embed="rId7"/>
          <a:stretch>
            <a:fillRect/>
          </a:stretch>
        </p:blipFill>
        <p:spPr>
          <a:xfrm>
            <a:off x="903021" y="9847543"/>
            <a:ext cx="5176979" cy="559675"/>
          </a:xfrm>
          <a:prstGeom prst="rect">
            <a:avLst/>
          </a:prstGeom>
          <a:ln w="12700">
            <a:miter lim="400000"/>
          </a:ln>
        </p:spPr>
      </p:pic>
      <p:pic>
        <p:nvPicPr>
          <p:cNvPr id="164" name="$_Delta_m^2_32_a.pdf" descr="$_Delta_m^2_32_a.pdf"/>
          <p:cNvPicPr>
            <a:picLocks noChangeAspect="1"/>
          </p:cNvPicPr>
          <p:nvPr/>
        </p:nvPicPr>
        <p:blipFill>
          <a:blip r:embed="rId8"/>
          <a:stretch>
            <a:fillRect/>
          </a:stretch>
        </p:blipFill>
        <p:spPr>
          <a:xfrm>
            <a:off x="903021" y="10463314"/>
            <a:ext cx="5568751" cy="559675"/>
          </a:xfrm>
          <a:prstGeom prst="rect">
            <a:avLst/>
          </a:prstGeom>
          <a:ln w="12700">
            <a:miter lim="400000"/>
          </a:ln>
        </p:spPr>
      </p:pic>
      <p:sp>
        <p:nvSpPr>
          <p:cNvPr id="165" name="(4.4%)"/>
          <p:cNvSpPr txBox="1"/>
          <p:nvPr/>
        </p:nvSpPr>
        <p:spPr>
          <a:xfrm>
            <a:off x="3493179" y="7699796"/>
            <a:ext cx="1502172" cy="688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solidFill>
                  <a:srgbClr val="33495F"/>
                </a:solidFill>
                <a:latin typeface="Helvetica"/>
                <a:ea typeface="Helvetica"/>
                <a:cs typeface="Helvetica"/>
                <a:sym typeface="Helvetica"/>
              </a:defRPr>
            </a:lvl1pPr>
          </a:lstStyle>
          <a:p>
            <a:r>
              <a:t>(4.4%)</a:t>
            </a:r>
          </a:p>
        </p:txBody>
      </p:sp>
      <p:sp>
        <p:nvSpPr>
          <p:cNvPr id="166" name="(5.2%)"/>
          <p:cNvSpPr txBox="1"/>
          <p:nvPr/>
        </p:nvSpPr>
        <p:spPr>
          <a:xfrm>
            <a:off x="3493179" y="8389088"/>
            <a:ext cx="1502172" cy="688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solidFill>
                  <a:srgbClr val="33495F"/>
                </a:solidFill>
                <a:latin typeface="Helvetica"/>
                <a:ea typeface="Helvetica"/>
                <a:cs typeface="Helvetica"/>
                <a:sym typeface="Helvetica"/>
              </a:defRPr>
            </a:lvl1pPr>
          </a:lstStyle>
          <a:p>
            <a:r>
              <a:t>(5.2%)</a:t>
            </a:r>
          </a:p>
        </p:txBody>
      </p:sp>
      <p:sp>
        <p:nvSpPr>
          <p:cNvPr id="167" name="(3.8%)"/>
          <p:cNvSpPr txBox="1"/>
          <p:nvPr/>
        </p:nvSpPr>
        <p:spPr>
          <a:xfrm>
            <a:off x="3493179" y="9056623"/>
            <a:ext cx="1502172" cy="688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solidFill>
                  <a:srgbClr val="33495F"/>
                </a:solidFill>
                <a:latin typeface="Helvetica"/>
                <a:ea typeface="Helvetica"/>
                <a:cs typeface="Helvetica"/>
                <a:sym typeface="Helvetica"/>
              </a:defRPr>
            </a:lvl1pPr>
          </a:lstStyle>
          <a:p>
            <a:r>
              <a:t>(3.8%)</a:t>
            </a:r>
          </a:p>
        </p:txBody>
      </p:sp>
      <p:sp>
        <p:nvSpPr>
          <p:cNvPr id="168" name="(2.2%)"/>
          <p:cNvSpPr txBox="1"/>
          <p:nvPr/>
        </p:nvSpPr>
        <p:spPr>
          <a:xfrm>
            <a:off x="6808460" y="9721190"/>
            <a:ext cx="1502173" cy="688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solidFill>
                  <a:srgbClr val="33495F"/>
                </a:solidFill>
                <a:latin typeface="Helvetica"/>
                <a:ea typeface="Helvetica"/>
                <a:cs typeface="Helvetica"/>
                <a:sym typeface="Helvetica"/>
              </a:defRPr>
            </a:lvl1pPr>
          </a:lstStyle>
          <a:p>
            <a:r>
              <a:t>(2.2%)</a:t>
            </a:r>
          </a:p>
        </p:txBody>
      </p:sp>
      <p:sp>
        <p:nvSpPr>
          <p:cNvPr id="169" name="(1.4%)"/>
          <p:cNvSpPr txBox="1"/>
          <p:nvPr/>
        </p:nvSpPr>
        <p:spPr>
          <a:xfrm>
            <a:off x="6863388" y="10311077"/>
            <a:ext cx="1502173" cy="688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solidFill>
                  <a:srgbClr val="33495F"/>
                </a:solidFill>
                <a:latin typeface="Helvetica"/>
                <a:ea typeface="Helvetica"/>
                <a:cs typeface="Helvetica"/>
                <a:sym typeface="Helvetica"/>
              </a:defRPr>
            </a:lvl1pPr>
          </a:lstStyle>
          <a:p>
            <a:r>
              <a:t>(1.4%)</a:t>
            </a:r>
          </a:p>
        </p:txBody>
      </p:sp>
      <p:grpSp>
        <p:nvGrpSpPr>
          <p:cNvPr id="186" name="Сгруппировать"/>
          <p:cNvGrpSpPr/>
          <p:nvPr/>
        </p:nvGrpSpPr>
        <p:grpSpPr>
          <a:xfrm>
            <a:off x="861298" y="11737592"/>
            <a:ext cx="7142357" cy="1670568"/>
            <a:chOff x="0" y="0"/>
            <a:chExt cx="7142356" cy="1670567"/>
          </a:xfrm>
        </p:grpSpPr>
        <p:pic>
          <p:nvPicPr>
            <p:cNvPr id="170" name="nu_alpha.pdf" descr="nu_alpha.pdf"/>
            <p:cNvPicPr>
              <a:picLocks noChangeAspect="1"/>
            </p:cNvPicPr>
            <p:nvPr/>
          </p:nvPicPr>
          <p:blipFill>
            <a:blip r:embed="rId9"/>
            <a:stretch>
              <a:fillRect/>
            </a:stretch>
          </p:blipFill>
          <p:spPr>
            <a:xfrm>
              <a:off x="0" y="627480"/>
              <a:ext cx="615630" cy="410421"/>
            </a:xfrm>
            <a:prstGeom prst="rect">
              <a:avLst/>
            </a:prstGeom>
            <a:ln w="12700" cap="flat">
              <a:noFill/>
              <a:miter lim="400000"/>
            </a:ln>
            <a:effectLst/>
          </p:spPr>
        </p:pic>
        <p:pic>
          <p:nvPicPr>
            <p:cNvPr id="171" name="nu_beta.pdf" descr="nu_beta.pdf"/>
            <p:cNvPicPr>
              <a:picLocks noChangeAspect="1"/>
            </p:cNvPicPr>
            <p:nvPr/>
          </p:nvPicPr>
          <p:blipFill>
            <a:blip r:embed="rId10"/>
            <a:stretch>
              <a:fillRect/>
            </a:stretch>
          </p:blipFill>
          <p:spPr>
            <a:xfrm>
              <a:off x="6101308" y="1114438"/>
              <a:ext cx="615631" cy="503698"/>
            </a:xfrm>
            <a:prstGeom prst="rect">
              <a:avLst/>
            </a:prstGeom>
            <a:ln w="12700" cap="flat">
              <a:noFill/>
              <a:miter lim="400000"/>
            </a:ln>
            <a:effectLst/>
          </p:spPr>
        </p:pic>
        <p:pic>
          <p:nvPicPr>
            <p:cNvPr id="172" name="nu_alpha.pdf" descr="nu_alpha.pdf"/>
            <p:cNvPicPr>
              <a:picLocks noChangeAspect="1"/>
            </p:cNvPicPr>
            <p:nvPr/>
          </p:nvPicPr>
          <p:blipFill>
            <a:blip r:embed="rId9"/>
            <a:stretch>
              <a:fillRect/>
            </a:stretch>
          </p:blipFill>
          <p:spPr>
            <a:xfrm>
              <a:off x="1650571" y="700847"/>
              <a:ext cx="615631" cy="410421"/>
            </a:xfrm>
            <a:prstGeom prst="rect">
              <a:avLst/>
            </a:prstGeom>
            <a:ln w="12700" cap="flat">
              <a:noFill/>
              <a:miter lim="400000"/>
            </a:ln>
            <a:effectLst/>
          </p:spPr>
        </p:pic>
        <p:pic>
          <p:nvPicPr>
            <p:cNvPr id="173" name="nu_alpha.pdf" descr="nu_alpha.pdf"/>
            <p:cNvPicPr>
              <a:picLocks noChangeAspect="1"/>
            </p:cNvPicPr>
            <p:nvPr/>
          </p:nvPicPr>
          <p:blipFill>
            <a:blip r:embed="rId9"/>
            <a:stretch>
              <a:fillRect/>
            </a:stretch>
          </p:blipFill>
          <p:spPr>
            <a:xfrm>
              <a:off x="1225154" y="93883"/>
              <a:ext cx="615630" cy="410421"/>
            </a:xfrm>
            <a:prstGeom prst="rect">
              <a:avLst/>
            </a:prstGeom>
            <a:ln w="12700" cap="flat">
              <a:noFill/>
              <a:miter lim="400000"/>
            </a:ln>
            <a:effectLst/>
          </p:spPr>
        </p:pic>
        <p:pic>
          <p:nvPicPr>
            <p:cNvPr id="174" name="nu_alpha.pdf" descr="nu_alpha.pdf"/>
            <p:cNvPicPr>
              <a:picLocks noChangeAspect="1"/>
            </p:cNvPicPr>
            <p:nvPr/>
          </p:nvPicPr>
          <p:blipFill>
            <a:blip r:embed="rId9"/>
            <a:stretch>
              <a:fillRect/>
            </a:stretch>
          </p:blipFill>
          <p:spPr>
            <a:xfrm>
              <a:off x="825285" y="651038"/>
              <a:ext cx="615631" cy="410421"/>
            </a:xfrm>
            <a:prstGeom prst="rect">
              <a:avLst/>
            </a:prstGeom>
            <a:ln w="12700" cap="flat">
              <a:noFill/>
              <a:miter lim="400000"/>
            </a:ln>
            <a:effectLst/>
          </p:spPr>
        </p:pic>
        <p:pic>
          <p:nvPicPr>
            <p:cNvPr id="175" name="nu_alpha.pdf" descr="nu_alpha.pdf"/>
            <p:cNvPicPr>
              <a:picLocks noChangeAspect="1"/>
            </p:cNvPicPr>
            <p:nvPr/>
          </p:nvPicPr>
          <p:blipFill>
            <a:blip r:embed="rId9"/>
            <a:stretch>
              <a:fillRect/>
            </a:stretch>
          </p:blipFill>
          <p:spPr>
            <a:xfrm>
              <a:off x="399868" y="93883"/>
              <a:ext cx="615630" cy="410421"/>
            </a:xfrm>
            <a:prstGeom prst="rect">
              <a:avLst/>
            </a:prstGeom>
            <a:ln w="12700" cap="flat">
              <a:noFill/>
              <a:miter lim="400000"/>
            </a:ln>
            <a:effectLst/>
          </p:spPr>
        </p:pic>
        <p:pic>
          <p:nvPicPr>
            <p:cNvPr id="176" name="nu_alpha.pdf" descr="nu_alpha.pdf"/>
            <p:cNvPicPr>
              <a:picLocks noChangeAspect="1"/>
            </p:cNvPicPr>
            <p:nvPr/>
          </p:nvPicPr>
          <p:blipFill>
            <a:blip r:embed="rId9"/>
            <a:stretch>
              <a:fillRect/>
            </a:stretch>
          </p:blipFill>
          <p:spPr>
            <a:xfrm>
              <a:off x="1181717" y="1161076"/>
              <a:ext cx="615631" cy="410421"/>
            </a:xfrm>
            <a:prstGeom prst="rect">
              <a:avLst/>
            </a:prstGeom>
            <a:ln w="12700" cap="flat">
              <a:noFill/>
              <a:miter lim="400000"/>
            </a:ln>
            <a:effectLst/>
          </p:spPr>
        </p:pic>
        <p:pic>
          <p:nvPicPr>
            <p:cNvPr id="177" name="nu_alpha.pdf" descr="nu_alpha.pdf"/>
            <p:cNvPicPr>
              <a:picLocks noChangeAspect="1"/>
            </p:cNvPicPr>
            <p:nvPr/>
          </p:nvPicPr>
          <p:blipFill>
            <a:blip r:embed="rId9"/>
            <a:stretch>
              <a:fillRect/>
            </a:stretch>
          </p:blipFill>
          <p:spPr>
            <a:xfrm>
              <a:off x="356432" y="1161076"/>
              <a:ext cx="615630" cy="410421"/>
            </a:xfrm>
            <a:prstGeom prst="rect">
              <a:avLst/>
            </a:prstGeom>
            <a:ln w="12700" cap="flat">
              <a:noFill/>
              <a:miter lim="400000"/>
            </a:ln>
            <a:effectLst/>
          </p:spPr>
        </p:pic>
        <p:pic>
          <p:nvPicPr>
            <p:cNvPr id="178" name="nu_alpha.pdf" descr="nu_alpha.pdf"/>
            <p:cNvPicPr>
              <a:picLocks noChangeAspect="1"/>
            </p:cNvPicPr>
            <p:nvPr/>
          </p:nvPicPr>
          <p:blipFill>
            <a:blip r:embed="rId9"/>
            <a:stretch>
              <a:fillRect/>
            </a:stretch>
          </p:blipFill>
          <p:spPr>
            <a:xfrm>
              <a:off x="6526726" y="606964"/>
              <a:ext cx="615631" cy="410421"/>
            </a:xfrm>
            <a:prstGeom prst="rect">
              <a:avLst/>
            </a:prstGeom>
            <a:ln w="12700" cap="flat">
              <a:noFill/>
              <a:miter lim="400000"/>
            </a:ln>
            <a:effectLst/>
          </p:spPr>
        </p:pic>
        <p:pic>
          <p:nvPicPr>
            <p:cNvPr id="179" name="nu_alpha.pdf" descr="nu_alpha.pdf"/>
            <p:cNvPicPr>
              <a:picLocks noChangeAspect="1"/>
            </p:cNvPicPr>
            <p:nvPr/>
          </p:nvPicPr>
          <p:blipFill>
            <a:blip r:embed="rId9"/>
            <a:stretch>
              <a:fillRect/>
            </a:stretch>
          </p:blipFill>
          <p:spPr>
            <a:xfrm>
              <a:off x="6101308" y="0"/>
              <a:ext cx="615631" cy="410420"/>
            </a:xfrm>
            <a:prstGeom prst="rect">
              <a:avLst/>
            </a:prstGeom>
            <a:ln w="12700" cap="flat">
              <a:noFill/>
              <a:miter lim="400000"/>
            </a:ln>
            <a:effectLst/>
          </p:spPr>
        </p:pic>
        <p:pic>
          <p:nvPicPr>
            <p:cNvPr id="180" name="nu_alpha.pdf" descr="nu_alpha.pdf"/>
            <p:cNvPicPr>
              <a:picLocks noChangeAspect="1"/>
            </p:cNvPicPr>
            <p:nvPr/>
          </p:nvPicPr>
          <p:blipFill>
            <a:blip r:embed="rId9"/>
            <a:stretch>
              <a:fillRect/>
            </a:stretch>
          </p:blipFill>
          <p:spPr>
            <a:xfrm>
              <a:off x="5276023" y="0"/>
              <a:ext cx="615630" cy="410420"/>
            </a:xfrm>
            <a:prstGeom prst="rect">
              <a:avLst/>
            </a:prstGeom>
            <a:ln w="12700" cap="flat">
              <a:noFill/>
              <a:miter lim="400000"/>
            </a:ln>
            <a:effectLst/>
          </p:spPr>
        </p:pic>
        <p:pic>
          <p:nvPicPr>
            <p:cNvPr id="181" name="nu_alpha.pdf" descr="nu_alpha.pdf"/>
            <p:cNvPicPr>
              <a:picLocks noChangeAspect="1"/>
            </p:cNvPicPr>
            <p:nvPr/>
          </p:nvPicPr>
          <p:blipFill>
            <a:blip r:embed="rId9"/>
            <a:stretch>
              <a:fillRect/>
            </a:stretch>
          </p:blipFill>
          <p:spPr>
            <a:xfrm>
              <a:off x="5232587" y="1067193"/>
              <a:ext cx="615630" cy="410421"/>
            </a:xfrm>
            <a:prstGeom prst="rect">
              <a:avLst/>
            </a:prstGeom>
            <a:ln w="12700" cap="flat">
              <a:noFill/>
              <a:miter lim="400000"/>
            </a:ln>
            <a:effectLst/>
          </p:spPr>
        </p:pic>
        <p:pic>
          <p:nvPicPr>
            <p:cNvPr id="182" name="nu_beta.pdf" descr="nu_beta.pdf"/>
            <p:cNvPicPr>
              <a:picLocks noChangeAspect="1"/>
            </p:cNvPicPr>
            <p:nvPr/>
          </p:nvPicPr>
          <p:blipFill>
            <a:blip r:embed="rId10"/>
            <a:stretch>
              <a:fillRect/>
            </a:stretch>
          </p:blipFill>
          <p:spPr>
            <a:xfrm>
              <a:off x="4876155" y="463877"/>
              <a:ext cx="615630" cy="503698"/>
            </a:xfrm>
            <a:prstGeom prst="rect">
              <a:avLst/>
            </a:prstGeom>
            <a:ln w="12700" cap="flat">
              <a:noFill/>
              <a:miter lim="400000"/>
            </a:ln>
            <a:effectLst/>
          </p:spPr>
        </p:pic>
        <p:pic>
          <p:nvPicPr>
            <p:cNvPr id="183" name="nu_beta.pdf" descr="nu_beta.pdf"/>
            <p:cNvPicPr>
              <a:picLocks noChangeAspect="1"/>
            </p:cNvPicPr>
            <p:nvPr/>
          </p:nvPicPr>
          <p:blipFill>
            <a:blip r:embed="rId10"/>
            <a:stretch>
              <a:fillRect/>
            </a:stretch>
          </p:blipFill>
          <p:spPr>
            <a:xfrm>
              <a:off x="5701440" y="513687"/>
              <a:ext cx="615630" cy="503698"/>
            </a:xfrm>
            <a:prstGeom prst="rect">
              <a:avLst/>
            </a:prstGeom>
            <a:ln w="12700" cap="flat">
              <a:noFill/>
              <a:miter lim="400000"/>
            </a:ln>
            <a:effectLst/>
          </p:spPr>
        </p:pic>
        <p:sp>
          <p:nvSpPr>
            <p:cNvPr id="184" name="Линия"/>
            <p:cNvSpPr/>
            <p:nvPr/>
          </p:nvSpPr>
          <p:spPr>
            <a:xfrm>
              <a:off x="2414501" y="717493"/>
              <a:ext cx="2251998" cy="1"/>
            </a:xfrm>
            <a:prstGeom prst="line">
              <a:avLst/>
            </a:prstGeom>
            <a:noFill/>
            <a:ln w="88900" cap="flat">
              <a:solidFill>
                <a:srgbClr val="797979"/>
              </a:solidFill>
              <a:prstDash val="solid"/>
              <a:miter lim="400000"/>
              <a:tailEnd type="stealth" w="med" len="med"/>
            </a:ln>
            <a:effectLst/>
          </p:spPr>
          <p:txBody>
            <a:bodyPr wrap="square" lIns="71437" tIns="71437" rIns="71437" bIns="71437" numCol="1" anchor="ctr">
              <a:noAutofit/>
            </a:bodyPr>
            <a:lstStyle/>
            <a:p>
              <a:pPr>
                <a:defRPr sz="3000">
                  <a:solidFill>
                    <a:srgbClr val="FFFFFF"/>
                  </a:solidFill>
                  <a:latin typeface="+mn-lt"/>
                  <a:ea typeface="+mn-ea"/>
                  <a:cs typeface="+mn-cs"/>
                  <a:sym typeface="Helvetica Neue Medium"/>
                </a:defRPr>
              </a:pPr>
              <a:endParaRPr/>
            </a:p>
          </p:txBody>
        </p:sp>
        <p:sp>
          <p:nvSpPr>
            <p:cNvPr id="185" name="L"/>
            <p:cNvSpPr txBox="1"/>
            <p:nvPr/>
          </p:nvSpPr>
          <p:spPr>
            <a:xfrm>
              <a:off x="3312026" y="874238"/>
              <a:ext cx="456948" cy="7963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5600">
                  <a:solidFill>
                    <a:srgbClr val="5E5E5E"/>
                  </a:solidFill>
                  <a:latin typeface="Bodoni SvtyTwo SC ITC TT-Book"/>
                  <a:ea typeface="Bodoni SvtyTwo SC ITC TT-Book"/>
                  <a:cs typeface="Bodoni SvtyTwo SC ITC TT-Book"/>
                  <a:sym typeface="Bodoni SvtyTwo SC ITC TT-Book"/>
                </a:defRPr>
              </a:lvl1pPr>
            </a:lstStyle>
            <a:p>
              <a:r>
                <a:t>L</a:t>
              </a:r>
            </a:p>
          </p:txBody>
        </p:sp>
      </p:grpSp>
      <p:pic>
        <p:nvPicPr>
          <p:cNvPr id="187" name="hie.pdf" descr="hie.pdf"/>
          <p:cNvPicPr>
            <a:picLocks noChangeAspect="1"/>
          </p:cNvPicPr>
          <p:nvPr/>
        </p:nvPicPr>
        <p:blipFill>
          <a:blip r:embed="rId11"/>
          <a:srcRect t="4936" b="4936"/>
          <a:stretch>
            <a:fillRect/>
          </a:stretch>
        </p:blipFill>
        <p:spPr>
          <a:xfrm>
            <a:off x="15223059" y="6721041"/>
            <a:ext cx="9082032" cy="4090081"/>
          </a:xfrm>
          <a:prstGeom prst="rect">
            <a:avLst/>
          </a:prstGeom>
          <a:ln w="12700">
            <a:miter lim="400000"/>
          </a:ln>
        </p:spPr>
      </p:pic>
      <p:sp>
        <p:nvSpPr>
          <p:cNvPr id="188" name="Is there CP violation in lepton sector? (matter-antimatter asymmetry of the Universe (leptogenisis)"/>
          <p:cNvSpPr txBox="1"/>
          <p:nvPr/>
        </p:nvSpPr>
        <p:spPr>
          <a:xfrm>
            <a:off x="8826183" y="8850339"/>
            <a:ext cx="7142358" cy="228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472281" indent="-472281" algn="l" defTabSz="584200">
              <a:buSzPct val="90000"/>
              <a:buChar char="✴"/>
              <a:defRPr>
                <a:latin typeface="Helvetica"/>
                <a:ea typeface="Helvetica"/>
                <a:cs typeface="Helvetica"/>
                <a:sym typeface="Helvetica"/>
              </a:defRPr>
            </a:lvl1pPr>
          </a:lstStyle>
          <a:p>
            <a:r>
              <a:t>Is there CP violation in lepton sector? (matter-antimatter asymmetry of the Universe (leptogenisis)</a:t>
            </a:r>
          </a:p>
        </p:txBody>
      </p:sp>
      <p:sp>
        <p:nvSpPr>
          <p:cNvPr id="189" name="Open questions:"/>
          <p:cNvSpPr txBox="1"/>
          <p:nvPr/>
        </p:nvSpPr>
        <p:spPr>
          <a:xfrm>
            <a:off x="8745205" y="6208248"/>
            <a:ext cx="4276373" cy="78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defRPr sz="4500">
                <a:solidFill>
                  <a:srgbClr val="005493"/>
                </a:solidFill>
                <a:latin typeface="Helvetica"/>
                <a:ea typeface="Helvetica"/>
                <a:cs typeface="Helvetica"/>
                <a:sym typeface="Helvetica"/>
              </a:defRPr>
            </a:lvl1pPr>
          </a:lstStyle>
          <a:p>
            <a:r>
              <a:t>Open questions:</a:t>
            </a:r>
          </a:p>
        </p:txBody>
      </p:sp>
      <mc:AlternateContent xmlns:mc="http://schemas.openxmlformats.org/markup-compatibility/2006" xmlns:a14="http://schemas.microsoft.com/office/drawing/2010/main">
        <mc:Choice Requires="a14">
          <p:sp>
            <p:nvSpPr>
              <p:cNvPr id="190" name="Neutrino mass hierarchy (ordering) is Normal or Inverted?  (neutrinoless double beta-decay searches, supernova simulations, relic neutrinos searches, absolute   mass measurements etc)"/>
              <p:cNvSpPr txBox="1"/>
              <p:nvPr/>
            </p:nvSpPr>
            <p:spPr>
              <a:xfrm>
                <a:off x="8732788" y="11315092"/>
                <a:ext cx="14678894" cy="1804503"/>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71437" tIns="71437" rIns="71437" bIns="71437" anchor="ctr">
                <a:spAutoFit/>
              </a:bodyPr>
              <a:lstStyle/>
              <a:p>
                <a:pPr marL="472281" indent="-472281" algn="l" defTabSz="584200">
                  <a:buSzPct val="90000"/>
                  <a:buChar char="✴"/>
                  <a:defRPr>
                    <a:latin typeface="Helvetica"/>
                    <a:ea typeface="Helvetica"/>
                    <a:cs typeface="Helvetica"/>
                    <a:sym typeface="Helvetica"/>
                  </a:defRPr>
                </a:pPr>
                <a:r>
                  <a:t>Neutrino mass hierarchy (ordering) is Normal or Inverted? </a:t>
                </a:r>
                <a:br/>
                <a:r>
                  <a:t>(neutrinoless double beta-decay searches, supernova simulations, relic neutrinos searches, absolute </a:t>
                </a:r>
                <a14:m>
                  <m:oMath xmlns:m="http://schemas.openxmlformats.org/officeDocument/2006/math">
                    <m:r>
                      <a:rPr sz="4700" i="1">
                        <a:solidFill>
                          <a:srgbClr val="000000"/>
                        </a:solidFill>
                        <a:latin typeface="Cambria Math" panose="02040503050406030204" pitchFamily="18" charset="0"/>
                      </a:rPr>
                      <m:t>𝜈</m:t>
                    </m:r>
                  </m:oMath>
                </a14:m>
                <a:r>
                  <a:t> mass measurements etc)</a:t>
                </a:r>
              </a:p>
            </p:txBody>
          </p:sp>
        </mc:Choice>
        <mc:Fallback xmlns="">
          <p:sp>
            <p:nvSpPr>
              <p:cNvPr id="190" name="Neutrino mass hierarchy (ordering) is Normal or Inverted?  (neutrinoless double beta-decay searches, supernova simulations, relic neutrinos searches, absolute   mass measurements etc)"/>
              <p:cNvSpPr txBox="1">
                <a:spLocks noRot="1" noChangeAspect="1" noMove="1" noResize="1" noEditPoints="1" noAdjustHandles="1" noChangeArrowheads="1" noChangeShapeType="1" noTextEdit="1"/>
              </p:cNvSpPr>
              <p:nvPr/>
            </p:nvSpPr>
            <p:spPr>
              <a:xfrm>
                <a:off x="8732788" y="11315092"/>
                <a:ext cx="14678894" cy="1804503"/>
              </a:xfrm>
              <a:prstGeom prst="rect">
                <a:avLst/>
              </a:prstGeom>
              <a:blipFill>
                <a:blip r:embed="rId12"/>
                <a:stretch>
                  <a:fillRect l="-1383" t="-6993" b="-15385"/>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ru-RU">
                    <a:noFill/>
                  </a:rPr>
                  <a:t> </a:t>
                </a:r>
              </a:p>
            </p:txBody>
          </p:sp>
        </mc:Fallback>
      </mc:AlternateContent>
      <p:pic>
        <p:nvPicPr>
          <p:cNvPr id="191" name="theta_23_45^circ.pdf" descr="theta_23_45^circ.pdf"/>
          <p:cNvPicPr>
            <a:picLocks noChangeAspect="1"/>
          </p:cNvPicPr>
          <p:nvPr/>
        </p:nvPicPr>
        <p:blipFill>
          <a:blip r:embed="rId13"/>
          <a:stretch>
            <a:fillRect/>
          </a:stretch>
        </p:blipFill>
        <p:spPr>
          <a:xfrm>
            <a:off x="9777139" y="7365436"/>
            <a:ext cx="1473632" cy="450277"/>
          </a:xfrm>
          <a:prstGeom prst="rect">
            <a:avLst/>
          </a:prstGeom>
          <a:ln w="12700">
            <a:miter lim="400000"/>
          </a:ln>
        </p:spPr>
      </p:pic>
      <p:sp>
        <p:nvSpPr>
          <p:cNvPr id="2" name="Neutrino oscillations and mixing">
            <a:extLst>
              <a:ext uri="{FF2B5EF4-FFF2-40B4-BE49-F238E27FC236}">
                <a16:creationId xmlns:a16="http://schemas.microsoft.com/office/drawing/2014/main" id="{160DB357-A354-0B2C-8CB5-AED3F22D5E57}"/>
              </a:ext>
            </a:extLst>
          </p:cNvPr>
          <p:cNvSpPr txBox="1"/>
          <p:nvPr/>
        </p:nvSpPr>
        <p:spPr>
          <a:xfrm>
            <a:off x="781842" y="2418811"/>
            <a:ext cx="4213509" cy="7237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Autofit/>
          </a:bodyPr>
          <a:lstStyle>
            <a:lvl1pPr algn="l" defTabSz="2389572">
              <a:lnSpc>
                <a:spcPct val="80000"/>
              </a:lnSpc>
              <a:defRPr sz="7840" spc="-156">
                <a:solidFill>
                  <a:srgbClr val="903221"/>
                </a:solidFill>
                <a:latin typeface="ヒラギノ明朝 ProN W3"/>
                <a:ea typeface="ヒラギノ明朝 ProN W3"/>
                <a:cs typeface="ヒラギノ明朝 ProN W3"/>
                <a:sym typeface="ヒラギノ明朝 ProN W3"/>
              </a:defRPr>
            </a:lvl1pPr>
          </a:lstStyle>
          <a:p>
            <a:r>
              <a:rPr lang="en-US" sz="4800" dirty="0">
                <a:solidFill>
                  <a:srgbClr val="657FBD"/>
                </a:solidFill>
                <a:latin typeface="Helvetica" pitchFamily="2" charset="0"/>
              </a:rPr>
              <a:t>PMNS matrix</a:t>
            </a:r>
            <a:endParaRPr sz="4800" dirty="0">
              <a:solidFill>
                <a:srgbClr val="657FBD"/>
              </a:solidFill>
              <a:latin typeface="Helvetica" pitchFamily="2" charset="0"/>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015CAEC-2826-B310-511C-155005885C27}"/>
                  </a:ext>
                </a:extLst>
              </p:cNvPr>
              <p:cNvSpPr txBox="1"/>
              <p:nvPr/>
            </p:nvSpPr>
            <p:spPr>
              <a:xfrm>
                <a:off x="781842" y="409144"/>
                <a:ext cx="22382958" cy="22774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sz="6000" dirty="0">
                    <a:solidFill>
                      <a:srgbClr val="C04F29"/>
                    </a:solidFill>
                    <a:latin typeface="Times New Roman" panose="02020603050405020304" pitchFamily="18" charset="0"/>
                    <a:cs typeface="Times New Roman" panose="02020603050405020304" pitchFamily="18" charset="0"/>
                  </a:rPr>
                  <a:t>Present Accuracy on Oscillation Parameters:  </a:t>
                </a:r>
              </a:p>
              <a:p>
                <a:pPr marL="0" marR="0" indent="0" algn="l" defTabSz="821531"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endParaRPr>
              </a:p>
              <a:p>
                <a:pPr marL="0" marR="0" indent="0" algn="l" defTabSz="821531" rtl="0" fontAlgn="auto" latinLnBrk="0" hangingPunct="0">
                  <a:lnSpc>
                    <a:spcPct val="100000"/>
                  </a:lnSpc>
                  <a:spcBef>
                    <a:spcPts val="0"/>
                  </a:spcBef>
                  <a:spcAft>
                    <a:spcPts val="0"/>
                  </a:spcAft>
                  <a:buClrTx/>
                  <a:buSzTx/>
                  <a:buFontTx/>
                  <a:buNone/>
                  <a:tabLst/>
                </a:pPr>
                <a14:m>
                  <m:oMath xmlns:m="http://schemas.openxmlformats.org/officeDocument/2006/math">
                    <m:r>
                      <a:rPr kumimoji="0" lang="en-US" sz="6000" b="0" i="1" u="none" strike="noStrike" cap="none" spc="0" normalizeH="0" baseline="0" smtClean="0">
                        <a:ln>
                          <a:noFill/>
                        </a:ln>
                        <a:solidFill>
                          <a:srgbClr val="0070C0"/>
                        </a:solidFill>
                        <a:effectLst/>
                        <a:uFillTx/>
                        <a:latin typeface="Cambria Math" panose="02040503050406030204" pitchFamily="18" charset="0"/>
                        <a:cs typeface="Times New Roman" panose="02020603050405020304" pitchFamily="18" charset="0"/>
                        <a:sym typeface="Bodoni SvtyTwo ITC TT-Book"/>
                      </a:rPr>
                      <m:t>𝑁𝑀𝑂</m:t>
                    </m:r>
                    <m:r>
                      <a:rPr kumimoji="0" lang="en-US" sz="6000" b="0" i="1" u="none" strike="noStrike" cap="none" spc="0" normalizeH="0" baseline="0" smtClean="0">
                        <a:ln>
                          <a:noFill/>
                        </a:ln>
                        <a:solidFill>
                          <a:srgbClr val="0070C0"/>
                        </a:solidFill>
                        <a:effectLst/>
                        <a:uFillTx/>
                        <a:latin typeface="Cambria Math" panose="02040503050406030204" pitchFamily="18" charset="0"/>
                        <a:cs typeface="Times New Roman" panose="02020603050405020304" pitchFamily="18" charset="0"/>
                        <a:sym typeface="Bodoni SvtyTwo ITC TT-Book"/>
                      </a:rPr>
                      <m:t> ,  </m:t>
                    </m:r>
                    <m:r>
                      <a:rPr kumimoji="0" lang="en-US" sz="6000" b="0" i="1" u="none" strike="noStrike" cap="none" spc="0" normalizeH="0" baseline="0" smtClean="0">
                        <a:ln>
                          <a:noFill/>
                        </a:ln>
                        <a:solidFill>
                          <a:srgbClr val="0070C0"/>
                        </a:solidFill>
                        <a:effectLst/>
                        <a:uFillTx/>
                        <a:latin typeface="Cambria Math" panose="02040503050406030204" pitchFamily="18" charset="0"/>
                        <a:ea typeface="Cambria Math" panose="02040503050406030204" pitchFamily="18" charset="0"/>
                        <a:cs typeface="Times New Roman" panose="02020603050405020304" pitchFamily="18" charset="0"/>
                        <a:sym typeface="Bodoni SvtyTwo ITC TT-Book"/>
                      </a:rPr>
                      <m:t>𝛿</m:t>
                    </m:r>
                    <m:r>
                      <a:rPr kumimoji="0" lang="en-US" sz="6000" b="0" i="1" u="none" strike="noStrike" cap="none" spc="0" normalizeH="0" baseline="-25000" smtClean="0">
                        <a:ln>
                          <a:noFill/>
                        </a:ln>
                        <a:solidFill>
                          <a:srgbClr val="0070C0"/>
                        </a:solidFill>
                        <a:effectLst/>
                        <a:uFillTx/>
                        <a:latin typeface="Cambria Math" panose="02040503050406030204" pitchFamily="18" charset="0"/>
                        <a:ea typeface="Cambria Math" panose="02040503050406030204" pitchFamily="18" charset="0"/>
                        <a:cs typeface="Times New Roman" panose="02020603050405020304" pitchFamily="18" charset="0"/>
                        <a:sym typeface="Bodoni SvtyTwo ITC TT-Book"/>
                      </a:rPr>
                      <m:t>𝐶𝑃</m:t>
                    </m:r>
                  </m:oMath>
                </a14:m>
                <a:r>
                  <a:rPr kumimoji="0" lang="en-US" sz="6000" b="0" i="0" u="none" strike="noStrike" cap="none" spc="0" normalizeH="0" dirty="0">
                    <a:ln>
                      <a:noFill/>
                    </a:ln>
                    <a:solidFill>
                      <a:srgbClr val="0070C0"/>
                    </a:solidFill>
                    <a:effectLst/>
                    <a:uFillTx/>
                    <a:latin typeface="Times New Roman" panose="02020603050405020304" pitchFamily="18" charset="0"/>
                    <a:cs typeface="Times New Roman" panose="02020603050405020304" pitchFamily="18" charset="0"/>
                    <a:sym typeface="Bodoni SvtyTwo ITC TT-Book"/>
                  </a:rPr>
                  <a:t> </a:t>
                </a:r>
                <a:endParaRPr kumimoji="0" lang="ru-RU" sz="6000" b="0" i="0" u="none" strike="noStrike" cap="none" spc="0" normalizeH="0" dirty="0">
                  <a:ln>
                    <a:noFill/>
                  </a:ln>
                  <a:solidFill>
                    <a:srgbClr val="0070C0"/>
                  </a:solidFill>
                  <a:effectLst/>
                  <a:uFillTx/>
                  <a:latin typeface="Times New Roman" panose="02020603050405020304" pitchFamily="18" charset="0"/>
                  <a:cs typeface="Times New Roman" panose="02020603050405020304" pitchFamily="18" charset="0"/>
                  <a:sym typeface="Bodoni SvtyTwo ITC TT-Book"/>
                </a:endParaRPr>
              </a:p>
            </p:txBody>
          </p:sp>
        </mc:Choice>
        <mc:Fallback xmlns="">
          <p:sp>
            <p:nvSpPr>
              <p:cNvPr id="2" name="TextBox 1">
                <a:extLst>
                  <a:ext uri="{FF2B5EF4-FFF2-40B4-BE49-F238E27FC236}">
                    <a16:creationId xmlns:a16="http://schemas.microsoft.com/office/drawing/2014/main" id="{B015CAEC-2826-B310-511C-155005885C27}"/>
                  </a:ext>
                </a:extLst>
              </p:cNvPr>
              <p:cNvSpPr txBox="1">
                <a:spLocks noRot="1" noChangeAspect="1" noMove="1" noResize="1" noEditPoints="1" noAdjustHandles="1" noChangeArrowheads="1" noChangeShapeType="1" noTextEdit="1"/>
              </p:cNvSpPr>
              <p:nvPr/>
            </p:nvSpPr>
            <p:spPr>
              <a:xfrm>
                <a:off x="781842" y="409144"/>
                <a:ext cx="22382958" cy="2277417"/>
              </a:xfrm>
              <a:prstGeom prst="rect">
                <a:avLst/>
              </a:prstGeom>
              <a:blipFill>
                <a:blip r:embed="rId3"/>
                <a:stretch>
                  <a:fillRect l="-1757" t="-7222" b="-13333"/>
                </a:stretch>
              </a:blipFill>
              <a:ln w="12700" cap="flat">
                <a:noFill/>
                <a:miter lim="400000"/>
              </a:ln>
              <a:effectLst/>
            </p:spPr>
            <p:txBody>
              <a:bodyPr/>
              <a:lstStyle/>
              <a:p>
                <a:r>
                  <a:rPr lang="ru-RU">
                    <a:noFill/>
                  </a:rPr>
                  <a:t> </a:t>
                </a:r>
              </a:p>
            </p:txBody>
          </p:sp>
        </mc:Fallback>
      </mc:AlternateContent>
      <p:pic>
        <p:nvPicPr>
          <p:cNvPr id="4" name="Рисунок 3">
            <a:extLst>
              <a:ext uri="{FF2B5EF4-FFF2-40B4-BE49-F238E27FC236}">
                <a16:creationId xmlns:a16="http://schemas.microsoft.com/office/drawing/2014/main" id="{DF4E7A5B-6F7F-C4A2-2F6F-C7B06613CB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0795" y="3199515"/>
            <a:ext cx="9649386" cy="4824693"/>
          </a:xfrm>
          <a:prstGeom prst="rect">
            <a:avLst/>
          </a:prstGeom>
        </p:spPr>
      </p:pic>
      <p:pic>
        <p:nvPicPr>
          <p:cNvPr id="7" name="Рисунок 6">
            <a:extLst>
              <a:ext uri="{FF2B5EF4-FFF2-40B4-BE49-F238E27FC236}">
                <a16:creationId xmlns:a16="http://schemas.microsoft.com/office/drawing/2014/main" id="{9A4702F3-841C-88D7-6686-ADC058A0B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80180" y="3483426"/>
            <a:ext cx="6548953" cy="9823429"/>
          </a:xfrm>
          <a:prstGeom prst="rect">
            <a:avLst/>
          </a:prstGeom>
        </p:spPr>
      </p:pic>
      <p:pic>
        <p:nvPicPr>
          <p:cNvPr id="10" name="Рисунок 9">
            <a:extLst>
              <a:ext uri="{FF2B5EF4-FFF2-40B4-BE49-F238E27FC236}">
                <a16:creationId xmlns:a16="http://schemas.microsoft.com/office/drawing/2014/main" id="{76AF4782-B097-784F-AE7F-01D7E6CBEA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841" y="3483425"/>
            <a:ext cx="6548953" cy="9823430"/>
          </a:xfrm>
          <a:prstGeom prst="rect">
            <a:avLst/>
          </a:prstGeom>
        </p:spPr>
      </p:pic>
      <p:pic>
        <p:nvPicPr>
          <p:cNvPr id="13" name="Рисунок 12">
            <a:extLst>
              <a:ext uri="{FF2B5EF4-FFF2-40B4-BE49-F238E27FC236}">
                <a16:creationId xmlns:a16="http://schemas.microsoft.com/office/drawing/2014/main" id="{655F93C5-6BEC-7BA6-A35A-41DE5DA7C0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9288" y="9155037"/>
            <a:ext cx="7772400" cy="4151818"/>
          </a:xfrm>
          <a:prstGeom prst="rect">
            <a:avLst/>
          </a:prstGeom>
        </p:spPr>
      </p:pic>
      <p:sp>
        <p:nvSpPr>
          <p:cNvPr id="3" name="Номер слайда 2">
            <a:extLst>
              <a:ext uri="{FF2B5EF4-FFF2-40B4-BE49-F238E27FC236}">
                <a16:creationId xmlns:a16="http://schemas.microsoft.com/office/drawing/2014/main" id="{23BA7421-7696-EF06-A4EF-D8EEB0AA3AC2}"/>
              </a:ext>
            </a:extLst>
          </p:cNvPr>
          <p:cNvSpPr>
            <a:spLocks noGrp="1"/>
          </p:cNvSpPr>
          <p:nvPr>
            <p:ph type="sldNum" sz="quarter" idx="2"/>
          </p:nvPr>
        </p:nvSpPr>
        <p:spPr/>
        <p:txBody>
          <a:bodyPr/>
          <a:lstStyle/>
          <a:p>
            <a:fld id="{86CB4B4D-7CA3-9044-876B-883B54F8677D}" type="slidenum">
              <a:rPr lang="ru-RU" smtClean="0"/>
              <a:t>30</a:t>
            </a:fld>
            <a:endParaRPr lang="ru-RU"/>
          </a:p>
        </p:txBody>
      </p:sp>
    </p:spTree>
    <p:extLst>
      <p:ext uri="{BB962C8B-B14F-4D97-AF65-F5344CB8AC3E}">
        <p14:creationId xmlns:p14="http://schemas.microsoft.com/office/powerpoint/2010/main" val="103168014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4F20727F-E08D-2C1F-28FF-28520C5F811B}"/>
                  </a:ext>
                </a:extLst>
              </p:cNvPr>
              <p:cNvSpPr txBox="1"/>
              <p:nvPr/>
            </p:nvSpPr>
            <p:spPr>
              <a:xfrm>
                <a:off x="4528457" y="2416617"/>
                <a:ext cx="15784286" cy="99931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marR="0" indent="-457200" algn="just" defTabSz="821531" rtl="0" fontAlgn="auto" latinLnBrk="0" hangingPunct="0">
                  <a:lnSpc>
                    <a:spcPct val="100000"/>
                  </a:lnSpc>
                  <a:spcBef>
                    <a:spcPts val="0"/>
                  </a:spcBef>
                  <a:spcAft>
                    <a:spcPts val="0"/>
                  </a:spcAft>
                  <a:buClrTx/>
                  <a:buSzTx/>
                  <a:buFont typeface="Wingdings" pitchFamily="2" charset="2"/>
                  <a:buChar char="Ø"/>
                  <a:tabLst/>
                </a:pPr>
                <a:r>
                  <a:rPr lang="en-US" sz="3200" dirty="0">
                    <a:latin typeface="Times New Roman" panose="02020603050405020304" pitchFamily="18" charset="0"/>
                    <a:cs typeface="Times New Roman" panose="02020603050405020304" pitchFamily="18" charset="0"/>
                  </a:rPr>
                  <a:t>Neutrino physics, in general, is an exciting and rapidly developing field with a good chance for fundamental discoveries in the era of precision measurements that has just begun. </a:t>
                </a:r>
              </a:p>
              <a:p>
                <a:pPr marL="457200" marR="0" indent="-457200" algn="just" defTabSz="821531" rtl="0" fontAlgn="auto" latinLnBrk="0" hangingPunct="0">
                  <a:lnSpc>
                    <a:spcPct val="100000"/>
                  </a:lnSpc>
                  <a:spcBef>
                    <a:spcPts val="0"/>
                  </a:spcBef>
                  <a:spcAft>
                    <a:spcPts val="0"/>
                  </a:spcAft>
                  <a:buClrTx/>
                  <a:buSzTx/>
                  <a:buFont typeface="Wingdings" pitchFamily="2" charset="2"/>
                  <a:buChar char="Ø"/>
                  <a:tabLst/>
                </a:pPr>
                <a:endParaRPr kumimoji="0" lang="ru-RU"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endParaRPr>
              </a:p>
              <a:p>
                <a:pPr marL="457200" marR="0" indent="-457200" algn="just" defTabSz="821531" rtl="0" fontAlgn="auto" latinLnBrk="0" hangingPunct="0">
                  <a:lnSpc>
                    <a:spcPct val="100000"/>
                  </a:lnSpc>
                  <a:spcBef>
                    <a:spcPts val="0"/>
                  </a:spcBef>
                  <a:spcAft>
                    <a:spcPts val="0"/>
                  </a:spcAft>
                  <a:buClrTx/>
                  <a:buSzTx/>
                  <a:buFont typeface="Wingdings" pitchFamily="2" charset="2"/>
                  <a:buChar char="Ø"/>
                  <a:tabLst/>
                </a:pPr>
                <a:r>
                  <a:rPr kumimoji="0" lang="en-US"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Accelerator and reactor neutrino experiments have played and continue to play a fundamentally important role in neutrino physics and oscillation studies. </a:t>
                </a:r>
              </a:p>
              <a:p>
                <a:pPr marL="457200" marR="0" indent="-457200" algn="just" defTabSz="821531" rtl="0" fontAlgn="auto" latinLnBrk="0" hangingPunct="0">
                  <a:lnSpc>
                    <a:spcPct val="100000"/>
                  </a:lnSpc>
                  <a:spcBef>
                    <a:spcPts val="0"/>
                  </a:spcBef>
                  <a:spcAft>
                    <a:spcPts val="0"/>
                  </a:spcAft>
                  <a:buClrTx/>
                  <a:buSzTx/>
                  <a:buFont typeface="Wingdings" pitchFamily="2" charset="2"/>
                  <a:buChar char="Ø"/>
                  <a:tabLst/>
                </a:pPr>
                <a:endParaRPr kumimoji="0" lang="en-US"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endParaRPr>
              </a:p>
              <a:p>
                <a:pPr marL="457200" indent="-457200" algn="just">
                  <a:buFont typeface="Wingdings" pitchFamily="2" charset="2"/>
                  <a:buChar char="Ø"/>
                </a:pPr>
                <a:r>
                  <a:rPr kumimoji="0" lang="en-US"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 At present, most of the parameters in the 3-flavor oscillation picture have been established with good accuracy, while poorly determined </a:t>
                </a:r>
                <a:r>
                  <a:rPr kumimoji="0" lang="ru-RU"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a:t>
                </a:r>
                <a:r>
                  <a:rPr lang="en-US" sz="3200" dirty="0">
                    <a:latin typeface="Times New Roman" panose="02020603050405020304" pitchFamily="18" charset="0"/>
                    <a:cs typeface="Times New Roman" panose="02020603050405020304" pitchFamily="18" charset="0"/>
                  </a:rPr>
                  <a:t>NMO, </a:t>
                </a:r>
                <a14:m>
                  <m:oMath xmlns:m="http://schemas.openxmlformats.org/officeDocument/2006/math">
                    <m:r>
                      <a:rPr lang="ru-RU" sz="3200" i="1">
                        <a:latin typeface="Cambria Math" panose="02040503050406030204" pitchFamily="18" charset="0"/>
                        <a:ea typeface="Cambria Math" panose="02040503050406030204" pitchFamily="18" charset="0"/>
                        <a:cs typeface="Times New Roman" panose="02020603050405020304" pitchFamily="18" charset="0"/>
                      </a:rPr>
                      <m:t>𝛿</m:t>
                    </m:r>
                  </m:oMath>
                </a14:m>
                <a:r>
                  <a:rPr lang="en-US" sz="3200" baseline="-25000" dirty="0">
                    <a:latin typeface="Times New Roman" panose="02020603050405020304" pitchFamily="18" charset="0"/>
                    <a:cs typeface="Times New Roman" panose="02020603050405020304" pitchFamily="18" charset="0"/>
                  </a:rPr>
                  <a:t>CP</a:t>
                </a:r>
                <a:r>
                  <a:rPr kumimoji="0" lang="ru-RU"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 </a:t>
                </a:r>
                <a:r>
                  <a:rPr lang="en-US" sz="3200" dirty="0">
                    <a:latin typeface="Times New Roman" panose="02020603050405020304" pitchFamily="18" charset="0"/>
                    <a:cs typeface="Times New Roman" panose="02020603050405020304" pitchFamily="18" charset="0"/>
                  </a:rPr>
                  <a:t>and </a:t>
                </a:r>
                <a14:m>
                  <m:oMath xmlns:m="http://schemas.openxmlformats.org/officeDocument/2006/math">
                    <m:r>
                      <a:rPr lang="en-US" sz="3200" i="1">
                        <a:latin typeface="Cambria Math" panose="02040503050406030204" pitchFamily="18" charset="0"/>
                        <a:ea typeface="Cambria Math" panose="02040503050406030204" pitchFamily="18" charset="0"/>
                        <a:cs typeface="Times New Roman" panose="02020603050405020304" pitchFamily="18" charset="0"/>
                      </a:rPr>
                      <m:t>𝜃</m:t>
                    </m:r>
                  </m:oMath>
                </a14:m>
                <a:r>
                  <a:rPr lang="en-US" sz="3200" baseline="-25000" dirty="0">
                    <a:latin typeface="Times New Roman" panose="02020603050405020304" pitchFamily="18" charset="0"/>
                    <a:cs typeface="Times New Roman" panose="02020603050405020304" pitchFamily="18" charset="0"/>
                  </a:rPr>
                  <a:t>23</a:t>
                </a:r>
                <a:r>
                  <a:rPr kumimoji="0" lang="en-US"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 are planned to be measured in the near future in the JUNO, NOvA/DUNE, and T2K/T2HK experiments, as well as in others, including atmospheric and solar neutrino experiments. </a:t>
                </a:r>
              </a:p>
              <a:p>
                <a:pPr marL="457200" marR="0" indent="-457200" algn="just" defTabSz="821531" rtl="0" fontAlgn="auto" latinLnBrk="0" hangingPunct="0">
                  <a:lnSpc>
                    <a:spcPct val="100000"/>
                  </a:lnSpc>
                  <a:spcBef>
                    <a:spcPts val="0"/>
                  </a:spcBef>
                  <a:spcAft>
                    <a:spcPts val="0"/>
                  </a:spcAft>
                  <a:buClrTx/>
                  <a:buSzTx/>
                  <a:buFont typeface="Wingdings" pitchFamily="2" charset="2"/>
                  <a:buChar char="Ø"/>
                  <a:tabLst/>
                </a:pPr>
                <a:endParaRPr kumimoji="0" lang="en-US"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endParaRPr>
              </a:p>
              <a:p>
                <a:pPr marL="457200" marR="0" indent="-457200" algn="just" defTabSz="821531" rtl="0" fontAlgn="auto" latinLnBrk="0" hangingPunct="0">
                  <a:lnSpc>
                    <a:spcPct val="100000"/>
                  </a:lnSpc>
                  <a:spcBef>
                    <a:spcPts val="0"/>
                  </a:spcBef>
                  <a:spcAft>
                    <a:spcPts val="0"/>
                  </a:spcAft>
                  <a:buClrTx/>
                  <a:buSzTx/>
                  <a:buFont typeface="Wingdings" pitchFamily="2" charset="2"/>
                  <a:buChar char="Ø"/>
                  <a:tabLst/>
                </a:pPr>
                <a:r>
                  <a:rPr kumimoji="0" lang="en-US"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Joint analyses and combining results from different experiments will play an important role in achieving accuracy. This work will require serious efforts of collaborations and joint working groups and, besides the main result of increasing the accuracy of measurements, will be a good mutual verification of individual results. </a:t>
                </a:r>
              </a:p>
              <a:p>
                <a:pPr marL="457200" marR="0" indent="-457200" algn="just" defTabSz="821531" rtl="0" fontAlgn="auto" latinLnBrk="0" hangingPunct="0">
                  <a:lnSpc>
                    <a:spcPct val="100000"/>
                  </a:lnSpc>
                  <a:spcBef>
                    <a:spcPts val="0"/>
                  </a:spcBef>
                  <a:spcAft>
                    <a:spcPts val="0"/>
                  </a:spcAft>
                  <a:buClrTx/>
                  <a:buSzTx/>
                  <a:buFont typeface="Wingdings" pitchFamily="2" charset="2"/>
                  <a:buChar char="Ø"/>
                  <a:tabLst/>
                </a:pPr>
                <a:endParaRPr kumimoji="0" lang="en-US"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endParaRPr>
              </a:p>
              <a:p>
                <a:pPr marL="457200" marR="0" indent="-457200" algn="just" defTabSz="821531" rtl="0" fontAlgn="auto" latinLnBrk="0" hangingPunct="0">
                  <a:lnSpc>
                    <a:spcPct val="100000"/>
                  </a:lnSpc>
                  <a:spcBef>
                    <a:spcPts val="0"/>
                  </a:spcBef>
                  <a:spcAft>
                    <a:spcPts val="0"/>
                  </a:spcAft>
                  <a:buClrTx/>
                  <a:buSzTx/>
                  <a:buFont typeface="Wingdings" pitchFamily="2" charset="2"/>
                  <a:buChar char="Ø"/>
                  <a:tabLst/>
                </a:pPr>
                <a:r>
                  <a:rPr kumimoji="0" lang="en-US"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The first experience of full-fledged joint analysis obtained in the NOvA/T2K group, </a:t>
                </a:r>
                <a:r>
                  <a:rPr lang="en-US" sz="3200" dirty="0">
                    <a:latin typeface="Times New Roman" panose="02020603050405020304" pitchFamily="18" charset="0"/>
                    <a:cs typeface="Times New Roman" panose="02020603050405020304" pitchFamily="18" charset="0"/>
                  </a:rPr>
                  <a:t>combined </a:t>
                </a:r>
                <a:r>
                  <a:rPr lang="en-US" sz="3200" dirty="0" err="1">
                    <a:latin typeface="Times New Roman" panose="02020603050405020304" pitchFamily="18" charset="0"/>
                    <a:cs typeface="Times New Roman" panose="02020603050405020304" pitchFamily="18" charset="0"/>
                  </a:rPr>
                  <a:t>SuperK</a:t>
                </a:r>
                <a:r>
                  <a:rPr lang="en-US" sz="3200" dirty="0">
                    <a:latin typeface="Times New Roman" panose="02020603050405020304" pitchFamily="18" charset="0"/>
                    <a:cs typeface="Times New Roman" panose="02020603050405020304" pitchFamily="18" charset="0"/>
                  </a:rPr>
                  <a:t>/T2K results and </a:t>
                </a:r>
                <a:r>
                  <a:rPr kumimoji="0" lang="en-US"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proposals for combining JUNO with other experiments,  as well as interpreting results using “global” analysis (NUFIT, GAMBIT, GNA and others), are complementary approaches and will require further development. </a:t>
                </a:r>
              </a:p>
            </p:txBody>
          </p:sp>
        </mc:Choice>
        <mc:Fallback>
          <p:sp>
            <p:nvSpPr>
              <p:cNvPr id="2" name="TextBox 1">
                <a:extLst>
                  <a:ext uri="{FF2B5EF4-FFF2-40B4-BE49-F238E27FC236}">
                    <a16:creationId xmlns:a16="http://schemas.microsoft.com/office/drawing/2014/main" id="{4F20727F-E08D-2C1F-28FF-28520C5F811B}"/>
                  </a:ext>
                </a:extLst>
              </p:cNvPr>
              <p:cNvSpPr txBox="1">
                <a:spLocks noRot="1" noChangeAspect="1" noMove="1" noResize="1" noEditPoints="1" noAdjustHandles="1" noChangeArrowheads="1" noChangeShapeType="1" noTextEdit="1"/>
              </p:cNvSpPr>
              <p:nvPr/>
            </p:nvSpPr>
            <p:spPr>
              <a:xfrm>
                <a:off x="4528457" y="2416617"/>
                <a:ext cx="15784286" cy="9993119"/>
              </a:xfrm>
              <a:prstGeom prst="rect">
                <a:avLst/>
              </a:prstGeom>
              <a:blipFill>
                <a:blip r:embed="rId2"/>
                <a:stretch>
                  <a:fillRect l="-965" r="-2412" b="-1142"/>
                </a:stretch>
              </a:blipFill>
              <a:ln w="12700" cap="flat">
                <a:noFill/>
                <a:miter lim="400000"/>
              </a:ln>
              <a:effectLst/>
            </p:spPr>
            <p:txBody>
              <a:bodyPr/>
              <a:lstStyle/>
              <a:p>
                <a:r>
                  <a:rPr lang="ru-RU">
                    <a:noFill/>
                  </a:rPr>
                  <a:t> </a:t>
                </a:r>
              </a:p>
            </p:txBody>
          </p:sp>
        </mc:Fallback>
      </mc:AlternateContent>
      <p:sp>
        <p:nvSpPr>
          <p:cNvPr id="3" name="Summary">
            <a:extLst>
              <a:ext uri="{FF2B5EF4-FFF2-40B4-BE49-F238E27FC236}">
                <a16:creationId xmlns:a16="http://schemas.microsoft.com/office/drawing/2014/main" id="{56C22E78-DB8A-987D-BBC5-5E56F76C86DD}"/>
              </a:ext>
            </a:extLst>
          </p:cNvPr>
          <p:cNvSpPr txBox="1"/>
          <p:nvPr/>
        </p:nvSpPr>
        <p:spPr>
          <a:xfrm>
            <a:off x="781843" y="506250"/>
            <a:ext cx="11373646" cy="1074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rmAutofit/>
          </a:bodyPr>
          <a:lstStyle>
            <a:lvl1pPr algn="l" defTabSz="2389572">
              <a:lnSpc>
                <a:spcPct val="80000"/>
              </a:lnSpc>
              <a:defRPr sz="7840" spc="-156">
                <a:solidFill>
                  <a:srgbClr val="903221"/>
                </a:solidFill>
                <a:latin typeface="ヒラギノ明朝 ProN W3"/>
                <a:ea typeface="ヒラギノ明朝 ProN W3"/>
                <a:cs typeface="ヒラギノ明朝 ProN W3"/>
                <a:sym typeface="ヒラギノ明朝 ProN W3"/>
              </a:defRPr>
            </a:lvl1pPr>
          </a:lstStyle>
          <a:p>
            <a:r>
              <a:rPr dirty="0"/>
              <a:t>Summary</a:t>
            </a:r>
          </a:p>
        </p:txBody>
      </p:sp>
      <p:sp>
        <p:nvSpPr>
          <p:cNvPr id="4" name="Номер слайда 3">
            <a:extLst>
              <a:ext uri="{FF2B5EF4-FFF2-40B4-BE49-F238E27FC236}">
                <a16:creationId xmlns:a16="http://schemas.microsoft.com/office/drawing/2014/main" id="{53BC8EEC-ADED-01D2-2DD1-074B3AAC7B42}"/>
              </a:ext>
            </a:extLst>
          </p:cNvPr>
          <p:cNvSpPr>
            <a:spLocks noGrp="1"/>
          </p:cNvSpPr>
          <p:nvPr>
            <p:ph type="sldNum" sz="quarter" idx="2"/>
          </p:nvPr>
        </p:nvSpPr>
        <p:spPr/>
        <p:txBody>
          <a:bodyPr/>
          <a:lstStyle/>
          <a:p>
            <a:fld id="{86CB4B4D-7CA3-9044-876B-883B54F8677D}" type="slidenum">
              <a:rPr lang="ru-RU" smtClean="0"/>
              <a:t>31</a:t>
            </a:fld>
            <a:endParaRPr lang="ru-RU"/>
          </a:p>
        </p:txBody>
      </p:sp>
    </p:spTree>
    <p:extLst>
      <p:ext uri="{BB962C8B-B14F-4D97-AF65-F5344CB8AC3E}">
        <p14:creationId xmlns:p14="http://schemas.microsoft.com/office/powerpoint/2010/main" val="228616572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24F6CD87-81DF-D40C-07A1-B1D0F937FDD3}"/>
                  </a:ext>
                </a:extLst>
              </p:cNvPr>
              <p:cNvSpPr txBox="1"/>
              <p:nvPr/>
            </p:nvSpPr>
            <p:spPr>
              <a:xfrm>
                <a:off x="4528456" y="1647176"/>
                <a:ext cx="16045543" cy="115320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marR="0" indent="-457200" algn="just" defTabSz="821531" rtl="0" fontAlgn="auto" latinLnBrk="0" hangingPunct="0">
                  <a:lnSpc>
                    <a:spcPct val="100000"/>
                  </a:lnSpc>
                  <a:spcBef>
                    <a:spcPts val="0"/>
                  </a:spcBef>
                  <a:spcAft>
                    <a:spcPts val="0"/>
                  </a:spcAft>
                  <a:buClrTx/>
                  <a:buSzTx/>
                  <a:buFont typeface="Wingdings" pitchFamily="2" charset="2"/>
                  <a:buChar char="Ø"/>
                  <a:tabLst/>
                </a:pPr>
                <a:r>
                  <a:rPr kumimoji="0" lang="ru-RU"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Физика нейтрино, увлекательная и быстро развивающаяся область, имеет хорошие шансы на фундаментальные открытия в начавшейся </a:t>
                </a:r>
                <a:r>
                  <a:rPr lang="ru-RU" sz="3200" dirty="0">
                    <a:latin typeface="Times New Roman" panose="02020603050405020304" pitchFamily="18" charset="0"/>
                    <a:cs typeface="Times New Roman" panose="02020603050405020304" pitchFamily="18" charset="0"/>
                  </a:rPr>
                  <a:t>недавно </a:t>
                </a:r>
                <a:r>
                  <a:rPr kumimoji="0" lang="ru-RU"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эре прецизионных измерений. </a:t>
                </a:r>
              </a:p>
              <a:p>
                <a:pPr marL="457200" marR="0" indent="-457200" algn="just" defTabSz="821531" rtl="0" fontAlgn="auto" latinLnBrk="0" hangingPunct="0">
                  <a:lnSpc>
                    <a:spcPct val="100000"/>
                  </a:lnSpc>
                  <a:spcBef>
                    <a:spcPts val="0"/>
                  </a:spcBef>
                  <a:spcAft>
                    <a:spcPts val="0"/>
                  </a:spcAft>
                  <a:buClrTx/>
                  <a:buSzTx/>
                  <a:buFont typeface="Wingdings" pitchFamily="2" charset="2"/>
                  <a:buChar char="Ø"/>
                  <a:tabLst/>
                </a:pPr>
                <a:endParaRPr kumimoji="0" lang="ru-RU"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endParaRPr>
              </a:p>
              <a:p>
                <a:pPr marL="457200" marR="0" indent="-457200" algn="just" defTabSz="821531" rtl="0" fontAlgn="auto" latinLnBrk="0" hangingPunct="0">
                  <a:lnSpc>
                    <a:spcPct val="100000"/>
                  </a:lnSpc>
                  <a:spcBef>
                    <a:spcPts val="0"/>
                  </a:spcBef>
                  <a:spcAft>
                    <a:spcPts val="0"/>
                  </a:spcAft>
                  <a:buClrTx/>
                  <a:buSzTx/>
                  <a:buFont typeface="Wingdings" pitchFamily="2" charset="2"/>
                  <a:buChar char="Ø"/>
                  <a:tabLst/>
                </a:pPr>
                <a:r>
                  <a:rPr kumimoji="0" lang="ru-RU"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Ускорительные и реакторные</a:t>
                </a:r>
                <a:r>
                  <a:rPr kumimoji="0" lang="ru-RU" sz="3600" b="0" i="0" u="none" strike="noStrike" cap="none" spc="0" normalizeH="0" baseline="0" dirty="0">
                    <a:ln>
                      <a:noFill/>
                    </a:ln>
                    <a:solidFill>
                      <a:srgbClr val="000000"/>
                    </a:solidFill>
                    <a:effectLst/>
                    <a:uFillTx/>
                    <a:latin typeface="Bodoni SvtyTwo ITC TT-Book"/>
                    <a:ea typeface="Bodoni SvtyTwo ITC TT-Book"/>
                    <a:cs typeface="Bodoni SvtyTwo ITC TT-Book"/>
                    <a:sym typeface="Bodoni SvtyTwo ITC TT-Book"/>
                  </a:rPr>
                  <a:t> </a:t>
                </a:r>
                <a:r>
                  <a:rPr kumimoji="0" lang="ru-RU"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нейтринные эксперименты сыграли и продолжают играть принципиально важную роль в физике нейтрино и изучении осцилляций. </a:t>
                </a:r>
              </a:p>
              <a:p>
                <a:pPr marL="457200" marR="0" indent="-457200" algn="just" defTabSz="821531" rtl="0" fontAlgn="auto" latinLnBrk="0" hangingPunct="0">
                  <a:lnSpc>
                    <a:spcPct val="100000"/>
                  </a:lnSpc>
                  <a:spcBef>
                    <a:spcPts val="0"/>
                  </a:spcBef>
                  <a:spcAft>
                    <a:spcPts val="0"/>
                  </a:spcAft>
                  <a:buClrTx/>
                  <a:buSzTx/>
                  <a:buFont typeface="Wingdings" pitchFamily="2" charset="2"/>
                  <a:buChar char="Ø"/>
                  <a:tabLst/>
                </a:pPr>
                <a:endParaRPr kumimoji="0" lang="ru-RU" sz="3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endParaRPr>
              </a:p>
              <a:p>
                <a:pPr marL="457200" indent="-457200" algn="just">
                  <a:buFont typeface="Wingdings" pitchFamily="2" charset="2"/>
                  <a:buChar char="Ø"/>
                </a:pPr>
                <a:r>
                  <a:rPr lang="ru-RU" sz="3200" dirty="0">
                    <a:latin typeface="Times New Roman" panose="02020603050405020304" pitchFamily="18" charset="0"/>
                    <a:cs typeface="Times New Roman" panose="02020603050405020304" pitchFamily="18" charset="0"/>
                  </a:rPr>
                  <a:t>В настоящий момент большинство параметров в картине 3-флейворных осцилляций установлены с хорошей точностью, а плохо пока определенные  </a:t>
                </a:r>
                <a:r>
                  <a:rPr lang="en-US" sz="3200" dirty="0">
                    <a:latin typeface="Times New Roman" panose="02020603050405020304" pitchFamily="18" charset="0"/>
                    <a:cs typeface="Times New Roman" panose="02020603050405020304" pitchFamily="18" charset="0"/>
                  </a:rPr>
                  <a:t>(NMO</a:t>
                </a:r>
                <a:r>
                  <a:rPr lang="ru-RU" sz="3200" dirty="0">
                    <a:latin typeface="Times New Roman" panose="02020603050405020304" pitchFamily="18" charset="0"/>
                    <a:cs typeface="Times New Roman" panose="02020603050405020304" pitchFamily="18" charset="0"/>
                  </a:rPr>
                  <a:t>, </a:t>
                </a:r>
                <a14:m>
                  <m:oMath xmlns:m="http://schemas.openxmlformats.org/officeDocument/2006/math">
                    <m:r>
                      <a:rPr lang="ru-RU" sz="3200" i="1">
                        <a:latin typeface="Cambria Math" panose="02040503050406030204" pitchFamily="18" charset="0"/>
                        <a:ea typeface="Cambria Math" panose="02040503050406030204" pitchFamily="18" charset="0"/>
                        <a:cs typeface="Times New Roman" panose="02020603050405020304" pitchFamily="18" charset="0"/>
                      </a:rPr>
                      <m:t>𝛿</m:t>
                    </m:r>
                  </m:oMath>
                </a14:m>
                <a:r>
                  <a:rPr lang="en-US" sz="3200" baseline="-25000" dirty="0">
                    <a:latin typeface="Times New Roman" panose="02020603050405020304" pitchFamily="18" charset="0"/>
                    <a:cs typeface="Times New Roman" panose="02020603050405020304" pitchFamily="18" charset="0"/>
                  </a:rPr>
                  <a:t>CP</a:t>
                </a:r>
                <a:r>
                  <a:rPr lang="ru-RU" sz="3200" baseline="-25000" dirty="0">
                    <a:latin typeface="Times New Roman" panose="02020603050405020304" pitchFamily="18" charset="0"/>
                    <a:cs typeface="Times New Roman" panose="02020603050405020304" pitchFamily="18" charset="0"/>
                  </a:rPr>
                  <a:t> </a:t>
                </a:r>
                <a14:m>
                  <m:oMath xmlns:m="http://schemas.openxmlformats.org/officeDocument/2006/math">
                    <m:r>
                      <a:rPr lang="ru-RU" sz="3200" b="0" i="0" smtClean="0">
                        <a:latin typeface="Cambria Math" panose="02040503050406030204" pitchFamily="18" charset="0"/>
                        <a:ea typeface="Cambria Math" panose="02040503050406030204" pitchFamily="18" charset="0"/>
                        <a:cs typeface="Times New Roman" panose="02020603050405020304" pitchFamily="18" charset="0"/>
                      </a:rPr>
                      <m:t>и</m:t>
                    </m:r>
                    <m:r>
                      <a:rPr lang="ru-RU" sz="3200" b="0" i="0" smtClean="0">
                        <a:latin typeface="Cambria Math" panose="02040503050406030204" pitchFamily="18" charset="0"/>
                        <a:ea typeface="Cambria Math" panose="02040503050406030204" pitchFamily="18" charset="0"/>
                        <a:cs typeface="Times New Roman" panose="02020603050405020304" pitchFamily="18" charset="0"/>
                      </a:rPr>
                      <m:t> </m:t>
                    </m:r>
                    <m:r>
                      <a:rPr lang="en-US" sz="3200" i="1" smtClean="0">
                        <a:latin typeface="Cambria Math" panose="02040503050406030204" pitchFamily="18" charset="0"/>
                        <a:ea typeface="Cambria Math" panose="02040503050406030204" pitchFamily="18" charset="0"/>
                        <a:cs typeface="Times New Roman" panose="02020603050405020304" pitchFamily="18" charset="0"/>
                      </a:rPr>
                      <m:t>𝜃</m:t>
                    </m:r>
                  </m:oMath>
                </a14:m>
                <a:r>
                  <a:rPr lang="en-US" sz="3200" baseline="-25000" dirty="0">
                    <a:latin typeface="Times New Roman" panose="02020603050405020304" pitchFamily="18" charset="0"/>
                    <a:cs typeface="Times New Roman" panose="02020603050405020304" pitchFamily="18" charset="0"/>
                  </a:rPr>
                  <a:t>23</a:t>
                </a:r>
                <a:r>
                  <a:rPr lang="en-US" sz="3200" dirty="0">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планируется измерить в ближайшее время в экспериментах </a:t>
                </a:r>
                <a:r>
                  <a:rPr lang="en-US" sz="3200" dirty="0">
                    <a:latin typeface="Times New Roman" panose="02020603050405020304" pitchFamily="18" charset="0"/>
                    <a:cs typeface="Times New Roman" panose="02020603050405020304" pitchFamily="18" charset="0"/>
                  </a:rPr>
                  <a:t>JUNO, NOvA</a:t>
                </a:r>
                <a:r>
                  <a:rPr lang="ru-RU"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DUNE</a:t>
                </a:r>
                <a:r>
                  <a:rPr lang="ru-RU" sz="3200" dirty="0">
                    <a:latin typeface="Times New Roman" panose="02020603050405020304" pitchFamily="18" charset="0"/>
                    <a:cs typeface="Times New Roman" panose="02020603050405020304" pitchFamily="18" charset="0"/>
                  </a:rPr>
                  <a:t> и </a:t>
                </a:r>
                <a:r>
                  <a:rPr lang="en-US" sz="3200" dirty="0">
                    <a:latin typeface="Times New Roman" panose="02020603050405020304" pitchFamily="18" charset="0"/>
                    <a:cs typeface="Times New Roman" panose="02020603050405020304" pitchFamily="18" charset="0"/>
                  </a:rPr>
                  <a:t>T2K</a:t>
                </a:r>
                <a:r>
                  <a:rPr lang="ru-RU"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T2HK</a:t>
                </a:r>
                <a:r>
                  <a:rPr lang="ru-RU" sz="3200" dirty="0">
                    <a:latin typeface="Times New Roman" panose="02020603050405020304" pitchFamily="18" charset="0"/>
                    <a:cs typeface="Times New Roman" panose="02020603050405020304" pitchFamily="18" charset="0"/>
                  </a:rPr>
                  <a:t>, а также в других, в том числе, с атмосферными и солнечными нейтрино. </a:t>
                </a:r>
              </a:p>
              <a:p>
                <a:pPr marL="457200" marR="0" indent="-457200" algn="just" defTabSz="821531" rtl="0" fontAlgn="auto" latinLnBrk="0" hangingPunct="0">
                  <a:lnSpc>
                    <a:spcPct val="100000"/>
                  </a:lnSpc>
                  <a:spcBef>
                    <a:spcPts val="0"/>
                  </a:spcBef>
                  <a:spcAft>
                    <a:spcPts val="0"/>
                  </a:spcAft>
                  <a:buClrTx/>
                  <a:buSzTx/>
                  <a:buFont typeface="Wingdings" pitchFamily="2" charset="2"/>
                  <a:buChar char="Ø"/>
                  <a:tabLst/>
                </a:pPr>
                <a:endParaRPr lang="ru-RU" sz="3200" dirty="0">
                  <a:latin typeface="Times New Roman" panose="02020603050405020304" pitchFamily="18" charset="0"/>
                  <a:cs typeface="Times New Roman" panose="02020603050405020304" pitchFamily="18" charset="0"/>
                </a:endParaRPr>
              </a:p>
              <a:p>
                <a:pPr marL="457200" marR="0" indent="-457200" algn="just" defTabSz="821531" rtl="0" fontAlgn="auto" latinLnBrk="0" hangingPunct="0">
                  <a:lnSpc>
                    <a:spcPct val="100000"/>
                  </a:lnSpc>
                  <a:spcBef>
                    <a:spcPts val="0"/>
                  </a:spcBef>
                  <a:spcAft>
                    <a:spcPts val="0"/>
                  </a:spcAft>
                  <a:buClrTx/>
                  <a:buSzTx/>
                  <a:buFont typeface="Wingdings" pitchFamily="2" charset="2"/>
                  <a:buChar char="Ø"/>
                  <a:tabLst/>
                </a:pPr>
                <a:r>
                  <a:rPr lang="ru-RU" sz="3200" dirty="0">
                    <a:latin typeface="Times New Roman" panose="02020603050405020304" pitchFamily="18" charset="0"/>
                    <a:cs typeface="Times New Roman" panose="02020603050405020304" pitchFamily="18" charset="0"/>
                  </a:rPr>
                  <a:t>Важная роль в достижении точности отводится совместным анализам и объединению результатов различных экспериментов. Эта работа требует серьезных усилий, как самих </a:t>
                </a:r>
                <a:r>
                  <a:rPr lang="ru-RU" sz="3200" dirty="0" err="1">
                    <a:latin typeface="Times New Roman" panose="02020603050405020304" pitchFamily="18" charset="0"/>
                    <a:cs typeface="Times New Roman" panose="02020603050405020304" pitchFamily="18" charset="0"/>
                  </a:rPr>
                  <a:t>коллабораций</a:t>
                </a:r>
                <a:r>
                  <a:rPr lang="ru-RU" sz="3200" dirty="0">
                    <a:latin typeface="Times New Roman" panose="02020603050405020304" pitchFamily="18" charset="0"/>
                    <a:cs typeface="Times New Roman" panose="02020603050405020304" pitchFamily="18" charset="0"/>
                  </a:rPr>
                  <a:t>, так и совместных рабочих групп и, кроме основного результата по увеличению точности измерений, будет хорошей взаимной проверкой индивидуальных результатов. </a:t>
                </a:r>
              </a:p>
              <a:p>
                <a:pPr marL="457200" marR="0" indent="-457200" algn="just" defTabSz="821531" rtl="0" fontAlgn="auto" latinLnBrk="0" hangingPunct="0">
                  <a:lnSpc>
                    <a:spcPct val="100000"/>
                  </a:lnSpc>
                  <a:spcBef>
                    <a:spcPts val="0"/>
                  </a:spcBef>
                  <a:spcAft>
                    <a:spcPts val="0"/>
                  </a:spcAft>
                  <a:buClrTx/>
                  <a:buSzTx/>
                  <a:buFont typeface="Wingdings" pitchFamily="2" charset="2"/>
                  <a:buChar char="Ø"/>
                  <a:tabLst/>
                </a:pPr>
                <a:endParaRPr lang="ru-RU" sz="3200" dirty="0">
                  <a:latin typeface="Times New Roman" panose="02020603050405020304" pitchFamily="18" charset="0"/>
                  <a:cs typeface="Times New Roman" panose="02020603050405020304" pitchFamily="18" charset="0"/>
                </a:endParaRPr>
              </a:p>
              <a:p>
                <a:pPr marL="457200" marR="0" indent="-457200" algn="just" defTabSz="821531" rtl="0" fontAlgn="auto" latinLnBrk="0" hangingPunct="0">
                  <a:lnSpc>
                    <a:spcPct val="100000"/>
                  </a:lnSpc>
                  <a:spcBef>
                    <a:spcPts val="0"/>
                  </a:spcBef>
                  <a:spcAft>
                    <a:spcPts val="0"/>
                  </a:spcAft>
                  <a:buClrTx/>
                  <a:buSzTx/>
                  <a:buFont typeface="Wingdings" pitchFamily="2" charset="2"/>
                  <a:buChar char="Ø"/>
                  <a:tabLst/>
                </a:pPr>
                <a:r>
                  <a:rPr lang="ru-RU" sz="3200" dirty="0">
                    <a:latin typeface="Times New Roman" panose="02020603050405020304" pitchFamily="18" charset="0"/>
                    <a:cs typeface="Times New Roman" panose="02020603050405020304" pitchFamily="18" charset="0"/>
                  </a:rPr>
                  <a:t>Первый опыт полноценного совместного анализа, полученный в группе </a:t>
                </a:r>
                <a:r>
                  <a:rPr lang="en-US" sz="3200" dirty="0">
                    <a:latin typeface="Times New Roman" panose="02020603050405020304" pitchFamily="18" charset="0"/>
                    <a:cs typeface="Times New Roman" panose="02020603050405020304" pitchFamily="18" charset="0"/>
                  </a:rPr>
                  <a:t>NOvA</a:t>
                </a:r>
                <a:r>
                  <a:rPr lang="ru-RU"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T2K</a:t>
                </a:r>
                <a:r>
                  <a:rPr lang="ru-RU" sz="3200" dirty="0">
                    <a:latin typeface="Times New Roman" panose="02020603050405020304" pitchFamily="18" charset="0"/>
                    <a:cs typeface="Times New Roman" panose="02020603050405020304" pitchFamily="18" charset="0"/>
                  </a:rPr>
                  <a:t>, комбинированные результаты </a:t>
                </a:r>
                <a:r>
                  <a:rPr lang="en-US" sz="3200" dirty="0" err="1">
                    <a:latin typeface="Times New Roman" panose="02020603050405020304" pitchFamily="18" charset="0"/>
                    <a:cs typeface="Times New Roman" panose="02020603050405020304" pitchFamily="18" charset="0"/>
                  </a:rPr>
                  <a:t>SuperK</a:t>
                </a:r>
                <a:r>
                  <a:rPr lang="en-US" sz="3200" dirty="0">
                    <a:latin typeface="Times New Roman" panose="02020603050405020304" pitchFamily="18" charset="0"/>
                    <a:cs typeface="Times New Roman" panose="02020603050405020304" pitchFamily="18" charset="0"/>
                  </a:rPr>
                  <a:t>/T2K</a:t>
                </a:r>
                <a:r>
                  <a:rPr lang="ru-RU" sz="3200" dirty="0">
                    <a:latin typeface="Times New Roman" panose="02020603050405020304" pitchFamily="18" charset="0"/>
                    <a:cs typeface="Times New Roman" panose="02020603050405020304" pitchFamily="18" charset="0"/>
                  </a:rPr>
                  <a:t> и предложения по объединению </a:t>
                </a:r>
                <a:r>
                  <a:rPr lang="en-US" sz="3200" dirty="0">
                    <a:latin typeface="Times New Roman" panose="02020603050405020304" pitchFamily="18" charset="0"/>
                    <a:cs typeface="Times New Roman" panose="02020603050405020304" pitchFamily="18" charset="0"/>
                  </a:rPr>
                  <a:t>JUNO </a:t>
                </a:r>
                <a:r>
                  <a:rPr lang="ru-RU" sz="3200" dirty="0">
                    <a:latin typeface="Times New Roman" panose="02020603050405020304" pitchFamily="18" charset="0"/>
                    <a:cs typeface="Times New Roman" panose="02020603050405020304" pitchFamily="18" charset="0"/>
                  </a:rPr>
                  <a:t>с другими экспериментами, а также интерпретация результатов с помощью «глобального» анализа (</a:t>
                </a:r>
                <a:r>
                  <a:rPr lang="en-US" sz="3200" dirty="0">
                    <a:latin typeface="Times New Roman" panose="02020603050405020304" pitchFamily="18" charset="0"/>
                    <a:cs typeface="Times New Roman" panose="02020603050405020304" pitchFamily="18" charset="0"/>
                  </a:rPr>
                  <a:t>NUFIT, GAMBIT, GNA </a:t>
                </a:r>
                <a:r>
                  <a:rPr lang="ru-RU" sz="3200" dirty="0">
                    <a:latin typeface="Times New Roman" panose="02020603050405020304" pitchFamily="18" charset="0"/>
                    <a:cs typeface="Times New Roman" panose="02020603050405020304" pitchFamily="18" charset="0"/>
                  </a:rPr>
                  <a:t>и другие), являются дополняющими друг друга подходами и требуют дальнейшего развития. </a:t>
                </a:r>
                <a:endParaRPr lang="en-US" sz="3200" dirty="0">
                  <a:latin typeface="Times New Roman" panose="02020603050405020304" pitchFamily="18" charset="0"/>
                  <a:cs typeface="Times New Roman" panose="02020603050405020304" pitchFamily="18" charset="0"/>
                </a:endParaRPr>
              </a:p>
            </p:txBody>
          </p:sp>
        </mc:Choice>
        <mc:Fallback>
          <p:sp>
            <p:nvSpPr>
              <p:cNvPr id="2" name="TextBox 1">
                <a:extLst>
                  <a:ext uri="{FF2B5EF4-FFF2-40B4-BE49-F238E27FC236}">
                    <a16:creationId xmlns:a16="http://schemas.microsoft.com/office/drawing/2014/main" id="{24F6CD87-81DF-D40C-07A1-B1D0F937FDD3}"/>
                  </a:ext>
                </a:extLst>
              </p:cNvPr>
              <p:cNvSpPr txBox="1">
                <a:spLocks noRot="1" noChangeAspect="1" noMove="1" noResize="1" noEditPoints="1" noAdjustHandles="1" noChangeArrowheads="1" noChangeShapeType="1" noTextEdit="1"/>
              </p:cNvSpPr>
              <p:nvPr/>
            </p:nvSpPr>
            <p:spPr>
              <a:xfrm>
                <a:off x="4528456" y="1647176"/>
                <a:ext cx="16045543" cy="11532002"/>
              </a:xfrm>
              <a:prstGeom prst="rect">
                <a:avLst/>
              </a:prstGeom>
              <a:blipFill>
                <a:blip r:embed="rId3"/>
                <a:stretch>
                  <a:fillRect l="-949" r="-1660" b="-990"/>
                </a:stretch>
              </a:blipFill>
              <a:ln w="12700" cap="flat">
                <a:noFill/>
                <a:miter lim="400000"/>
              </a:ln>
              <a:effectLst/>
            </p:spPr>
            <p:txBody>
              <a:bodyPr/>
              <a:lstStyle/>
              <a:p>
                <a:r>
                  <a:rPr lang="ru-RU">
                    <a:noFill/>
                  </a:rPr>
                  <a:t> </a:t>
                </a:r>
              </a:p>
            </p:txBody>
          </p:sp>
        </mc:Fallback>
      </mc:AlternateContent>
      <p:sp>
        <p:nvSpPr>
          <p:cNvPr id="3" name="Summary">
            <a:extLst>
              <a:ext uri="{FF2B5EF4-FFF2-40B4-BE49-F238E27FC236}">
                <a16:creationId xmlns:a16="http://schemas.microsoft.com/office/drawing/2014/main" id="{0C7127D0-49B8-E724-F4CB-0B92DEA965C5}"/>
              </a:ext>
            </a:extLst>
          </p:cNvPr>
          <p:cNvSpPr txBox="1"/>
          <p:nvPr/>
        </p:nvSpPr>
        <p:spPr>
          <a:xfrm>
            <a:off x="781843" y="506250"/>
            <a:ext cx="11373646" cy="1074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rmAutofit/>
          </a:bodyPr>
          <a:lstStyle>
            <a:lvl1pPr algn="l" defTabSz="2389572">
              <a:lnSpc>
                <a:spcPct val="80000"/>
              </a:lnSpc>
              <a:defRPr sz="7840" spc="-156">
                <a:solidFill>
                  <a:srgbClr val="903221"/>
                </a:solidFill>
                <a:latin typeface="ヒラギノ明朝 ProN W3"/>
                <a:ea typeface="ヒラギノ明朝 ProN W3"/>
                <a:cs typeface="ヒラギノ明朝 ProN W3"/>
                <a:sym typeface="ヒラギノ明朝 ProN W3"/>
              </a:defRPr>
            </a:lvl1pPr>
          </a:lstStyle>
          <a:p>
            <a:r>
              <a:rPr lang="ru-RU" sz="8000" dirty="0">
                <a:latin typeface="Times New Roman" panose="02020603050405020304" pitchFamily="18" charset="0"/>
                <a:cs typeface="Times New Roman" panose="02020603050405020304" pitchFamily="18" charset="0"/>
              </a:rPr>
              <a:t>Заключение </a:t>
            </a:r>
            <a:endParaRPr sz="8000" dirty="0">
              <a:latin typeface="Times New Roman" panose="02020603050405020304" pitchFamily="18" charset="0"/>
              <a:cs typeface="Times New Roman" panose="02020603050405020304" pitchFamily="18" charset="0"/>
            </a:endParaRPr>
          </a:p>
        </p:txBody>
      </p:sp>
      <p:sp>
        <p:nvSpPr>
          <p:cNvPr id="4" name="Номер слайда 3">
            <a:extLst>
              <a:ext uri="{FF2B5EF4-FFF2-40B4-BE49-F238E27FC236}">
                <a16:creationId xmlns:a16="http://schemas.microsoft.com/office/drawing/2014/main" id="{C8C990DD-A40E-ADC6-9D79-EC8EA00C0EF5}"/>
              </a:ext>
            </a:extLst>
          </p:cNvPr>
          <p:cNvSpPr>
            <a:spLocks noGrp="1"/>
          </p:cNvSpPr>
          <p:nvPr>
            <p:ph type="sldNum" sz="quarter" idx="2"/>
          </p:nvPr>
        </p:nvSpPr>
        <p:spPr/>
        <p:txBody>
          <a:bodyPr/>
          <a:lstStyle/>
          <a:p>
            <a:fld id="{86CB4B4D-7CA3-9044-876B-883B54F8677D}" type="slidenum">
              <a:rPr lang="ru-RU" smtClean="0"/>
              <a:t>32</a:t>
            </a:fld>
            <a:endParaRPr lang="ru-RU"/>
          </a:p>
        </p:txBody>
      </p:sp>
    </p:spTree>
    <p:extLst>
      <p:ext uri="{BB962C8B-B14F-4D97-AF65-F5344CB8AC3E}">
        <p14:creationId xmlns:p14="http://schemas.microsoft.com/office/powerpoint/2010/main" val="28597272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Номер слайда"/>
          <p:cNvSpPr txBox="1">
            <a:spLocks noGrp="1"/>
          </p:cNvSpPr>
          <p:nvPr>
            <p:ph type="sldNum" sz="quarter" idx="2"/>
          </p:nvPr>
        </p:nvSpPr>
        <p:spPr>
          <a:xfrm>
            <a:off x="23685500" y="12996862"/>
            <a:ext cx="319863" cy="4222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a:lstStyle/>
          <a:p>
            <a:fld id="{86CB4B4D-7CA3-9044-876B-883B54F8677D}" type="slidenum">
              <a:t>4</a:t>
            </a:fld>
            <a:endParaRPr/>
          </a:p>
        </p:txBody>
      </p:sp>
      <p:sp>
        <p:nvSpPr>
          <p:cNvPr id="146" name="Artificial source of particles…"/>
          <p:cNvSpPr txBox="1"/>
          <p:nvPr/>
        </p:nvSpPr>
        <p:spPr>
          <a:xfrm>
            <a:off x="821104" y="2019869"/>
            <a:ext cx="22237956" cy="59503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527843" indent="-527843" algn="l" defTabSz="584200">
              <a:buSzPct val="90000"/>
              <a:buChar char="✴"/>
              <a:defRPr sz="3800">
                <a:latin typeface="Helvetica"/>
                <a:ea typeface="Helvetica"/>
                <a:cs typeface="Helvetica"/>
                <a:sym typeface="Helvetica"/>
              </a:defRPr>
            </a:pPr>
            <a:r>
              <a:rPr lang="en-US" dirty="0"/>
              <a:t>Both are artificial sources, very much deserved historically: </a:t>
            </a:r>
          </a:p>
          <a:p>
            <a:pPr marL="527843" indent="-527843" algn="l" defTabSz="584200">
              <a:buSzPct val="90000"/>
              <a:buChar char="✴"/>
              <a:defRPr sz="3800">
                <a:latin typeface="Helvetica"/>
                <a:ea typeface="Helvetica"/>
                <a:cs typeface="Helvetica"/>
                <a:sym typeface="Helvetica"/>
              </a:defRPr>
            </a:pPr>
            <a:endParaRPr lang="en-US" dirty="0"/>
          </a:p>
          <a:p>
            <a:pPr marL="972343" lvl="1" indent="-527843" algn="l" defTabSz="584200">
              <a:buSzPct val="90000"/>
              <a:buChar char="✴"/>
              <a:defRPr sz="3800">
                <a:latin typeface="Helvetica"/>
                <a:ea typeface="Helvetica"/>
                <a:cs typeface="Helvetica"/>
                <a:sym typeface="Helvetica"/>
              </a:defRPr>
            </a:pPr>
            <a:r>
              <a:rPr lang="en-US" dirty="0">
                <a:solidFill>
                  <a:srgbClr val="0070C0"/>
                </a:solidFill>
              </a:rPr>
              <a:t>Discovery of Neutrino </a:t>
            </a:r>
          </a:p>
          <a:p>
            <a:pPr marL="444500" lvl="1" indent="0" algn="l" defTabSz="584200">
              <a:buSzPct val="90000"/>
              <a:defRPr sz="3800">
                <a:latin typeface="Helvetica"/>
                <a:ea typeface="Helvetica"/>
                <a:cs typeface="Helvetica"/>
                <a:sym typeface="Helvetica"/>
              </a:defRPr>
            </a:pPr>
            <a:r>
              <a:rPr lang="en-US" dirty="0"/>
              <a:t>    by </a:t>
            </a:r>
            <a:r>
              <a:rPr lang="en-US" b="0" i="0" u="none" strike="noStrike" dirty="0" err="1">
                <a:solidFill>
                  <a:srgbClr val="202122"/>
                </a:solidFill>
                <a:effectLst/>
                <a:latin typeface="Arial" panose="020B0604020202020204" pitchFamily="34" charset="0"/>
              </a:rPr>
              <a:t>F.Reines</a:t>
            </a:r>
            <a:r>
              <a:rPr lang="en-US" b="0" i="0" u="none" strike="noStrike" dirty="0">
                <a:solidFill>
                  <a:srgbClr val="202122"/>
                </a:solidFill>
                <a:effectLst/>
                <a:latin typeface="Arial" panose="020B0604020202020204" pitchFamily="34" charset="0"/>
              </a:rPr>
              <a:t> and </a:t>
            </a:r>
            <a:r>
              <a:rPr lang="en-US" b="0" i="0" u="none" strike="noStrike" dirty="0" err="1">
                <a:solidFill>
                  <a:srgbClr val="202122"/>
                </a:solidFill>
                <a:effectLst/>
                <a:latin typeface="Arial" panose="020B0604020202020204" pitchFamily="34" charset="0"/>
              </a:rPr>
              <a:t>C.Cowan</a:t>
            </a:r>
            <a:r>
              <a:rPr lang="en-US" b="0" i="0" u="none" strike="noStrike" dirty="0">
                <a:solidFill>
                  <a:srgbClr val="202122"/>
                </a:solidFill>
                <a:effectLst/>
                <a:latin typeface="Arial" panose="020B0604020202020204" pitchFamily="34" charset="0"/>
              </a:rPr>
              <a:t> </a:t>
            </a:r>
          </a:p>
          <a:p>
            <a:pPr marL="444500" lvl="1" indent="0" algn="l" defTabSz="584200">
              <a:buSzPct val="90000"/>
              <a:defRPr sz="3800">
                <a:latin typeface="Helvetica"/>
                <a:ea typeface="Helvetica"/>
                <a:cs typeface="Helvetica"/>
                <a:sym typeface="Helvetica"/>
              </a:defRPr>
            </a:pPr>
            <a:r>
              <a:rPr lang="en-US" dirty="0">
                <a:solidFill>
                  <a:srgbClr val="202122"/>
                </a:solidFill>
                <a:latin typeface="Arial" panose="020B0604020202020204" pitchFamily="34" charset="0"/>
              </a:rPr>
              <a:t>    </a:t>
            </a:r>
            <a:r>
              <a:rPr lang="en-US" b="0" i="0" u="none" strike="noStrike" dirty="0">
                <a:solidFill>
                  <a:srgbClr val="202122"/>
                </a:solidFill>
                <a:effectLst/>
                <a:latin typeface="Arial" panose="020B0604020202020204" pitchFamily="34" charset="0"/>
              </a:rPr>
              <a:t>in the reactor Savannah River </a:t>
            </a:r>
          </a:p>
          <a:p>
            <a:pPr marL="444500" lvl="1" indent="0" algn="l" defTabSz="584200">
              <a:buSzPct val="90000"/>
              <a:defRPr sz="3800">
                <a:latin typeface="Helvetica"/>
                <a:ea typeface="Helvetica"/>
                <a:cs typeface="Helvetica"/>
                <a:sym typeface="Helvetica"/>
              </a:defRPr>
            </a:pPr>
            <a:r>
              <a:rPr lang="en-US" dirty="0">
                <a:solidFill>
                  <a:srgbClr val="202122"/>
                </a:solidFill>
                <a:latin typeface="Arial" panose="020B0604020202020204" pitchFamily="34" charset="0"/>
              </a:rPr>
              <a:t>    </a:t>
            </a:r>
            <a:r>
              <a:rPr lang="en-US" b="0" i="0" u="none" strike="noStrike" dirty="0">
                <a:solidFill>
                  <a:srgbClr val="202122"/>
                </a:solidFill>
                <a:effectLst/>
                <a:latin typeface="Arial" panose="020B0604020202020204" pitchFamily="34" charset="0"/>
              </a:rPr>
              <a:t>experiment in1956</a:t>
            </a:r>
          </a:p>
          <a:p>
            <a:pPr marL="444500" lvl="1" indent="0" algn="l" defTabSz="584200">
              <a:buSzPct val="90000"/>
              <a:defRPr sz="3800">
                <a:latin typeface="Helvetica"/>
                <a:ea typeface="Helvetica"/>
                <a:cs typeface="Helvetica"/>
                <a:sym typeface="Helvetica"/>
              </a:defRPr>
            </a:pPr>
            <a:endParaRPr lang="en-US" b="0" i="0" u="none" strike="noStrike" dirty="0">
              <a:solidFill>
                <a:srgbClr val="202122"/>
              </a:solidFill>
              <a:effectLst/>
              <a:latin typeface="Arial" panose="020B0604020202020204" pitchFamily="34" charset="0"/>
            </a:endParaRPr>
          </a:p>
          <a:p>
            <a:pPr marL="444500" lvl="1" indent="0" algn="l" defTabSz="584200">
              <a:buSzPct val="90000"/>
              <a:defRPr sz="3800">
                <a:latin typeface="Helvetica"/>
                <a:ea typeface="Helvetica"/>
                <a:cs typeface="Helvetica"/>
                <a:sym typeface="Helvetica"/>
              </a:defRPr>
            </a:pPr>
            <a:endParaRPr lang="en-US" dirty="0">
              <a:solidFill>
                <a:srgbClr val="202122"/>
              </a:solidFill>
              <a:latin typeface="Arial" panose="020B0604020202020204" pitchFamily="34" charset="0"/>
            </a:endParaRPr>
          </a:p>
          <a:p>
            <a:pPr marL="444500" lvl="1" indent="0" algn="l" defTabSz="584200">
              <a:buSzPct val="90000"/>
              <a:defRPr sz="3800">
                <a:latin typeface="Helvetica"/>
                <a:ea typeface="Helvetica"/>
                <a:cs typeface="Helvetica"/>
                <a:sym typeface="Helvetica"/>
              </a:defRPr>
            </a:pPr>
            <a:endParaRPr lang="en-US" dirty="0">
              <a:solidFill>
                <a:srgbClr val="202122"/>
              </a:solidFill>
              <a:latin typeface="Arial" panose="020B0604020202020204" pitchFamily="34" charset="0"/>
            </a:endParaRPr>
          </a:p>
          <a:p>
            <a:pPr marL="444500" lvl="1" indent="0" algn="l" defTabSz="584200">
              <a:buSzPct val="90000"/>
              <a:defRPr sz="3800">
                <a:latin typeface="Helvetica"/>
                <a:ea typeface="Helvetica"/>
                <a:cs typeface="Helvetica"/>
                <a:sym typeface="Helvetica"/>
              </a:defRPr>
            </a:pPr>
            <a:endParaRPr lang="en-US" dirty="0">
              <a:solidFill>
                <a:srgbClr val="202122"/>
              </a:solidFill>
              <a:latin typeface="Arial" panose="020B0604020202020204" pitchFamily="34" charset="0"/>
            </a:endParaRPr>
          </a:p>
        </p:txBody>
      </p:sp>
      <p:sp>
        <p:nvSpPr>
          <p:cNvPr id="147" name="Accelerator neutrino beams"/>
          <p:cNvSpPr txBox="1"/>
          <p:nvPr/>
        </p:nvSpPr>
        <p:spPr>
          <a:xfrm>
            <a:off x="781842" y="506250"/>
            <a:ext cx="24384001" cy="1074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rmAutofit/>
          </a:bodyPr>
          <a:lstStyle>
            <a:lvl1pPr algn="l" defTabSz="2389572">
              <a:lnSpc>
                <a:spcPct val="80000"/>
              </a:lnSpc>
              <a:defRPr sz="7840" spc="-156">
                <a:solidFill>
                  <a:srgbClr val="903221"/>
                </a:solidFill>
                <a:latin typeface="ヒラギノ明朝 ProN W3"/>
                <a:ea typeface="ヒラギノ明朝 ProN W3"/>
                <a:cs typeface="ヒラギノ明朝 ProN W3"/>
                <a:sym typeface="ヒラギノ明朝 ProN W3"/>
              </a:defRPr>
            </a:lvl1pPr>
          </a:lstStyle>
          <a:p>
            <a:r>
              <a:rPr lang="en-US" dirty="0"/>
              <a:t>Reactor and Accelerator experiments</a:t>
            </a:r>
            <a:endParaRPr dirty="0"/>
          </a:p>
        </p:txBody>
      </p:sp>
      <p:pic>
        <p:nvPicPr>
          <p:cNvPr id="1028" name="Picture 4" descr="undefined">
            <a:extLst>
              <a:ext uri="{FF2B5EF4-FFF2-40B4-BE49-F238E27FC236}">
                <a16:creationId xmlns:a16="http://schemas.microsoft.com/office/drawing/2014/main" id="{0D817775-AB1C-151F-41C4-A4EEB9D7C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7918" y="3373344"/>
            <a:ext cx="3405924" cy="420769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Группа 10">
            <a:extLst>
              <a:ext uri="{FF2B5EF4-FFF2-40B4-BE49-F238E27FC236}">
                <a16:creationId xmlns:a16="http://schemas.microsoft.com/office/drawing/2014/main" id="{02A9A276-0930-B2C7-F546-DA0E06D37058}"/>
              </a:ext>
            </a:extLst>
          </p:cNvPr>
          <p:cNvGrpSpPr/>
          <p:nvPr/>
        </p:nvGrpSpPr>
        <p:grpSpPr>
          <a:xfrm>
            <a:off x="13391937" y="4298366"/>
            <a:ext cx="8974393" cy="1795153"/>
            <a:chOff x="1276515" y="4556756"/>
            <a:chExt cx="8974393" cy="1795153"/>
          </a:xfrm>
        </p:grpSpPr>
        <p:pic>
          <p:nvPicPr>
            <p:cNvPr id="3" name="Рисунок 2">
              <a:extLst>
                <a:ext uri="{FF2B5EF4-FFF2-40B4-BE49-F238E27FC236}">
                  <a16:creationId xmlns:a16="http://schemas.microsoft.com/office/drawing/2014/main" id="{75E6863F-F20D-D2A5-E601-0B31121A1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515" y="4556756"/>
              <a:ext cx="4251570" cy="864330"/>
            </a:xfrm>
            <a:prstGeom prst="rect">
              <a:avLst/>
            </a:prstGeom>
          </p:spPr>
        </p:pic>
        <p:pic>
          <p:nvPicPr>
            <p:cNvPr id="9" name="Рисунок 8">
              <a:extLst>
                <a:ext uri="{FF2B5EF4-FFF2-40B4-BE49-F238E27FC236}">
                  <a16:creationId xmlns:a16="http://schemas.microsoft.com/office/drawing/2014/main" id="{0AE057A4-88B6-172E-32DA-1B9A9FAD69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8865" y="5119256"/>
              <a:ext cx="5722043" cy="1232653"/>
            </a:xfrm>
            <a:prstGeom prst="rect">
              <a:avLst/>
            </a:prstGeom>
          </p:spPr>
        </p:pic>
        <p:sp>
          <p:nvSpPr>
            <p:cNvPr id="10" name="Стрелка углом вверх 9">
              <a:extLst>
                <a:ext uri="{FF2B5EF4-FFF2-40B4-BE49-F238E27FC236}">
                  <a16:creationId xmlns:a16="http://schemas.microsoft.com/office/drawing/2014/main" id="{502637F3-CF8C-EC5B-6CA8-6B458F528911}"/>
                </a:ext>
              </a:extLst>
            </p:cNvPr>
            <p:cNvSpPr/>
            <p:nvPr/>
          </p:nvSpPr>
          <p:spPr>
            <a:xfrm rot="5400000">
              <a:off x="4008511" y="5303482"/>
              <a:ext cx="358907" cy="594115"/>
            </a:xfrm>
            <a:prstGeom prst="bentUpArrow">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000" i="0" u="none" strike="noStrike" normalizeH="0" baseline="0">
                <a:ln w="0"/>
                <a:solidFill>
                  <a:schemeClr val="tx1"/>
                </a:solidFill>
                <a:effectLst>
                  <a:outerShdw blurRad="38100" dist="19050" dir="2700000" algn="tl" rotWithShape="0">
                    <a:schemeClr val="dk1">
                      <a:alpha val="40000"/>
                    </a:schemeClr>
                  </a:outerShdw>
                </a:effectLst>
                <a:uFillTx/>
                <a:latin typeface="+mn-lt"/>
                <a:ea typeface="+mn-ea"/>
                <a:cs typeface="+mn-cs"/>
                <a:sym typeface="Helvetica Neue Medium"/>
              </a:endParaRPr>
            </a:p>
          </p:txBody>
        </p:sp>
      </p:grpSp>
      <p:sp>
        <p:nvSpPr>
          <p:cNvPr id="12" name="TextBox 11">
            <a:extLst>
              <a:ext uri="{FF2B5EF4-FFF2-40B4-BE49-F238E27FC236}">
                <a16:creationId xmlns:a16="http://schemas.microsoft.com/office/drawing/2014/main" id="{318715ED-71DD-D98D-8BB5-0AFF9FE41BE5}"/>
              </a:ext>
            </a:extLst>
          </p:cNvPr>
          <p:cNvSpPr txBox="1"/>
          <p:nvPr/>
        </p:nvSpPr>
        <p:spPr>
          <a:xfrm>
            <a:off x="13894962" y="3130575"/>
            <a:ext cx="7968343" cy="7290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44500" lvl="1" indent="0" algn="l" defTabSz="584200">
              <a:buSzPct val="90000"/>
              <a:defRPr sz="3800">
                <a:latin typeface="Helvetica"/>
                <a:ea typeface="Helvetica"/>
                <a:cs typeface="Helvetica"/>
                <a:sym typeface="Helvetica"/>
              </a:defRPr>
            </a:pPr>
            <a:r>
              <a:rPr lang="en-US" dirty="0">
                <a:solidFill>
                  <a:srgbClr val="202122"/>
                </a:solidFill>
                <a:latin typeface="Arial" panose="020B0604020202020204" pitchFamily="34" charset="0"/>
              </a:rPr>
              <a:t>Detection of inverse beta-decay: </a:t>
            </a:r>
          </a:p>
        </p:txBody>
      </p:sp>
      <p:sp>
        <p:nvSpPr>
          <p:cNvPr id="13" name="TextBox 12">
            <a:extLst>
              <a:ext uri="{FF2B5EF4-FFF2-40B4-BE49-F238E27FC236}">
                <a16:creationId xmlns:a16="http://schemas.microsoft.com/office/drawing/2014/main" id="{EA45196D-E587-C5C6-7B40-0DAC49B6B1A6}"/>
              </a:ext>
            </a:extLst>
          </p:cNvPr>
          <p:cNvSpPr txBox="1"/>
          <p:nvPr/>
        </p:nvSpPr>
        <p:spPr>
          <a:xfrm>
            <a:off x="13894962" y="6374957"/>
            <a:ext cx="9164098" cy="13138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44500" lvl="1" indent="0" algn="l" defTabSz="584200">
              <a:buSzPct val="90000"/>
              <a:defRPr sz="3800">
                <a:latin typeface="Helvetica"/>
                <a:ea typeface="Helvetica"/>
                <a:cs typeface="Helvetica"/>
                <a:sym typeface="Helvetica"/>
              </a:defRPr>
            </a:pPr>
            <a:r>
              <a:rPr lang="en-US" dirty="0">
                <a:solidFill>
                  <a:srgbClr val="202122"/>
                </a:solidFill>
                <a:latin typeface="Arial" panose="020B0604020202020204" pitchFamily="34" charset="0"/>
              </a:rPr>
              <a:t>Marked the beginning of experimental neutrino physics </a:t>
            </a:r>
          </a:p>
        </p:txBody>
      </p:sp>
      <p:sp>
        <p:nvSpPr>
          <p:cNvPr id="14" name="Artificial source of particles…">
            <a:extLst>
              <a:ext uri="{FF2B5EF4-FFF2-40B4-BE49-F238E27FC236}">
                <a16:creationId xmlns:a16="http://schemas.microsoft.com/office/drawing/2014/main" id="{54881E10-BB82-869A-F749-9F4D858595EC}"/>
              </a:ext>
            </a:extLst>
          </p:cNvPr>
          <p:cNvSpPr txBox="1"/>
          <p:nvPr/>
        </p:nvSpPr>
        <p:spPr>
          <a:xfrm>
            <a:off x="770331" y="7570090"/>
            <a:ext cx="11389951" cy="5365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972343" lvl="1" indent="-527843" algn="l" defTabSz="584200">
              <a:buSzPct val="90000"/>
              <a:buChar char="✴"/>
              <a:defRPr sz="3800">
                <a:latin typeface="Helvetica"/>
                <a:ea typeface="Helvetica"/>
                <a:cs typeface="Helvetica"/>
                <a:sym typeface="Helvetica"/>
              </a:defRPr>
            </a:pPr>
            <a:r>
              <a:rPr lang="en-US" dirty="0">
                <a:solidFill>
                  <a:srgbClr val="0070C0"/>
                </a:solidFill>
              </a:rPr>
              <a:t>Discovery of the Muon Neutrino </a:t>
            </a:r>
          </a:p>
          <a:p>
            <a:pPr marL="444500" lvl="1" indent="0" algn="l" defTabSz="584200">
              <a:buSzPct val="90000"/>
              <a:defRPr sz="3800">
                <a:latin typeface="Helvetica"/>
                <a:ea typeface="Helvetica"/>
                <a:cs typeface="Helvetica"/>
                <a:sym typeface="Helvetica"/>
              </a:defRPr>
            </a:pPr>
            <a:r>
              <a:rPr lang="en-US" dirty="0"/>
              <a:t>    by </a:t>
            </a:r>
            <a:r>
              <a:rPr lang="en-US" dirty="0" err="1"/>
              <a:t>L.Lederman</a:t>
            </a:r>
            <a:r>
              <a:rPr lang="en-US" dirty="0"/>
              <a:t>, </a:t>
            </a:r>
            <a:r>
              <a:rPr lang="en-US" dirty="0" err="1"/>
              <a:t>M.Schwartz</a:t>
            </a:r>
            <a:r>
              <a:rPr lang="en-US" dirty="0"/>
              <a:t> and </a:t>
            </a:r>
            <a:r>
              <a:rPr lang="en-US" dirty="0" err="1"/>
              <a:t>J.Steinberger</a:t>
            </a:r>
            <a:r>
              <a:rPr lang="en-US" dirty="0"/>
              <a:t> </a:t>
            </a:r>
          </a:p>
          <a:p>
            <a:pPr marL="444500" lvl="1" indent="0" algn="l" defTabSz="584200">
              <a:buSzPct val="90000"/>
              <a:defRPr sz="3800">
                <a:latin typeface="Helvetica"/>
                <a:ea typeface="Helvetica"/>
                <a:cs typeface="Helvetica"/>
                <a:sym typeface="Helvetica"/>
              </a:defRPr>
            </a:pPr>
            <a:r>
              <a:rPr lang="en-US" b="0" i="0" u="none" strike="noStrike" dirty="0">
                <a:solidFill>
                  <a:srgbClr val="202122"/>
                </a:solidFill>
                <a:effectLst/>
                <a:latin typeface="Arial" panose="020B0604020202020204" pitchFamily="34" charset="0"/>
              </a:rPr>
              <a:t>    at BNL accelerator in 1962 established neutrino </a:t>
            </a:r>
          </a:p>
          <a:p>
            <a:pPr marL="444500" lvl="1" indent="0" algn="l" defTabSz="584200">
              <a:buSzPct val="90000"/>
              <a:defRPr sz="3800">
                <a:latin typeface="Helvetica"/>
                <a:ea typeface="Helvetica"/>
                <a:cs typeface="Helvetica"/>
                <a:sym typeface="Helvetica"/>
              </a:defRPr>
            </a:pPr>
            <a:r>
              <a:rPr lang="en-US" dirty="0">
                <a:solidFill>
                  <a:srgbClr val="202122"/>
                </a:solidFill>
                <a:latin typeface="Arial" panose="020B0604020202020204" pitchFamily="34" charset="0"/>
              </a:rPr>
              <a:t>    flavor quantum number </a:t>
            </a:r>
            <a:endParaRPr lang="en-US" b="0" i="0" u="none" strike="noStrike" dirty="0">
              <a:solidFill>
                <a:srgbClr val="202122"/>
              </a:solidFill>
              <a:effectLst/>
              <a:latin typeface="Arial" panose="020B0604020202020204" pitchFamily="34" charset="0"/>
            </a:endParaRPr>
          </a:p>
          <a:p>
            <a:pPr marL="444500" lvl="1" indent="0" algn="l" defTabSz="584200">
              <a:buSzPct val="90000"/>
              <a:defRPr sz="3800">
                <a:latin typeface="Helvetica"/>
                <a:ea typeface="Helvetica"/>
                <a:cs typeface="Helvetica"/>
                <a:sym typeface="Helvetica"/>
              </a:defRPr>
            </a:pPr>
            <a:endParaRPr lang="en-US" dirty="0">
              <a:solidFill>
                <a:srgbClr val="202122"/>
              </a:solidFill>
              <a:latin typeface="Arial" panose="020B0604020202020204" pitchFamily="34" charset="0"/>
            </a:endParaRPr>
          </a:p>
          <a:p>
            <a:pPr marL="444500" lvl="1" indent="0" algn="l" defTabSz="584200">
              <a:buSzPct val="90000"/>
              <a:defRPr sz="3800">
                <a:latin typeface="Helvetica"/>
                <a:ea typeface="Helvetica"/>
                <a:cs typeface="Helvetica"/>
                <a:sym typeface="Helvetica"/>
              </a:defRPr>
            </a:pPr>
            <a:endParaRPr lang="en-US" dirty="0">
              <a:solidFill>
                <a:srgbClr val="202122"/>
              </a:solidFill>
              <a:latin typeface="Arial" panose="020B0604020202020204" pitchFamily="34" charset="0"/>
            </a:endParaRPr>
          </a:p>
          <a:p>
            <a:pPr marL="444500" lvl="1" indent="0" algn="l" defTabSz="584200">
              <a:buSzPct val="90000"/>
              <a:defRPr sz="3800">
                <a:latin typeface="Helvetica"/>
                <a:ea typeface="Helvetica"/>
                <a:cs typeface="Helvetica"/>
                <a:sym typeface="Helvetica"/>
              </a:defRPr>
            </a:pPr>
            <a:r>
              <a:rPr lang="en-US" sz="3800" dirty="0">
                <a:solidFill>
                  <a:srgbClr val="0070C0"/>
                </a:solidFill>
                <a:latin typeface="Arial" panose="020B0604020202020204" pitchFamily="34" charset="0"/>
              </a:rPr>
              <a:t>It is worth mentioning that in both cases there was </a:t>
            </a:r>
          </a:p>
          <a:p>
            <a:pPr marL="444500" lvl="1" indent="0" algn="l" defTabSz="584200">
              <a:buSzPct val="90000"/>
              <a:defRPr sz="3800">
                <a:latin typeface="Helvetica"/>
                <a:ea typeface="Helvetica"/>
                <a:cs typeface="Helvetica"/>
                <a:sym typeface="Helvetica"/>
              </a:defRPr>
            </a:pPr>
            <a:r>
              <a:rPr lang="en-US" sz="3800" dirty="0">
                <a:solidFill>
                  <a:srgbClr val="0070C0"/>
                </a:solidFill>
                <a:latin typeface="Arial" panose="020B0604020202020204" pitchFamily="34" charset="0"/>
              </a:rPr>
              <a:t>contribution from Bruno Pontecorvo</a:t>
            </a:r>
            <a:r>
              <a:rPr lang="ru-RU" sz="3800" dirty="0">
                <a:solidFill>
                  <a:srgbClr val="0070C0"/>
                </a:solidFill>
                <a:latin typeface="Arial" panose="020B0604020202020204" pitchFamily="34" charset="0"/>
              </a:rPr>
              <a:t> </a:t>
            </a:r>
            <a:r>
              <a:rPr lang="en-US" sz="3800" dirty="0">
                <a:solidFill>
                  <a:srgbClr val="0070C0"/>
                </a:solidFill>
                <a:latin typeface="Arial" panose="020B0604020202020204" pitchFamily="34" charset="0"/>
              </a:rPr>
              <a:t>to those ideas</a:t>
            </a:r>
          </a:p>
          <a:p>
            <a:pPr marL="444500" lvl="1" indent="0" algn="l" defTabSz="584200">
              <a:buSzPct val="90000"/>
              <a:defRPr sz="3800">
                <a:latin typeface="Helvetica"/>
                <a:ea typeface="Helvetica"/>
                <a:cs typeface="Helvetica"/>
                <a:sym typeface="Helvetica"/>
              </a:defRPr>
            </a:pPr>
            <a:endParaRPr lang="en-US" dirty="0">
              <a:solidFill>
                <a:srgbClr val="202122"/>
              </a:solidFill>
              <a:latin typeface="Arial" panose="020B0604020202020204" pitchFamily="34" charset="0"/>
            </a:endParaRPr>
          </a:p>
        </p:txBody>
      </p:sp>
      <p:pic>
        <p:nvPicPr>
          <p:cNvPr id="16" name="Рисунок 15">
            <a:extLst>
              <a:ext uri="{FF2B5EF4-FFF2-40B4-BE49-F238E27FC236}">
                <a16:creationId xmlns:a16="http://schemas.microsoft.com/office/drawing/2014/main" id="{A48CF654-2322-DA29-1D5C-E38F99F690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60282" y="7741327"/>
            <a:ext cx="8880324" cy="5014771"/>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Номер слайда"/>
          <p:cNvSpPr txBox="1">
            <a:spLocks noGrp="1"/>
          </p:cNvSpPr>
          <p:nvPr>
            <p:ph type="sldNum" sz="quarter" idx="2"/>
          </p:nvPr>
        </p:nvSpPr>
        <p:spPr>
          <a:xfrm>
            <a:off x="23685500" y="12996862"/>
            <a:ext cx="319863" cy="4222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a:lstStyle/>
          <a:p>
            <a:fld id="{86CB4B4D-7CA3-9044-876B-883B54F8677D}" type="slidenum">
              <a:t>5</a:t>
            </a:fld>
            <a:endParaRPr/>
          </a:p>
        </p:txBody>
      </p:sp>
      <p:sp>
        <p:nvSpPr>
          <p:cNvPr id="2" name="TextBox 1">
            <a:extLst>
              <a:ext uri="{FF2B5EF4-FFF2-40B4-BE49-F238E27FC236}">
                <a16:creationId xmlns:a16="http://schemas.microsoft.com/office/drawing/2014/main" id="{BAA0D5C0-2D19-6514-4EF5-89A58BCAB4B4}"/>
              </a:ext>
            </a:extLst>
          </p:cNvPr>
          <p:cNvSpPr txBox="1"/>
          <p:nvPr/>
        </p:nvSpPr>
        <p:spPr>
          <a:xfrm>
            <a:off x="781843" y="860165"/>
            <a:ext cx="10907486" cy="13753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rPr>
              <a:t>Reactor experiments </a:t>
            </a:r>
            <a:endParaRPr kumimoji="0" lang="ru-RU"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endParaRPr>
          </a:p>
        </p:txBody>
      </p:sp>
      <p:sp>
        <p:nvSpPr>
          <p:cNvPr id="4" name="TextBox 3">
            <a:extLst>
              <a:ext uri="{FF2B5EF4-FFF2-40B4-BE49-F238E27FC236}">
                <a16:creationId xmlns:a16="http://schemas.microsoft.com/office/drawing/2014/main" id="{F10AABB2-3960-D792-67F7-BF636DDE37B3}"/>
              </a:ext>
            </a:extLst>
          </p:cNvPr>
          <p:cNvSpPr txBox="1"/>
          <p:nvPr/>
        </p:nvSpPr>
        <p:spPr>
          <a:xfrm>
            <a:off x="12694671" y="860165"/>
            <a:ext cx="10907486" cy="13753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rPr>
              <a:t>Accelerator experiments </a:t>
            </a:r>
            <a:endParaRPr kumimoji="0" lang="ru-RU"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endParaRPr>
          </a:p>
        </p:txBody>
      </p:sp>
      <p:pic>
        <p:nvPicPr>
          <p:cNvPr id="1026" name="Picture 2" descr="Скачать картинки Ядерный реактор, стоковые фото Ядерный реактор в хорошем  качестве | Depositphotos">
            <a:extLst>
              <a:ext uri="{FF2B5EF4-FFF2-40B4-BE49-F238E27FC236}">
                <a16:creationId xmlns:a16="http://schemas.microsoft.com/office/drawing/2014/main" id="{68F6C230-AFFA-4BA9-C48E-5C44D07A2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2153" y="2235541"/>
            <a:ext cx="4146133" cy="27143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E88AD90-D33E-C4CD-7112-55B8E0612C6B}"/>
                  </a:ext>
                </a:extLst>
              </p:cNvPr>
              <p:cNvSpPr txBox="1"/>
              <p:nvPr/>
            </p:nvSpPr>
            <p:spPr>
              <a:xfrm>
                <a:off x="1142886" y="3738877"/>
                <a:ext cx="10185400" cy="62382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dirty="0">
                    <a:latin typeface="Times New Roman" panose="02020603050405020304" pitchFamily="18" charset="0"/>
                    <a:cs typeface="Times New Roman" panose="02020603050405020304" pitchFamily="18" charset="0"/>
                  </a:rPr>
                  <a:t>Using fission reactions: </a:t>
                </a:r>
              </a:p>
              <a:p>
                <a:pPr marL="0" marR="0" indent="0" algn="l" defTabSz="821531" rtl="0" fontAlgn="auto" latinLnBrk="0" hangingPunct="0">
                  <a:lnSpc>
                    <a:spcPct val="100000"/>
                  </a:lnSpc>
                  <a:spcBef>
                    <a:spcPts val="0"/>
                  </a:spcBef>
                  <a:spcAft>
                    <a:spcPts val="0"/>
                  </a:spcAft>
                  <a:buClrTx/>
                  <a:buSzTx/>
                  <a:buFontTx/>
                  <a:buNone/>
                  <a:tabLst/>
                </a:pPr>
                <a:endParaRPr lang="en-US" dirty="0">
                  <a:latin typeface="Times New Roman" panose="02020603050405020304" pitchFamily="18" charset="0"/>
                  <a:cs typeface="Times New Roman" panose="02020603050405020304" pitchFamily="18" charset="0"/>
                </a:endParaRPr>
              </a:p>
              <a:p>
                <a:pPr marL="0" marR="0" indent="0" algn="l" defTabSz="821531" rtl="0" fontAlgn="auto" latinLnBrk="0" hangingPunct="0">
                  <a:lnSpc>
                    <a:spcPct val="100000"/>
                  </a:lnSpc>
                  <a:spcBef>
                    <a:spcPts val="0"/>
                  </a:spcBef>
                  <a:spcAft>
                    <a:spcPts val="0"/>
                  </a:spcAft>
                  <a:buClrTx/>
                  <a:buSzTx/>
                  <a:buFontTx/>
                  <a:buNone/>
                  <a:tabLst/>
                </a:pPr>
                <a:r>
                  <a:rPr lang="en-US" dirty="0">
                    <a:latin typeface="Times New Roman" panose="02020603050405020304" pitchFamily="18" charset="0"/>
                    <a:cs typeface="Times New Roman" panose="02020603050405020304" pitchFamily="18" charset="0"/>
                  </a:rPr>
                  <a:t>	=&gt; Flavor: Electron antineutrino</a:t>
                </a:r>
                <a:r>
                  <a:rPr lang="ru-RU"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kumimoji="0" lang="ru-RU" sz="3600" b="0" i="1" u="none" strike="noStrike" cap="none" spc="0" normalizeH="0" baseline="0" smtClean="0">
                            <a:ln>
                              <a:noFill/>
                            </a:ln>
                            <a:solidFill>
                              <a:srgbClr val="000000"/>
                            </a:solidFill>
                            <a:effectLst/>
                            <a:uFillTx/>
                            <a:latin typeface="Cambria Math" panose="02040503050406030204" pitchFamily="18" charset="0"/>
                            <a:sym typeface="Bodoni SvtyTwo ITC TT-Book"/>
                          </a:rPr>
                        </m:ctrlPr>
                      </m:accPr>
                      <m:e>
                        <m:r>
                          <a:rPr kumimoji="0" lang="ru-RU" sz="36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Bodoni SvtyTwo ITC TT-Book"/>
                          </a:rPr>
                          <m:t>𝜈</m:t>
                        </m:r>
                      </m:e>
                    </m:acc>
                  </m:oMath>
                </a14:m>
                <a:r>
                  <a:rPr kumimoji="0" lang="en-US" sz="3600" b="0" i="0" u="none" strike="noStrike" cap="none" spc="0" normalizeH="0" baseline="-25000" dirty="0">
                    <a:ln>
                      <a:noFill/>
                    </a:ln>
                    <a:solidFill>
                      <a:srgbClr val="000000"/>
                    </a:solidFill>
                    <a:effectLst/>
                    <a:uFillTx/>
                    <a:latin typeface="Bodoni SvtyTwo ITC TT-Book"/>
                    <a:ea typeface="Bodoni SvtyTwo ITC TT-Book"/>
                    <a:cs typeface="Bodoni SvtyTwo ITC TT-Book"/>
                    <a:sym typeface="Bodoni SvtyTwo ITC TT-Book"/>
                  </a:rPr>
                  <a:t>e</a:t>
                </a:r>
                <a:r>
                  <a:rPr lang="ru-RU" baseline="-25000" dirty="0">
                    <a:effectLst/>
                    <a:latin typeface="Times New Roman" panose="02020603050405020304" pitchFamily="18" charset="0"/>
                    <a:cs typeface="Times New Roman" panose="02020603050405020304" pitchFamily="18" charset="0"/>
                  </a:rPr>
                  <a:t> </a:t>
                </a:r>
                <a:r>
                  <a:rPr lang="ru-RU" dirty="0">
                    <a:effectLst/>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lvl="1" indent="0" algn="l"/>
                <a:r>
                  <a:rPr lang="en-US" dirty="0">
                    <a:latin typeface="Times New Roman" panose="02020603050405020304" pitchFamily="18" charset="0"/>
                    <a:cs typeface="Times New Roman" panose="02020603050405020304" pitchFamily="18" charset="0"/>
                  </a:rPr>
                  <a:t>	=&gt; Energy &lt; 10 MeV </a:t>
                </a:r>
              </a:p>
              <a:p>
                <a:pPr marL="0" marR="0" indent="0" algn="l" defTabSz="821531" rtl="0" fontAlgn="auto" latinLnBrk="0" hangingPunct="0">
                  <a:lnSpc>
                    <a:spcPct val="100000"/>
                  </a:lnSpc>
                  <a:spcBef>
                    <a:spcPts val="0"/>
                  </a:spcBef>
                  <a:spcAft>
                    <a:spcPts val="0"/>
                  </a:spcAft>
                  <a:buClrTx/>
                  <a:buSzTx/>
                  <a:buFontTx/>
                  <a:buNone/>
                  <a:tabLst/>
                </a:pPr>
                <a:r>
                  <a:rPr lang="en-US" dirty="0">
                    <a:latin typeface="Times New Roman" panose="02020603050405020304" pitchFamily="18" charset="0"/>
                    <a:cs typeface="Times New Roman" panose="02020603050405020304" pitchFamily="18" charset="0"/>
                  </a:rPr>
                  <a:t>	=&gt; Tens of GW power available (for free) </a:t>
                </a:r>
              </a:p>
              <a:p>
                <a:pPr marL="0" marR="0" indent="0" algn="l" defTabSz="821531" rtl="0" fontAlgn="auto" latinLnBrk="0" hangingPunct="0">
                  <a:lnSpc>
                    <a:spcPct val="100000"/>
                  </a:lnSpc>
                  <a:spcBef>
                    <a:spcPts val="0"/>
                  </a:spcBef>
                  <a:spcAft>
                    <a:spcPts val="0"/>
                  </a:spcAft>
                  <a:buClrTx/>
                  <a:buSzTx/>
                  <a:buFontTx/>
                  <a:buNone/>
                  <a:tabLst/>
                </a:pPr>
                <a:r>
                  <a:rPr lang="en-US" dirty="0">
                    <a:latin typeface="Times New Roman" panose="02020603050405020304" pitchFamily="18" charset="0"/>
                    <a:cs typeface="Times New Roman" panose="02020603050405020304" pitchFamily="18" charset="0"/>
                  </a:rPr>
                  <a:t>	=&gt; Rate ~ 2・10</a:t>
                </a:r>
                <a:r>
                  <a:rPr lang="ru-RU" baseline="30000" dirty="0">
                    <a:latin typeface="Times New Roman" panose="02020603050405020304" pitchFamily="18" charset="0"/>
                    <a:cs typeface="Times New Roman" panose="02020603050405020304" pitchFamily="18" charset="0"/>
                  </a:rPr>
                  <a:t>20</a:t>
                </a:r>
                <a:r>
                  <a:rPr lang="en-US" baseline="30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/GW </a:t>
                </a:r>
              </a:p>
              <a:p>
                <a:pPr marL="0" marR="0" indent="0" algn="l" defTabSz="821531" rtl="0" fontAlgn="auto" latinLnBrk="0" hangingPunct="0">
                  <a:lnSpc>
                    <a:spcPct val="100000"/>
                  </a:lnSpc>
                  <a:spcBef>
                    <a:spcPts val="0"/>
                  </a:spcBef>
                  <a:spcAft>
                    <a:spcPts val="0"/>
                  </a:spcAft>
                  <a:buClrTx/>
                  <a:buSzTx/>
                  <a:buFontTx/>
                  <a:buNone/>
                  <a:tabLst/>
                </a:pPr>
                <a:r>
                  <a:rPr lang="en-US" dirty="0">
                    <a:latin typeface="Times New Roman" panose="02020603050405020304" pitchFamily="18" charset="0"/>
                    <a:cs typeface="Times New Roman" panose="02020603050405020304" pitchFamily="18" charset="0"/>
                  </a:rPr>
                  <a:t>	=&gt; Distances available from several meters to 	   	      hundreds of kilometers </a:t>
                </a:r>
              </a:p>
              <a:p>
                <a:pPr marL="0" marR="0" indent="0" algn="l" defTabSz="821531" rtl="0" fontAlgn="auto" latinLnBrk="0" hangingPunct="0">
                  <a:lnSpc>
                    <a:spcPct val="100000"/>
                  </a:lnSpc>
                  <a:spcBef>
                    <a:spcPts val="0"/>
                  </a:spcBef>
                  <a:spcAft>
                    <a:spcPts val="0"/>
                  </a:spcAft>
                  <a:buClrTx/>
                  <a:buSzTx/>
                  <a:buFontTx/>
                  <a:buNone/>
                  <a:tabLst/>
                </a:pPr>
                <a:r>
                  <a:rPr lang="en-US" dirty="0">
                    <a:latin typeface="Times New Roman" panose="02020603050405020304" pitchFamily="18" charset="0"/>
                    <a:cs typeface="Times New Roman" panose="02020603050405020304" pitchFamily="18" charset="0"/>
                  </a:rPr>
                  <a:t>	=&gt; Flux uncertainties solved by two-detector 	  	     scheme </a:t>
                </a:r>
                <a:endParaRPr lang="en-US" dirty="0">
                  <a:cs typeface="Times New Roman" panose="02020603050405020304" pitchFamily="18" charset="0"/>
                </a:endParaRPr>
              </a:p>
              <a:p>
                <a:pPr marL="0" marR="0" indent="0" algn="l" defTabSz="821531"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Bodoni SvtyTwo ITC TT-Book"/>
                  <a:ea typeface="Bodoni SvtyTwo ITC TT-Book"/>
                  <a:cs typeface="Bodoni SvtyTwo ITC TT-Book"/>
                  <a:sym typeface="Bodoni SvtyTwo ITC TT-Book"/>
                </a:endParaRPr>
              </a:p>
            </p:txBody>
          </p:sp>
        </mc:Choice>
        <mc:Fallback xmlns="">
          <p:sp>
            <p:nvSpPr>
              <p:cNvPr id="5" name="TextBox 4">
                <a:extLst>
                  <a:ext uri="{FF2B5EF4-FFF2-40B4-BE49-F238E27FC236}">
                    <a16:creationId xmlns:a16="http://schemas.microsoft.com/office/drawing/2014/main" id="{8E88AD90-D33E-C4CD-7112-55B8E0612C6B}"/>
                  </a:ext>
                </a:extLst>
              </p:cNvPr>
              <p:cNvSpPr txBox="1">
                <a:spLocks noRot="1" noChangeAspect="1" noMove="1" noResize="1" noEditPoints="1" noAdjustHandles="1" noChangeArrowheads="1" noChangeShapeType="1" noTextEdit="1"/>
              </p:cNvSpPr>
              <p:nvPr/>
            </p:nvSpPr>
            <p:spPr>
              <a:xfrm>
                <a:off x="1142886" y="3738877"/>
                <a:ext cx="10185400" cy="6238245"/>
              </a:xfrm>
              <a:prstGeom prst="rect">
                <a:avLst/>
              </a:prstGeom>
              <a:blipFill>
                <a:blip r:embed="rId4"/>
                <a:stretch>
                  <a:fillRect l="-1993" t="-610" r="-3611"/>
                </a:stretch>
              </a:blipFill>
              <a:ln w="12700" cap="flat">
                <a:noFill/>
                <a:miter lim="400000"/>
              </a:ln>
              <a:effectLst/>
            </p:spPr>
            <p:txBody>
              <a:bodyPr/>
              <a:lstStyle/>
              <a:p>
                <a:r>
                  <a:rPr lang="ru-RU">
                    <a:noFill/>
                  </a:rPr>
                  <a:t> </a:t>
                </a:r>
              </a:p>
            </p:txBody>
          </p:sp>
        </mc:Fallback>
      </mc:AlternateContent>
      <p:pic>
        <p:nvPicPr>
          <p:cNvPr id="6" name="Picture 2">
            <a:extLst>
              <a:ext uri="{FF2B5EF4-FFF2-40B4-BE49-F238E27FC236}">
                <a16:creationId xmlns:a16="http://schemas.microsoft.com/office/drawing/2014/main" id="{47CC9A24-F61A-E76D-63F8-DBDD49D72E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886" y="9550818"/>
            <a:ext cx="4918153" cy="3446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Изображение 2" descr="Снимок экрана 2020-11-28 в 21.45.43.png">
            <a:extLst>
              <a:ext uri="{FF2B5EF4-FFF2-40B4-BE49-F238E27FC236}">
                <a16:creationId xmlns:a16="http://schemas.microsoft.com/office/drawing/2014/main" id="{3FE4F047-8BFA-324E-F7D7-599642FCBB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3561" y="9588917"/>
            <a:ext cx="4594726" cy="3446044"/>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15E240B4-1FF6-4393-C9A2-23F5B80B727C}"/>
                  </a:ext>
                </a:extLst>
              </p:cNvPr>
              <p:cNvSpPr txBox="1"/>
              <p:nvPr/>
            </p:nvSpPr>
            <p:spPr>
              <a:xfrm>
                <a:off x="13055714" y="2236123"/>
                <a:ext cx="10185400" cy="84542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dirty="0">
                    <a:latin typeface="Times New Roman" panose="02020603050405020304" pitchFamily="18" charset="0"/>
                    <a:cs typeface="Times New Roman" panose="02020603050405020304" pitchFamily="18" charset="0"/>
                  </a:rPr>
                  <a:t>Using meson decays on flight: </a:t>
                </a:r>
              </a:p>
              <a:p>
                <a:pPr marL="0" marR="0" indent="0" algn="l" defTabSz="821531" rtl="0" fontAlgn="auto" latinLnBrk="0" hangingPunct="0">
                  <a:lnSpc>
                    <a:spcPct val="100000"/>
                  </a:lnSpc>
                  <a:spcBef>
                    <a:spcPts val="0"/>
                  </a:spcBef>
                  <a:spcAft>
                    <a:spcPts val="0"/>
                  </a:spcAft>
                  <a:buClrTx/>
                  <a:buSzTx/>
                  <a:buFontTx/>
                  <a:buNone/>
                  <a:tabLst/>
                </a:pPr>
                <a:r>
                  <a:rPr lang="en-US" dirty="0">
                    <a:latin typeface="Times New Roman" panose="02020603050405020304" pitchFamily="18" charset="0"/>
                    <a:cs typeface="Times New Roman" panose="02020603050405020304" pitchFamily="18" charset="0"/>
                  </a:rPr>
                  <a:t>	=&gt; Produced by proton beams on a target </a:t>
                </a:r>
              </a:p>
              <a:p>
                <a:pPr algn="l"/>
                <a:r>
                  <a:rPr lang="en-US" dirty="0">
                    <a:latin typeface="Times New Roman" panose="02020603050405020304" pitchFamily="18" charset="0"/>
                    <a:cs typeface="Times New Roman" panose="02020603050405020304" pitchFamily="18" charset="0"/>
                  </a:rPr>
                  <a:t>	=&gt; ~ MW beam power available </a:t>
                </a:r>
              </a:p>
              <a:p>
                <a:pPr algn="l"/>
                <a:r>
                  <a:rPr lang="en-US" dirty="0">
                    <a:latin typeface="Times New Roman" panose="02020603050405020304" pitchFamily="18" charset="0"/>
                    <a:cs typeface="Times New Roman" panose="02020603050405020304" pitchFamily="18" charset="0"/>
                  </a:rPr>
                  <a:t>	=&gt; Flavor: Muon (anti)neutrino (</a:t>
                </a:r>
                <a14:m>
                  <m:oMath xmlns:m="http://schemas.openxmlformats.org/officeDocument/2006/math">
                    <m:acc>
                      <m:accPr>
                        <m:chr m:val="̅"/>
                        <m:ctrlPr>
                          <a:rPr kumimoji="0" lang="ru-RU" sz="3600" b="0" i="1" u="none" strike="noStrike" cap="none" spc="0" normalizeH="0" baseline="0" smtClean="0">
                            <a:ln>
                              <a:noFill/>
                            </a:ln>
                            <a:solidFill>
                              <a:srgbClr val="000000"/>
                            </a:solidFill>
                            <a:effectLst/>
                            <a:uFillTx/>
                            <a:latin typeface="Cambria Math" panose="02040503050406030204" pitchFamily="18" charset="0"/>
                            <a:sym typeface="Bodoni SvtyTwo ITC TT-Book"/>
                          </a:rPr>
                        </m:ctrlPr>
                      </m:accPr>
                      <m:e>
                        <m:r>
                          <a:rPr kumimoji="0" lang="ru-RU" sz="36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Bodoni SvtyTwo ITC TT-Book"/>
                          </a:rPr>
                          <m:t>𝜈</m:t>
                        </m:r>
                      </m:e>
                    </m:acc>
                    <m:r>
                      <a:rPr kumimoji="0" lang="ru-RU" sz="3600" b="0" i="1" u="none" strike="noStrike" cap="none" spc="0" normalizeH="0" baseline="-25000" smtClean="0">
                        <a:ln>
                          <a:noFill/>
                        </a:ln>
                        <a:solidFill>
                          <a:srgbClr val="000000"/>
                        </a:solidFill>
                        <a:effectLst/>
                        <a:uFillTx/>
                        <a:latin typeface="Cambria Math" panose="02040503050406030204" pitchFamily="18" charset="0"/>
                        <a:ea typeface="Cambria Math" panose="02040503050406030204" pitchFamily="18" charset="0"/>
                        <a:sym typeface="Bodoni SvtyTwo ITC TT-Book"/>
                      </a:rPr>
                      <m:t>𝜇</m:t>
                    </m:r>
                    <m:r>
                      <m:rPr>
                        <m:nor/>
                      </m:rPr>
                      <a:rPr lang="en-US" b="0" i="0" dirty="0" smtClean="0">
                        <a:latin typeface="Times New Roman" panose="02020603050405020304" pitchFamily="18" charset="0"/>
                        <a:cs typeface="Times New Roman" panose="02020603050405020304" pitchFamily="18" charset="0"/>
                      </a:rPr>
                      <m:t> </m:t>
                    </m:r>
                    <m:r>
                      <m:rPr>
                        <m:nor/>
                      </m:rPr>
                      <a:rPr lang="en-US" b="0" i="0" dirty="0" smtClean="0">
                        <a:latin typeface="Times New Roman" panose="02020603050405020304" pitchFamily="18" charset="0"/>
                        <a:cs typeface="Times New Roman" panose="02020603050405020304" pitchFamily="18" charset="0"/>
                      </a:rPr>
                      <m:t>and</m:t>
                    </m:r>
                    <m:r>
                      <m:rPr>
                        <m:nor/>
                      </m:rPr>
                      <a:rPr lang="en-US" b="0" i="0" dirty="0" smtClean="0">
                        <a:latin typeface="Times New Roman" panose="02020603050405020304" pitchFamily="18" charset="0"/>
                        <a:cs typeface="Times New Roman" panose="02020603050405020304" pitchFamily="18" charset="0"/>
                      </a:rPr>
                      <m:t> </m:t>
                    </m:r>
                    <m:r>
                      <m:rPr>
                        <m:sty m:val="p"/>
                      </m:rPr>
                      <a:rPr lang="el-GR" b="0" i="1" dirty="0" smtClean="0">
                        <a:latin typeface="Cambria Math" panose="02040503050406030204" pitchFamily="18" charset="0"/>
                        <a:ea typeface="Cambria Math" panose="02040503050406030204" pitchFamily="18" charset="0"/>
                        <a:cs typeface="Times New Roman" panose="02020603050405020304" pitchFamily="18" charset="0"/>
                      </a:rPr>
                      <m:t>ν</m:t>
                    </m:r>
                    <m:r>
                      <m:rPr>
                        <m:sty m:val="p"/>
                      </m:rPr>
                      <a:rPr lang="el-GR" b="0" i="1" baseline="-25000" dirty="0" smtClean="0">
                        <a:latin typeface="Cambria Math" panose="02040503050406030204" pitchFamily="18" charset="0"/>
                        <a:ea typeface="Cambria Math" panose="02040503050406030204" pitchFamily="18" charset="0"/>
                        <a:cs typeface="Times New Roman" panose="02020603050405020304" pitchFamily="18" charset="0"/>
                      </a:rPr>
                      <m:t>μ</m:t>
                    </m:r>
                    <m:r>
                      <m:rPr>
                        <m:nor/>
                      </m:rPr>
                      <a:rPr lang="en-US" b="0" i="0" dirty="0" smtClean="0">
                        <a:latin typeface="Times New Roman" panose="02020603050405020304" pitchFamily="18" charset="0"/>
                        <a:cs typeface="Times New Roman" panose="02020603050405020304" pitchFamily="18" charset="0"/>
                      </a:rPr>
                      <m:t>)</m:t>
                    </m:r>
                  </m:oMath>
                </a14:m>
                <a:endParaRPr lang="en-US" dirty="0">
                  <a:latin typeface="Times New Roman" panose="02020603050405020304" pitchFamily="18" charset="0"/>
                  <a:cs typeface="Times New Roman" panose="02020603050405020304" pitchFamily="18" charset="0"/>
                </a:endParaRPr>
              </a:p>
              <a:p>
                <a:pPr marL="0" marR="0" indent="0" algn="l" defTabSz="821531" rtl="0" fontAlgn="auto" latinLnBrk="0" hangingPunct="0">
                  <a:lnSpc>
                    <a:spcPct val="100000"/>
                  </a:lnSpc>
                  <a:spcBef>
                    <a:spcPts val="0"/>
                  </a:spcBef>
                  <a:spcAft>
                    <a:spcPts val="0"/>
                  </a:spcAft>
                  <a:buClrTx/>
                  <a:buSzTx/>
                  <a:buFontTx/>
                  <a:buNone/>
                  <a:tabLst/>
                </a:pPr>
                <a:r>
                  <a:rPr lang="en-US" dirty="0">
                    <a:latin typeface="Times New Roman" panose="02020603050405020304" pitchFamily="18" charset="0"/>
                    <a:cs typeface="Times New Roman" panose="02020603050405020304" pitchFamily="18" charset="0"/>
                  </a:rPr>
                  <a:t>	=&gt; Energy tunable </a:t>
                </a:r>
              </a:p>
              <a:p>
                <a:pPr marL="0" marR="0" indent="0" algn="l" defTabSz="821531" rtl="0" fontAlgn="auto" latinLnBrk="0" hangingPunct="0">
                  <a:lnSpc>
                    <a:spcPct val="100000"/>
                  </a:lnSpc>
                  <a:spcBef>
                    <a:spcPts val="0"/>
                  </a:spcBef>
                  <a:spcAft>
                    <a:spcPts val="0"/>
                  </a:spcAft>
                  <a:buClrTx/>
                  <a:buSzTx/>
                  <a:buFontTx/>
                  <a:buNone/>
                  <a:tabLst/>
                </a:pPr>
                <a:r>
                  <a:rPr lang="en-US" dirty="0">
                    <a:latin typeface="Times New Roman" panose="02020603050405020304" pitchFamily="18" charset="0"/>
                    <a:cs typeface="Times New Roman" panose="02020603050405020304" pitchFamily="18" charset="0"/>
                  </a:rPr>
                  <a:t>	=&gt; Exposure in Protons On Target (POT) </a:t>
                </a:r>
              </a:p>
              <a:p>
                <a:pPr marL="0" marR="0" indent="0" algn="l" defTabSz="821531" rtl="0" fontAlgn="auto" latinLnBrk="0" hangingPunct="0">
                  <a:lnSpc>
                    <a:spcPct val="100000"/>
                  </a:lnSpc>
                  <a:spcBef>
                    <a:spcPts val="0"/>
                  </a:spcBef>
                  <a:spcAft>
                    <a:spcPts val="0"/>
                  </a:spcAft>
                  <a:buClrTx/>
                  <a:buSzTx/>
                  <a:buFontTx/>
                  <a:buNone/>
                  <a:tabLst/>
                </a:pPr>
                <a:r>
                  <a:rPr lang="en-US" dirty="0">
                    <a:latin typeface="Times New Roman" panose="02020603050405020304" pitchFamily="18" charset="0"/>
                    <a:cs typeface="Times New Roman" panose="02020603050405020304" pitchFamily="18" charset="0"/>
                  </a:rPr>
                  <a:t>	=&gt; Distances available from several meters to 	   	      thousand of kilometers </a:t>
                </a:r>
              </a:p>
              <a:p>
                <a:pPr marL="0" marR="0" indent="0" algn="l" defTabSz="821531" rtl="0" fontAlgn="auto" latinLnBrk="0" hangingPunct="0">
                  <a:lnSpc>
                    <a:spcPct val="100000"/>
                  </a:lnSpc>
                  <a:spcBef>
                    <a:spcPts val="0"/>
                  </a:spcBef>
                  <a:spcAft>
                    <a:spcPts val="0"/>
                  </a:spcAft>
                  <a:buClrTx/>
                  <a:buSzTx/>
                  <a:buFontTx/>
                  <a:buNone/>
                  <a:tabLst/>
                </a:pPr>
                <a:r>
                  <a:rPr lang="en-US" dirty="0">
                    <a:latin typeface="Times New Roman" panose="02020603050405020304" pitchFamily="18" charset="0"/>
                    <a:cs typeface="Times New Roman" panose="02020603050405020304" pitchFamily="18" charset="0"/>
                  </a:rPr>
                  <a:t>	=&gt; Flux uncertainties solved by two-detector 	  	      scheme </a:t>
                </a:r>
              </a:p>
              <a:p>
                <a:pPr marL="0" marR="0" indent="0" algn="l" defTabSz="821531" rtl="0" fontAlgn="auto" latinLnBrk="0" hangingPunct="0">
                  <a:lnSpc>
                    <a:spcPct val="100000"/>
                  </a:lnSpc>
                  <a:spcBef>
                    <a:spcPts val="0"/>
                  </a:spcBef>
                  <a:spcAft>
                    <a:spcPts val="0"/>
                  </a:spcAft>
                  <a:buClrTx/>
                  <a:buSzTx/>
                  <a:buFontTx/>
                  <a:buNone/>
                  <a:tabLst/>
                </a:pPr>
                <a:endParaRPr lang="en-US" dirty="0">
                  <a:latin typeface="Times New Roman" panose="02020603050405020304" pitchFamily="18" charset="0"/>
                  <a:cs typeface="Times New Roman" panose="02020603050405020304" pitchFamily="18" charset="0"/>
                </a:endParaRPr>
              </a:p>
              <a:p>
                <a:pPr marL="0" marR="0" indent="0" algn="l" defTabSz="821531" rtl="0" fontAlgn="auto" latinLnBrk="0" hangingPunct="0">
                  <a:lnSpc>
                    <a:spcPct val="100000"/>
                  </a:lnSpc>
                  <a:spcBef>
                    <a:spcPts val="0"/>
                  </a:spcBef>
                  <a:spcAft>
                    <a:spcPts val="0"/>
                  </a:spcAft>
                  <a:buClrTx/>
                  <a:buSzTx/>
                  <a:buFontTx/>
                  <a:buNone/>
                  <a:tabLst/>
                </a:pPr>
                <a:r>
                  <a:rPr lang="en-US" dirty="0">
                    <a:latin typeface="Times New Roman" panose="02020603050405020304" pitchFamily="18" charset="0"/>
                    <a:cs typeface="Times New Roman" panose="02020603050405020304" pitchFamily="18" charset="0"/>
                  </a:rPr>
                  <a:t>	=&gt; Off-axis concept allows to ”monochromatize” 	      neutrino energy (i.e., reduce background </a:t>
                </a:r>
              </a:p>
              <a:p>
                <a:pPr marL="0" marR="0" indent="0" algn="l" defTabSz="821531" rtl="0" fontAlgn="auto" latinLnBrk="0" hangingPunct="0">
                  <a:lnSpc>
                    <a:spcPct val="100000"/>
                  </a:lnSpc>
                  <a:spcBef>
                    <a:spcPts val="0"/>
                  </a:spcBef>
                  <a:spcAft>
                    <a:spcPts val="0"/>
                  </a:spcAft>
                  <a:buClrTx/>
                  <a:buSzTx/>
                  <a:buFontTx/>
                  <a:buNone/>
                  <a:tabLst/>
                </a:pPr>
                <a:r>
                  <a:rPr lang="en-US" dirty="0">
                    <a:latin typeface="Times New Roman" panose="02020603050405020304" pitchFamily="18" charset="0"/>
                    <a:cs typeface="Times New Roman" panose="02020603050405020304" pitchFamily="18" charset="0"/>
                  </a:rPr>
                  <a:t>	      from high energy tail) </a:t>
                </a:r>
                <a:endParaRPr lang="en-US" dirty="0">
                  <a:cs typeface="Times New Roman" panose="02020603050405020304" pitchFamily="18" charset="0"/>
                </a:endParaRPr>
              </a:p>
              <a:p>
                <a:pPr marL="0" marR="0" indent="0" algn="l" defTabSz="821531"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Bodoni SvtyTwo ITC TT-Book"/>
                  <a:ea typeface="Bodoni SvtyTwo ITC TT-Book"/>
                  <a:cs typeface="Bodoni SvtyTwo ITC TT-Book"/>
                  <a:sym typeface="Bodoni SvtyTwo ITC TT-Book"/>
                </a:endParaRPr>
              </a:p>
            </p:txBody>
          </p:sp>
        </mc:Choice>
        <mc:Fallback>
          <p:sp>
            <p:nvSpPr>
              <p:cNvPr id="8" name="TextBox 7">
                <a:extLst>
                  <a:ext uri="{FF2B5EF4-FFF2-40B4-BE49-F238E27FC236}">
                    <a16:creationId xmlns:a16="http://schemas.microsoft.com/office/drawing/2014/main" id="{15E240B4-1FF6-4393-C9A2-23F5B80B727C}"/>
                  </a:ext>
                </a:extLst>
              </p:cNvPr>
              <p:cNvSpPr txBox="1">
                <a:spLocks noRot="1" noChangeAspect="1" noMove="1" noResize="1" noEditPoints="1" noAdjustHandles="1" noChangeArrowheads="1" noChangeShapeType="1" noTextEdit="1"/>
              </p:cNvSpPr>
              <p:nvPr/>
            </p:nvSpPr>
            <p:spPr>
              <a:xfrm>
                <a:off x="13055714" y="2236123"/>
                <a:ext cx="10185400" cy="8454236"/>
              </a:xfrm>
              <a:prstGeom prst="rect">
                <a:avLst/>
              </a:prstGeom>
              <a:blipFill>
                <a:blip r:embed="rId7"/>
                <a:stretch>
                  <a:fillRect l="-2117" t="-450" r="-3487"/>
                </a:stretch>
              </a:blipFill>
              <a:ln w="12700" cap="flat">
                <a:noFill/>
                <a:miter lim="400000"/>
              </a:ln>
              <a:effectLst/>
            </p:spPr>
            <p:txBody>
              <a:bodyPr/>
              <a:lstStyle/>
              <a:p>
                <a:r>
                  <a:rPr lang="ru-RU">
                    <a:noFill/>
                  </a:rPr>
                  <a:t> </a:t>
                </a:r>
              </a:p>
            </p:txBody>
          </p:sp>
        </mc:Fallback>
      </mc:AlternateContent>
      <p:pic>
        <p:nvPicPr>
          <p:cNvPr id="15" name="Изображение 10" descr="Снимок экрана 2020-11-29 в 21.31.27.png">
            <a:extLst>
              <a:ext uri="{FF2B5EF4-FFF2-40B4-BE49-F238E27FC236}">
                <a16:creationId xmlns:a16="http://schemas.microsoft.com/office/drawing/2014/main" id="{8AD403EB-7F95-01F4-8774-14BC7E12ED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60323" y="9802938"/>
            <a:ext cx="3780791" cy="3232023"/>
          </a:xfrm>
          <a:prstGeom prst="rect">
            <a:avLst/>
          </a:prstGeom>
        </p:spPr>
      </p:pic>
      <p:pic>
        <p:nvPicPr>
          <p:cNvPr id="17" name="Изображение 4" descr="Снимок экрана 2020-11-30 в 11.44.26.png">
            <a:extLst>
              <a:ext uri="{FF2B5EF4-FFF2-40B4-BE49-F238E27FC236}">
                <a16:creationId xmlns:a16="http://schemas.microsoft.com/office/drawing/2014/main" id="{B9D7E546-74CC-EE12-AD38-B449CF00EA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055714" y="10682594"/>
            <a:ext cx="5960223" cy="2352367"/>
          </a:xfrm>
          <a:prstGeom prst="rect">
            <a:avLst/>
          </a:prstGeom>
        </p:spPr>
      </p:pic>
    </p:spTree>
    <p:extLst>
      <p:ext uri="{BB962C8B-B14F-4D97-AF65-F5344CB8AC3E}">
        <p14:creationId xmlns:p14="http://schemas.microsoft.com/office/powerpoint/2010/main" val="174964964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Номер слайда"/>
          <p:cNvSpPr txBox="1">
            <a:spLocks noGrp="1"/>
          </p:cNvSpPr>
          <p:nvPr>
            <p:ph type="sldNum" sz="quarter" idx="2"/>
          </p:nvPr>
        </p:nvSpPr>
        <p:spPr>
          <a:xfrm>
            <a:off x="23685500" y="12996862"/>
            <a:ext cx="319863" cy="4222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a:lstStyle/>
          <a:p>
            <a:fld id="{86CB4B4D-7CA3-9044-876B-883B54F8677D}" type="slidenum">
              <a:t>6</a:t>
            </a:fld>
            <a:endParaRPr/>
          </a:p>
        </p:txBody>
      </p:sp>
      <p:sp>
        <p:nvSpPr>
          <p:cNvPr id="2" name="TextBox 1">
            <a:extLst>
              <a:ext uri="{FF2B5EF4-FFF2-40B4-BE49-F238E27FC236}">
                <a16:creationId xmlns:a16="http://schemas.microsoft.com/office/drawing/2014/main" id="{BAA0D5C0-2D19-6514-4EF5-89A58BCAB4B4}"/>
              </a:ext>
            </a:extLst>
          </p:cNvPr>
          <p:cNvSpPr txBox="1"/>
          <p:nvPr/>
        </p:nvSpPr>
        <p:spPr>
          <a:xfrm>
            <a:off x="781842" y="860165"/>
            <a:ext cx="19030157" cy="13753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rPr>
              <a:t>Reactor experiments </a:t>
            </a:r>
            <a:endParaRPr kumimoji="0" lang="ru-RU"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endParaRPr>
          </a:p>
        </p:txBody>
      </p:sp>
      <p:sp>
        <p:nvSpPr>
          <p:cNvPr id="5" name="TextBox 4">
            <a:extLst>
              <a:ext uri="{FF2B5EF4-FFF2-40B4-BE49-F238E27FC236}">
                <a16:creationId xmlns:a16="http://schemas.microsoft.com/office/drawing/2014/main" id="{8E88AD90-D33E-C4CD-7112-55B8E0612C6B}"/>
              </a:ext>
            </a:extLst>
          </p:cNvPr>
          <p:cNvSpPr txBox="1"/>
          <p:nvPr/>
        </p:nvSpPr>
        <p:spPr>
          <a:xfrm>
            <a:off x="781842" y="2722595"/>
            <a:ext cx="10185400" cy="5684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l"/>
            <a:r>
              <a:rPr lang="en-US" dirty="0">
                <a:effectLst/>
                <a:latin typeface="Times New Roman" panose="02020603050405020304" pitchFamily="18" charset="0"/>
                <a:cs typeface="Times New Roman" panose="02020603050405020304" pitchFamily="18" charset="0"/>
              </a:rPr>
              <a:t>Depending on baseline can measure: </a:t>
            </a:r>
          </a:p>
          <a:p>
            <a:pPr marL="571500" indent="-571500" algn="l">
              <a:buFont typeface="Wingdings" pitchFamily="2" charset="2"/>
              <a:buChar char="v"/>
            </a:pPr>
            <a:endParaRPr lang="en-US" dirty="0">
              <a:effectLst/>
              <a:latin typeface="Times New Roman" panose="02020603050405020304" pitchFamily="18" charset="0"/>
              <a:cs typeface="Times New Roman" panose="02020603050405020304" pitchFamily="18" charset="0"/>
            </a:endParaRPr>
          </a:p>
          <a:p>
            <a:pPr marL="571500" indent="-571500" algn="l">
              <a:buFont typeface="Wingdings" pitchFamily="2" charset="2"/>
              <a:buChar char="Ø"/>
            </a:pPr>
            <a:r>
              <a:rPr lang="en-US" dirty="0">
                <a:effectLst/>
                <a:latin typeface="Times New Roman" panose="02020603050405020304" pitchFamily="18" charset="0"/>
                <a:cs typeface="Times New Roman" panose="02020603050405020304" pitchFamily="18" charset="0"/>
              </a:rPr>
              <a:t>short baseline (5 - 30 m) - search for sterile neutrinos and measurement of ∆m</a:t>
            </a:r>
            <a:r>
              <a:rPr lang="en-US" baseline="30000" dirty="0">
                <a:effectLst/>
                <a:latin typeface="Times New Roman" panose="02020603050405020304" pitchFamily="18" charset="0"/>
                <a:cs typeface="Times New Roman" panose="02020603050405020304" pitchFamily="18" charset="0"/>
              </a:rPr>
              <a:t>2</a:t>
            </a:r>
            <a:r>
              <a:rPr lang="en-US" baseline="-25000" dirty="0">
                <a:effectLst/>
                <a:latin typeface="Times New Roman" panose="02020603050405020304" pitchFamily="18" charset="0"/>
                <a:cs typeface="Times New Roman" panose="02020603050405020304" pitchFamily="18" charset="0"/>
              </a:rPr>
              <a:t>41</a:t>
            </a:r>
            <a:r>
              <a:rPr lang="en-US" dirty="0">
                <a:effectLst/>
                <a:latin typeface="Times New Roman" panose="02020603050405020304" pitchFamily="18" charset="0"/>
                <a:cs typeface="Times New Roman" panose="02020603050405020304" pitchFamily="18" charset="0"/>
              </a:rPr>
              <a:t> and sin</a:t>
            </a:r>
            <a:r>
              <a:rPr lang="en-US" baseline="30000" dirty="0">
                <a:effectLst/>
                <a:latin typeface="Times New Roman" panose="02020603050405020304" pitchFamily="18" charset="0"/>
                <a:cs typeface="Times New Roman" panose="02020603050405020304" pitchFamily="18" charset="0"/>
              </a:rPr>
              <a:t>2</a:t>
            </a:r>
            <a:r>
              <a:rPr lang="en-US" dirty="0">
                <a:effectLst/>
                <a:latin typeface="Times New Roman" panose="02020603050405020304" pitchFamily="18" charset="0"/>
                <a:cs typeface="Times New Roman" panose="02020603050405020304" pitchFamily="18" charset="0"/>
              </a:rPr>
              <a:t>2</a:t>
            </a:r>
            <a:r>
              <a:rPr lang="el-GR" dirty="0">
                <a:effectLst/>
                <a:latin typeface="Times New Roman" panose="02020603050405020304" pitchFamily="18" charset="0"/>
                <a:cs typeface="Times New Roman" panose="02020603050405020304" pitchFamily="18" charset="0"/>
              </a:rPr>
              <a:t>θ</a:t>
            </a:r>
            <a:r>
              <a:rPr lang="el-GR" baseline="-25000" dirty="0">
                <a:effectLst/>
                <a:latin typeface="Times New Roman" panose="02020603050405020304" pitchFamily="18" charset="0"/>
                <a:cs typeface="Times New Roman" panose="02020603050405020304" pitchFamily="18" charset="0"/>
              </a:rPr>
              <a:t>14</a:t>
            </a:r>
            <a:r>
              <a:rPr lang="el-GR" dirty="0">
                <a:effectLst/>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571500" indent="-571500" algn="l">
              <a:buFont typeface="Wingdings" pitchFamily="2" charset="2"/>
              <a:buChar char="Ø"/>
            </a:pPr>
            <a:r>
              <a:rPr lang="en-US" dirty="0">
                <a:effectLst/>
                <a:latin typeface="Times New Roman" panose="02020603050405020304" pitchFamily="18" charset="0"/>
                <a:cs typeface="Times New Roman" panose="02020603050405020304" pitchFamily="18" charset="0"/>
              </a:rPr>
              <a:t>medium baseline (1 - 2 km) - measurement of sin</a:t>
            </a:r>
            <a:r>
              <a:rPr lang="en-US" baseline="30000" dirty="0">
                <a:effectLst/>
                <a:latin typeface="Times New Roman" panose="02020603050405020304" pitchFamily="18" charset="0"/>
                <a:cs typeface="Times New Roman" panose="02020603050405020304" pitchFamily="18" charset="0"/>
              </a:rPr>
              <a:t>2</a:t>
            </a:r>
            <a:r>
              <a:rPr lang="en-US" dirty="0">
                <a:effectLst/>
                <a:latin typeface="Times New Roman" panose="02020603050405020304" pitchFamily="18" charset="0"/>
                <a:cs typeface="Times New Roman" panose="02020603050405020304" pitchFamily="18" charset="0"/>
              </a:rPr>
              <a:t>2</a:t>
            </a:r>
            <a:r>
              <a:rPr lang="el-GR" dirty="0">
                <a:effectLst/>
                <a:latin typeface="Times New Roman" panose="02020603050405020304" pitchFamily="18" charset="0"/>
                <a:cs typeface="Times New Roman" panose="02020603050405020304" pitchFamily="18" charset="0"/>
              </a:rPr>
              <a:t>θ</a:t>
            </a:r>
            <a:r>
              <a:rPr lang="el-GR" baseline="-25000" dirty="0">
                <a:effectLst/>
                <a:latin typeface="Times New Roman" panose="02020603050405020304" pitchFamily="18" charset="0"/>
                <a:cs typeface="Times New Roman" panose="02020603050405020304" pitchFamily="18" charset="0"/>
              </a:rPr>
              <a:t>13</a:t>
            </a:r>
            <a:r>
              <a:rPr lang="el-GR" dirty="0">
                <a:effectLst/>
                <a:latin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cs typeface="Times New Roman" panose="02020603050405020304" pitchFamily="18" charset="0"/>
              </a:rPr>
              <a:t>and ∆m</a:t>
            </a:r>
            <a:r>
              <a:rPr lang="en-US" baseline="30000" dirty="0">
                <a:effectLst/>
                <a:latin typeface="Times New Roman" panose="02020603050405020304" pitchFamily="18" charset="0"/>
                <a:cs typeface="Times New Roman" panose="02020603050405020304" pitchFamily="18" charset="0"/>
              </a:rPr>
              <a:t>2</a:t>
            </a:r>
            <a:r>
              <a:rPr lang="en-US" baseline="-25000" dirty="0">
                <a:effectLst/>
                <a:latin typeface="Times New Roman" panose="02020603050405020304" pitchFamily="18" charset="0"/>
                <a:cs typeface="Times New Roman" panose="02020603050405020304" pitchFamily="18" charset="0"/>
              </a:rPr>
              <a:t>32</a:t>
            </a:r>
            <a:r>
              <a:rPr lang="en-US" dirty="0">
                <a:effectLst/>
                <a:latin typeface="Times New Roman" panose="02020603050405020304" pitchFamily="18" charset="0"/>
                <a:cs typeface="Times New Roman" panose="02020603050405020304" pitchFamily="18" charset="0"/>
              </a:rPr>
              <a:t> </a:t>
            </a:r>
          </a:p>
          <a:p>
            <a:pPr marL="571500" indent="-571500" algn="l">
              <a:buFont typeface="Wingdings" pitchFamily="2" charset="2"/>
              <a:buChar char="Ø"/>
            </a:pPr>
            <a:r>
              <a:rPr lang="en-US" dirty="0">
                <a:effectLst/>
                <a:latin typeface="Times New Roman" panose="02020603050405020304" pitchFamily="18" charset="0"/>
                <a:cs typeface="Times New Roman" panose="02020603050405020304" pitchFamily="18" charset="0"/>
              </a:rPr>
              <a:t>long baseline (&gt;10 km) - measurement of ∆m</a:t>
            </a:r>
            <a:r>
              <a:rPr lang="en-US" baseline="30000" dirty="0">
                <a:effectLst/>
                <a:latin typeface="Times New Roman" panose="02020603050405020304" pitchFamily="18" charset="0"/>
                <a:cs typeface="Times New Roman" panose="02020603050405020304" pitchFamily="18" charset="0"/>
              </a:rPr>
              <a:t>2</a:t>
            </a:r>
            <a:r>
              <a:rPr lang="en-US" baseline="-25000" dirty="0">
                <a:effectLst/>
                <a:latin typeface="Times New Roman" panose="02020603050405020304" pitchFamily="18" charset="0"/>
                <a:cs typeface="Times New Roman" panose="02020603050405020304" pitchFamily="18" charset="0"/>
              </a:rPr>
              <a:t>32</a:t>
            </a:r>
            <a:r>
              <a:rPr lang="en-US" dirty="0">
                <a:effectLst/>
                <a:latin typeface="Times New Roman" panose="02020603050405020304" pitchFamily="18" charset="0"/>
                <a:cs typeface="Times New Roman" panose="02020603050405020304" pitchFamily="18" charset="0"/>
              </a:rPr>
              <a:t> , neutrino mass ordering, ∆m</a:t>
            </a:r>
            <a:r>
              <a:rPr lang="en-US" baseline="30000" dirty="0">
                <a:effectLst/>
                <a:latin typeface="Times New Roman" panose="02020603050405020304" pitchFamily="18" charset="0"/>
                <a:cs typeface="Times New Roman" panose="02020603050405020304" pitchFamily="18" charset="0"/>
              </a:rPr>
              <a:t>2</a:t>
            </a:r>
            <a:r>
              <a:rPr lang="en-US" baseline="-25000" dirty="0">
                <a:effectLst/>
                <a:latin typeface="Times New Roman" panose="02020603050405020304" pitchFamily="18" charset="0"/>
                <a:cs typeface="Times New Roman" panose="02020603050405020304" pitchFamily="18" charset="0"/>
              </a:rPr>
              <a:t>21</a:t>
            </a:r>
            <a:r>
              <a:rPr lang="en-US" dirty="0">
                <a:effectLst/>
                <a:latin typeface="Times New Roman" panose="02020603050405020304" pitchFamily="18" charset="0"/>
                <a:cs typeface="Times New Roman" panose="02020603050405020304" pitchFamily="18" charset="0"/>
              </a:rPr>
              <a:t>, sin</a:t>
            </a:r>
            <a:r>
              <a:rPr lang="en-US" baseline="30000" dirty="0">
                <a:effectLst/>
                <a:latin typeface="Times New Roman" panose="02020603050405020304" pitchFamily="18" charset="0"/>
                <a:cs typeface="Times New Roman" panose="02020603050405020304" pitchFamily="18" charset="0"/>
              </a:rPr>
              <a:t>2</a:t>
            </a:r>
            <a:r>
              <a:rPr lang="en-US" dirty="0">
                <a:effectLst/>
                <a:latin typeface="Times New Roman" panose="02020603050405020304" pitchFamily="18" charset="0"/>
                <a:cs typeface="Times New Roman" panose="02020603050405020304" pitchFamily="18" charset="0"/>
              </a:rPr>
              <a:t>2</a:t>
            </a:r>
            <a:r>
              <a:rPr lang="el-GR" dirty="0">
                <a:effectLst/>
                <a:latin typeface="Times New Roman" panose="02020603050405020304" pitchFamily="18" charset="0"/>
                <a:cs typeface="Times New Roman" panose="02020603050405020304" pitchFamily="18" charset="0"/>
              </a:rPr>
              <a:t>θ</a:t>
            </a:r>
            <a:r>
              <a:rPr lang="el-GR" baseline="-25000" dirty="0">
                <a:effectLst/>
                <a:latin typeface="Times New Roman" panose="02020603050405020304" pitchFamily="18" charset="0"/>
                <a:cs typeface="Times New Roman" panose="02020603050405020304" pitchFamily="18" charset="0"/>
              </a:rPr>
              <a:t>1</a:t>
            </a:r>
            <a:r>
              <a:rPr lang="en-US" baseline="-25000" dirty="0">
                <a:effectLst/>
                <a:latin typeface="Times New Roman" panose="02020603050405020304" pitchFamily="18" charset="0"/>
                <a:cs typeface="Times New Roman" panose="02020603050405020304" pitchFamily="18" charset="0"/>
              </a:rPr>
              <a:t>2</a:t>
            </a:r>
            <a:r>
              <a:rPr lang="el-GR" dirty="0">
                <a:effectLst/>
                <a:latin typeface="Times New Roman" panose="02020603050405020304" pitchFamily="18" charset="0"/>
                <a:cs typeface="Times New Roman" panose="02020603050405020304" pitchFamily="18" charset="0"/>
              </a:rPr>
              <a:t> , </a:t>
            </a:r>
            <a:r>
              <a:rPr lang="en-US" dirty="0">
                <a:effectLst/>
                <a:latin typeface="Times New Roman" panose="02020603050405020304" pitchFamily="18" charset="0"/>
                <a:cs typeface="Times New Roman" panose="02020603050405020304" pitchFamily="18" charset="0"/>
              </a:rPr>
              <a:t>and sin</a:t>
            </a:r>
            <a:r>
              <a:rPr lang="en-US" baseline="30000" dirty="0">
                <a:effectLst/>
                <a:latin typeface="Times New Roman" panose="02020603050405020304" pitchFamily="18" charset="0"/>
                <a:cs typeface="Times New Roman" panose="02020603050405020304" pitchFamily="18" charset="0"/>
              </a:rPr>
              <a:t>2</a:t>
            </a:r>
            <a:r>
              <a:rPr lang="en-US" dirty="0">
                <a:effectLst/>
                <a:latin typeface="Times New Roman" panose="02020603050405020304" pitchFamily="18" charset="0"/>
                <a:cs typeface="Times New Roman" panose="02020603050405020304" pitchFamily="18" charset="0"/>
              </a:rPr>
              <a:t>2</a:t>
            </a:r>
            <a:r>
              <a:rPr lang="el-GR" dirty="0">
                <a:effectLst/>
                <a:latin typeface="Times New Roman" panose="02020603050405020304" pitchFamily="18" charset="0"/>
                <a:cs typeface="Times New Roman" panose="02020603050405020304" pitchFamily="18" charset="0"/>
              </a:rPr>
              <a:t>θ</a:t>
            </a:r>
            <a:r>
              <a:rPr lang="el-GR" baseline="-25000" dirty="0">
                <a:effectLst/>
                <a:latin typeface="Times New Roman" panose="02020603050405020304" pitchFamily="18" charset="0"/>
                <a:cs typeface="Times New Roman" panose="02020603050405020304" pitchFamily="18" charset="0"/>
              </a:rPr>
              <a:t>13</a:t>
            </a:r>
            <a:r>
              <a:rPr lang="el-GR" dirty="0">
                <a:effectLst/>
                <a:latin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cs typeface="Times New Roman" panose="02020603050405020304" pitchFamily="18" charset="0"/>
              </a:rPr>
              <a:t>with less precision than medium baseline experiments) </a:t>
            </a:r>
          </a:p>
        </p:txBody>
      </p:sp>
      <p:pic>
        <p:nvPicPr>
          <p:cNvPr id="1025" name="Picture 1" descr="page1image7623344">
            <a:extLst>
              <a:ext uri="{FF2B5EF4-FFF2-40B4-BE49-F238E27FC236}">
                <a16:creationId xmlns:a16="http://schemas.microsoft.com/office/drawing/2014/main" id="{5D0DA754-DCF1-E0BC-C3D7-B620C458F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1076" y="561715"/>
            <a:ext cx="7558926" cy="55181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61DB50-52DA-4C91-6E6D-E08BB90E8D43}"/>
              </a:ext>
            </a:extLst>
          </p:cNvPr>
          <p:cNvSpPr txBox="1"/>
          <p:nvPr/>
        </p:nvSpPr>
        <p:spPr>
          <a:xfrm>
            <a:off x="13055716" y="6079865"/>
            <a:ext cx="10949647" cy="6053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dirty="0">
                <a:latin typeface="Times New Roman" panose="02020603050405020304" pitchFamily="18" charset="0"/>
                <a:cs typeface="Times New Roman" panose="02020603050405020304" pitchFamily="18" charset="0"/>
              </a:rPr>
              <a:t>Reminder of the first non-zero </a:t>
            </a:r>
            <a:r>
              <a:rPr lang="el-GR" dirty="0">
                <a:effectLst/>
                <a:latin typeface="Times New Roman" panose="02020603050405020304" pitchFamily="18" charset="0"/>
                <a:cs typeface="Times New Roman" panose="02020603050405020304" pitchFamily="18" charset="0"/>
              </a:rPr>
              <a:t>θ</a:t>
            </a:r>
            <a:r>
              <a:rPr lang="el-GR" baseline="-25000" dirty="0">
                <a:effectLst/>
                <a:latin typeface="Times New Roman" panose="02020603050405020304" pitchFamily="18" charset="0"/>
                <a:cs typeface="Times New Roman" panose="02020603050405020304" pitchFamily="18" charset="0"/>
              </a:rPr>
              <a:t>13</a:t>
            </a:r>
            <a:r>
              <a:rPr lang="en-US" dirty="0">
                <a:effectLst/>
                <a:latin typeface="Times New Roman" panose="02020603050405020304" pitchFamily="18" charset="0"/>
                <a:cs typeface="Times New Roman" panose="02020603050405020304" pitchFamily="18" charset="0"/>
              </a:rPr>
              <a:t> reactor measurements</a:t>
            </a:r>
            <a:r>
              <a:rPr lang="en-US" dirty="0">
                <a:latin typeface="Times New Roman" panose="02020603050405020304" pitchFamily="18" charset="0"/>
                <a:cs typeface="Times New Roman" panose="02020603050405020304" pitchFamily="18" charset="0"/>
              </a:rPr>
              <a:t>: </a:t>
            </a:r>
          </a:p>
          <a:p>
            <a:pPr marL="0" marR="0" indent="0" algn="l" defTabSz="821531" rtl="0" fontAlgn="auto" latinLnBrk="0" hangingPunct="0">
              <a:lnSpc>
                <a:spcPct val="100000"/>
              </a:lnSpc>
              <a:spcBef>
                <a:spcPts val="0"/>
              </a:spcBef>
              <a:spcAft>
                <a:spcPts val="0"/>
              </a:spcAft>
              <a:buClrTx/>
              <a:buSzTx/>
              <a:buFontTx/>
              <a:buNone/>
              <a:tabLst/>
            </a:pPr>
            <a:endParaRPr lang="en-US" dirty="0">
              <a:latin typeface="Times New Roman" panose="02020603050405020304" pitchFamily="18" charset="0"/>
              <a:cs typeface="Times New Roman" panose="02020603050405020304" pitchFamily="18" charset="0"/>
            </a:endParaRPr>
          </a:p>
          <a:p>
            <a:pPr marL="457200" indent="-457200" algn="l">
              <a:buFont typeface="Wingdings" pitchFamily="2" charset="2"/>
              <a:buChar char="Ø"/>
            </a:pPr>
            <a:r>
              <a:rPr lang="en-US" sz="2800" dirty="0" err="1">
                <a:effectLst/>
                <a:latin typeface="Times New Roman" panose="02020603050405020304" pitchFamily="18" charset="0"/>
                <a:cs typeface="Times New Roman" panose="02020603050405020304" pitchFamily="18" charset="0"/>
              </a:rPr>
              <a:t>Daya</a:t>
            </a:r>
            <a:r>
              <a:rPr lang="en-US" sz="2800" dirty="0">
                <a:effectLst/>
                <a:latin typeface="Times New Roman" panose="02020603050405020304" pitchFamily="18" charset="0"/>
                <a:cs typeface="Times New Roman" panose="02020603050405020304" pitchFamily="18" charset="0"/>
              </a:rPr>
              <a:t> Bay (March 2012, 5.2</a:t>
            </a:r>
            <a:r>
              <a:rPr lang="el-GR" sz="2800" dirty="0">
                <a:effectLst/>
                <a:latin typeface="Times New Roman" panose="02020603050405020304" pitchFamily="18" charset="0"/>
                <a:cs typeface="Times New Roman" panose="02020603050405020304" pitchFamily="18" charset="0"/>
              </a:rPr>
              <a:t>σ) </a:t>
            </a:r>
            <a:r>
              <a:rPr lang="en-US" sz="2800" dirty="0" err="1">
                <a:effectLst/>
                <a:latin typeface="Times New Roman" panose="02020603050405020304" pitchFamily="18" charset="0"/>
                <a:cs typeface="Times New Roman" panose="02020603050405020304" pitchFamily="18" charset="0"/>
              </a:rPr>
              <a:t>Phys.Rev.Lett</a:t>
            </a:r>
            <a:r>
              <a:rPr lang="en-US" sz="2800" dirty="0">
                <a:effectLst/>
                <a:latin typeface="Times New Roman" panose="02020603050405020304" pitchFamily="18" charset="0"/>
                <a:cs typeface="Times New Roman" panose="02020603050405020304" pitchFamily="18" charset="0"/>
              </a:rPr>
              <a:t>. 108 (2012) 171803 </a:t>
            </a:r>
          </a:p>
          <a:p>
            <a:pPr marL="457200" indent="-457200" algn="l">
              <a:buFont typeface="Wingdings" pitchFamily="2" charset="2"/>
              <a:buChar char="Ø"/>
            </a:pPr>
            <a:endParaRPr lang="en-US" sz="2800" dirty="0">
              <a:effectLst/>
              <a:latin typeface="Times New Roman" panose="02020603050405020304" pitchFamily="18" charset="0"/>
              <a:cs typeface="Times New Roman" panose="02020603050405020304" pitchFamily="18" charset="0"/>
            </a:endParaRPr>
          </a:p>
          <a:p>
            <a:pPr marL="457200" indent="-457200" algn="l">
              <a:buFont typeface="Wingdings" pitchFamily="2" charset="2"/>
              <a:buChar char="Ø"/>
            </a:pPr>
            <a:r>
              <a:rPr lang="en-US" sz="2800" dirty="0">
                <a:effectLst/>
                <a:latin typeface="Times New Roman" panose="02020603050405020304" pitchFamily="18" charset="0"/>
                <a:cs typeface="Times New Roman" panose="02020603050405020304" pitchFamily="18" charset="0"/>
              </a:rPr>
              <a:t>RENO (April 2012, 4.9</a:t>
            </a:r>
            <a:r>
              <a:rPr lang="el-GR" sz="2800" dirty="0">
                <a:effectLst/>
                <a:latin typeface="Times New Roman" panose="02020603050405020304" pitchFamily="18" charset="0"/>
                <a:cs typeface="Times New Roman" panose="02020603050405020304" pitchFamily="18" charset="0"/>
              </a:rPr>
              <a:t>σ) </a:t>
            </a:r>
            <a:r>
              <a:rPr lang="en-US" sz="2800" dirty="0" err="1">
                <a:effectLst/>
                <a:latin typeface="Times New Roman" panose="02020603050405020304" pitchFamily="18" charset="0"/>
                <a:cs typeface="Times New Roman" panose="02020603050405020304" pitchFamily="18" charset="0"/>
              </a:rPr>
              <a:t>Phys.Rev.Lett</a:t>
            </a:r>
            <a:r>
              <a:rPr lang="en-US" sz="2800" dirty="0">
                <a:effectLst/>
                <a:latin typeface="Times New Roman" panose="02020603050405020304" pitchFamily="18" charset="0"/>
                <a:cs typeface="Times New Roman" panose="02020603050405020304" pitchFamily="18" charset="0"/>
              </a:rPr>
              <a:t>. 108 (2012) 191802 </a:t>
            </a:r>
          </a:p>
          <a:p>
            <a:pPr marL="457200" indent="-457200" algn="l">
              <a:buFont typeface="Wingdings" pitchFamily="2" charset="2"/>
              <a:buChar char="Ø"/>
            </a:pPr>
            <a:endParaRPr lang="en-US" sz="2800" dirty="0">
              <a:effectLst/>
              <a:latin typeface="Times New Roman" panose="02020603050405020304" pitchFamily="18" charset="0"/>
              <a:cs typeface="Times New Roman" panose="02020603050405020304" pitchFamily="18" charset="0"/>
            </a:endParaRPr>
          </a:p>
          <a:p>
            <a:pPr marL="457200" indent="-457200" algn="l">
              <a:buFont typeface="Wingdings" pitchFamily="2" charset="2"/>
              <a:buChar char="Ø"/>
            </a:pPr>
            <a:r>
              <a:rPr lang="en-US" sz="2800" dirty="0">
                <a:effectLst/>
                <a:latin typeface="Times New Roman" panose="02020603050405020304" pitchFamily="18" charset="0"/>
                <a:cs typeface="Times New Roman" panose="02020603050405020304" pitchFamily="18" charset="0"/>
              </a:rPr>
              <a:t>Double </a:t>
            </a:r>
            <a:r>
              <a:rPr lang="en-US" sz="2800" dirty="0" err="1">
                <a:effectLst/>
                <a:latin typeface="Times New Roman" panose="02020603050405020304" pitchFamily="18" charset="0"/>
                <a:cs typeface="Times New Roman" panose="02020603050405020304" pitchFamily="18" charset="0"/>
              </a:rPr>
              <a:t>Chooz</a:t>
            </a:r>
            <a:r>
              <a:rPr lang="en-US" sz="2800" dirty="0">
                <a:effectLst/>
                <a:latin typeface="Times New Roman" panose="02020603050405020304" pitchFamily="18" charset="0"/>
                <a:cs typeface="Times New Roman" panose="02020603050405020304" pitchFamily="18" charset="0"/>
              </a:rPr>
              <a:t> far detector (Nov. 2011, 94.6% C.L.) </a:t>
            </a:r>
            <a:r>
              <a:rPr lang="en-US" sz="2800" dirty="0" err="1">
                <a:effectLst/>
                <a:latin typeface="Times New Roman" panose="02020603050405020304" pitchFamily="18" charset="0"/>
                <a:cs typeface="Times New Roman" panose="02020603050405020304" pitchFamily="18" charset="0"/>
              </a:rPr>
              <a:t>Phys.Rev.Lett</a:t>
            </a:r>
            <a:r>
              <a:rPr lang="en-US" sz="2800" dirty="0">
                <a:effectLst/>
                <a:latin typeface="Times New Roman" panose="02020603050405020304" pitchFamily="18" charset="0"/>
                <a:cs typeface="Times New Roman" panose="02020603050405020304" pitchFamily="18" charset="0"/>
              </a:rPr>
              <a:t>. 108 (2012) 131801 </a:t>
            </a:r>
          </a:p>
          <a:p>
            <a:pPr algn="l"/>
            <a:endParaRPr lang="en-US" dirty="0">
              <a:effectLst/>
              <a:latin typeface="Times New Roman" panose="02020603050405020304" pitchFamily="18" charset="0"/>
              <a:cs typeface="Times New Roman" panose="02020603050405020304" pitchFamily="18" charset="0"/>
            </a:endParaRPr>
          </a:p>
          <a:p>
            <a:pPr algn="l"/>
            <a:r>
              <a:rPr lang="en-US" dirty="0">
                <a:effectLst/>
                <a:latin typeface="Times New Roman" panose="02020603050405020304" pitchFamily="18" charset="0"/>
                <a:cs typeface="Times New Roman" panose="02020603050405020304" pitchFamily="18" charset="0"/>
              </a:rPr>
              <a:t>Also hints from T2K and global fits for </a:t>
            </a:r>
            <a:r>
              <a:rPr lang="en-US" dirty="0">
                <a:latin typeface="Times New Roman" panose="02020603050405020304" pitchFamily="18" charset="0"/>
                <a:cs typeface="Times New Roman" panose="02020603050405020304" pitchFamily="18" charset="0"/>
              </a:rPr>
              <a:t>non-zero </a:t>
            </a:r>
            <a:r>
              <a:rPr lang="el-GR" dirty="0">
                <a:effectLst/>
                <a:latin typeface="Times New Roman" panose="02020603050405020304" pitchFamily="18" charset="0"/>
                <a:cs typeface="Times New Roman" panose="02020603050405020304" pitchFamily="18" charset="0"/>
              </a:rPr>
              <a:t>θ</a:t>
            </a:r>
            <a:r>
              <a:rPr lang="el-GR" baseline="-25000" dirty="0">
                <a:effectLst/>
                <a:latin typeface="Times New Roman" panose="02020603050405020304" pitchFamily="18" charset="0"/>
                <a:cs typeface="Times New Roman" panose="02020603050405020304" pitchFamily="18" charset="0"/>
              </a:rPr>
              <a:t>13</a:t>
            </a:r>
            <a:r>
              <a:rPr lang="en-US" baseline="-25000" dirty="0">
                <a:effectLst/>
                <a:latin typeface="Times New Roman" panose="02020603050405020304" pitchFamily="18" charset="0"/>
                <a:cs typeface="Times New Roman" panose="02020603050405020304" pitchFamily="18" charset="0"/>
              </a:rPr>
              <a:t>.</a:t>
            </a:r>
            <a:r>
              <a:rPr lang="en-US" dirty="0">
                <a:effectLst/>
                <a:latin typeface="Times New Roman" panose="02020603050405020304" pitchFamily="18" charset="0"/>
                <a:cs typeface="Times New Roman" panose="02020603050405020304" pitchFamily="18" charset="0"/>
              </a:rPr>
              <a:t> </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This </a:t>
            </a:r>
            <a:r>
              <a:rPr lang="en-US" dirty="0">
                <a:effectLst/>
                <a:latin typeface="Times New Roman" panose="02020603050405020304" pitchFamily="18" charset="0"/>
                <a:cs typeface="Times New Roman" panose="02020603050405020304" pitchFamily="18" charset="0"/>
              </a:rPr>
              <a:t>allowed measuring leptonic </a:t>
            </a:r>
            <a:r>
              <a:rPr lang="el-GR" dirty="0">
                <a:effectLst/>
                <a:latin typeface="Times New Roman" panose="02020603050405020304" pitchFamily="18" charset="0"/>
                <a:cs typeface="Times New Roman" panose="02020603050405020304" pitchFamily="18" charset="0"/>
              </a:rPr>
              <a:t>δ</a:t>
            </a:r>
            <a:r>
              <a:rPr lang="en-US" baseline="-25000" dirty="0">
                <a:effectLst/>
                <a:latin typeface="Times New Roman" panose="02020603050405020304" pitchFamily="18" charset="0"/>
                <a:cs typeface="Times New Roman" panose="02020603050405020304" pitchFamily="18" charset="0"/>
              </a:rPr>
              <a:t>CP</a:t>
            </a:r>
            <a:r>
              <a:rPr lang="en-US" dirty="0">
                <a:latin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cs typeface="Times New Roman" panose="02020603050405020304" pitchFamily="18" charset="0"/>
              </a:rPr>
              <a:t>via oscillations: </a:t>
            </a:r>
            <a:endParaRPr kumimoji="0" lang="en-US" sz="3600" b="0" i="0" u="none" strike="noStrike" cap="none" spc="0" normalizeH="0" baseline="0" dirty="0">
              <a:ln>
                <a:noFill/>
              </a:ln>
              <a:solidFill>
                <a:srgbClr val="000000"/>
              </a:solidFill>
              <a:effectLst/>
              <a:uFillTx/>
              <a:latin typeface="Bodoni SvtyTwo ITC TT-Book"/>
              <a:ea typeface="Bodoni SvtyTwo ITC TT-Book"/>
              <a:cs typeface="Bodoni SvtyTwo ITC TT-Book"/>
              <a:sym typeface="Bodoni SvtyTwo ITC TT-Book"/>
            </a:endParaRPr>
          </a:p>
        </p:txBody>
      </p:sp>
      <p:grpSp>
        <p:nvGrpSpPr>
          <p:cNvPr id="13" name="Группа 12">
            <a:extLst>
              <a:ext uri="{FF2B5EF4-FFF2-40B4-BE49-F238E27FC236}">
                <a16:creationId xmlns:a16="http://schemas.microsoft.com/office/drawing/2014/main" id="{CAA267B4-9936-016D-CCE1-D5E2FC234BF0}"/>
              </a:ext>
            </a:extLst>
          </p:cNvPr>
          <p:cNvGrpSpPr/>
          <p:nvPr/>
        </p:nvGrpSpPr>
        <p:grpSpPr>
          <a:xfrm>
            <a:off x="781842" y="8517326"/>
            <a:ext cx="10546444" cy="2476079"/>
            <a:chOff x="781842" y="10278890"/>
            <a:chExt cx="10546444" cy="2476079"/>
          </a:xfrm>
        </p:grpSpPr>
        <p:sp>
          <p:nvSpPr>
            <p:cNvPr id="9" name="TextBox 8">
              <a:extLst>
                <a:ext uri="{FF2B5EF4-FFF2-40B4-BE49-F238E27FC236}">
                  <a16:creationId xmlns:a16="http://schemas.microsoft.com/office/drawing/2014/main" id="{448B3604-8B55-438A-D04C-C0314CABC26A}"/>
                </a:ext>
              </a:extLst>
            </p:cNvPr>
            <p:cNvSpPr txBox="1"/>
            <p:nvPr/>
          </p:nvSpPr>
          <p:spPr>
            <a:xfrm>
              <a:off x="781842" y="10278890"/>
              <a:ext cx="10546444" cy="236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Precise measurement of </a:t>
              </a:r>
              <a:r>
                <a:rPr lang="en-US" dirty="0">
                  <a:effectLst/>
                  <a:latin typeface="Times New Roman" panose="02020603050405020304" pitchFamily="18" charset="0"/>
                  <a:cs typeface="Times New Roman" panose="02020603050405020304" pitchFamily="18" charset="0"/>
                </a:rPr>
                <a:t>sin</a:t>
              </a:r>
              <a:r>
                <a:rPr lang="en-US" baseline="30000" dirty="0">
                  <a:effectLst/>
                  <a:latin typeface="Times New Roman" panose="02020603050405020304" pitchFamily="18" charset="0"/>
                  <a:cs typeface="Times New Roman" panose="02020603050405020304" pitchFamily="18" charset="0"/>
                </a:rPr>
                <a:t>2</a:t>
              </a:r>
              <a:r>
                <a:rPr lang="en-US" dirty="0">
                  <a:effectLst/>
                  <a:latin typeface="Times New Roman" panose="02020603050405020304" pitchFamily="18" charset="0"/>
                  <a:cs typeface="Times New Roman" panose="02020603050405020304" pitchFamily="18" charset="0"/>
                </a:rPr>
                <a:t>2</a:t>
              </a:r>
              <a:r>
                <a:rPr lang="el-GR" dirty="0">
                  <a:effectLst/>
                  <a:latin typeface="Times New Roman" panose="02020603050405020304" pitchFamily="18" charset="0"/>
                  <a:cs typeface="Times New Roman" panose="02020603050405020304" pitchFamily="18" charset="0"/>
                </a:rPr>
                <a:t>θ</a:t>
              </a:r>
              <a:r>
                <a:rPr lang="el-GR" baseline="-25000" dirty="0">
                  <a:effectLst/>
                  <a:latin typeface="Times New Roman" panose="02020603050405020304" pitchFamily="18" charset="0"/>
                  <a:cs typeface="Times New Roman" panose="02020603050405020304" pitchFamily="18" charset="0"/>
                </a:rPr>
                <a:t>13</a:t>
              </a:r>
              <a:r>
                <a:rPr lang="el-GR" dirty="0">
                  <a:effectLst/>
                  <a:latin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cs typeface="Times New Roman" panose="02020603050405020304" pitchFamily="18" charset="0"/>
                </a:rPr>
                <a:t>and ∆m</a:t>
              </a:r>
              <a:r>
                <a:rPr lang="en-US" baseline="30000" dirty="0">
                  <a:effectLst/>
                  <a:latin typeface="Times New Roman" panose="02020603050405020304" pitchFamily="18" charset="0"/>
                  <a:cs typeface="Times New Roman" panose="02020603050405020304" pitchFamily="18" charset="0"/>
                </a:rPr>
                <a:t>2</a:t>
              </a:r>
              <a:r>
                <a:rPr lang="en-US" baseline="-25000" dirty="0">
                  <a:effectLst/>
                  <a:latin typeface="Times New Roman" panose="02020603050405020304" pitchFamily="18" charset="0"/>
                  <a:cs typeface="Times New Roman" panose="02020603050405020304" pitchFamily="18" charset="0"/>
                </a:rPr>
                <a:t>32</a:t>
              </a:r>
              <a:r>
                <a:rPr lang="en-US" dirty="0">
                  <a:effectLst/>
                  <a:latin typeface="Times New Roman" panose="02020603050405020304" pitchFamily="18" charset="0"/>
                  <a:cs typeface="Times New Roman" panose="02020603050405020304" pitchFamily="18" charset="0"/>
                </a:rPr>
                <a:t> plays utmost important role</a:t>
              </a:r>
              <a:r>
                <a:rPr lang="en-US" dirty="0">
                  <a:latin typeface="Times New Roman" panose="02020603050405020304" pitchFamily="18" charset="0"/>
                  <a:cs typeface="Times New Roman" panose="02020603050405020304" pitchFamily="18" charset="0"/>
                </a:rPr>
                <a:t>: </a:t>
              </a:r>
            </a:p>
            <a:p>
              <a:pPr marL="571500" indent="-571500" algn="l">
                <a:buFont typeface="Wingdings" pitchFamily="2" charset="2"/>
                <a:buChar char="Ø"/>
              </a:pPr>
              <a:r>
                <a:rPr lang="en-US" dirty="0">
                  <a:effectLst/>
                  <a:latin typeface="Times New Roman" panose="02020603050405020304" pitchFamily="18" charset="0"/>
                  <a:cs typeface="Times New Roman" panose="02020603050405020304" pitchFamily="18" charset="0"/>
                </a:rPr>
                <a:t>Disappearance experiments to measure </a:t>
              </a:r>
              <a:r>
                <a:rPr lang="el-GR" dirty="0">
                  <a:effectLst/>
                  <a:latin typeface="Times New Roman" panose="02020603050405020304" pitchFamily="18" charset="0"/>
                  <a:cs typeface="Times New Roman" panose="02020603050405020304" pitchFamily="18" charset="0"/>
                </a:rPr>
                <a:t>ν ̄</a:t>
              </a:r>
              <a:r>
                <a:rPr lang="en-US" baseline="-25000" dirty="0">
                  <a:effectLst/>
                  <a:latin typeface="Times New Roman" panose="02020603050405020304" pitchFamily="18" charset="0"/>
                  <a:cs typeface="Times New Roman" panose="02020603050405020304" pitchFamily="18" charset="0"/>
                </a:rPr>
                <a:t>e</a:t>
              </a:r>
              <a:r>
                <a:rPr lang="en-US" dirty="0">
                  <a:effectLst/>
                  <a:latin typeface="Times New Roman" panose="02020603050405020304" pitchFamily="18" charset="0"/>
                  <a:cs typeface="Times New Roman" panose="02020603050405020304" pitchFamily="18" charset="0"/>
                </a:rPr>
                <a:t> survival probabilities: </a:t>
              </a:r>
            </a:p>
          </p:txBody>
        </p:sp>
        <p:pic>
          <p:nvPicPr>
            <p:cNvPr id="11" name="Изображение 5" descr="Снимок экрана 2020-11-26 в 15.19.51.png">
              <a:extLst>
                <a:ext uri="{FF2B5EF4-FFF2-40B4-BE49-F238E27FC236}">
                  <a16:creationId xmlns:a16="http://schemas.microsoft.com/office/drawing/2014/main" id="{BF1B929F-3913-864E-CF06-3DDA67C0E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1937" y="11968969"/>
              <a:ext cx="4800973" cy="786000"/>
            </a:xfrm>
            <a:prstGeom prst="rect">
              <a:avLst/>
            </a:prstGeom>
          </p:spPr>
        </p:pic>
      </p:grpSp>
      <p:sp>
        <p:nvSpPr>
          <p:cNvPr id="12" name="TextBox 11">
            <a:extLst>
              <a:ext uri="{FF2B5EF4-FFF2-40B4-BE49-F238E27FC236}">
                <a16:creationId xmlns:a16="http://schemas.microsoft.com/office/drawing/2014/main" id="{6F82864D-2F97-1C02-D77A-AF9A032D1198}"/>
              </a:ext>
            </a:extLst>
          </p:cNvPr>
          <p:cNvSpPr txBox="1"/>
          <p:nvPr/>
        </p:nvSpPr>
        <p:spPr>
          <a:xfrm>
            <a:off x="781842" y="10877587"/>
            <a:ext cx="10546444" cy="236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500" indent="-571500" algn="l">
              <a:buFont typeface="Wingdings" pitchFamily="2" charset="2"/>
              <a:buChar char="Ø"/>
            </a:pPr>
            <a:r>
              <a:rPr lang="en-US" dirty="0">
                <a:effectLst/>
                <a:latin typeface="Times New Roman" panose="02020603050405020304" pitchFamily="18" charset="0"/>
                <a:cs typeface="Times New Roman" panose="02020603050405020304" pitchFamily="18" charset="0"/>
              </a:rPr>
              <a:t>No ambiguity, independent of matter effect (at this baseline) and </a:t>
            </a:r>
            <a:r>
              <a:rPr lang="el-GR" dirty="0">
                <a:effectLst/>
                <a:latin typeface="Times New Roman" panose="02020603050405020304" pitchFamily="18" charset="0"/>
                <a:cs typeface="Times New Roman" panose="02020603050405020304" pitchFamily="18" charset="0"/>
              </a:rPr>
              <a:t>δ</a:t>
            </a:r>
            <a:r>
              <a:rPr lang="en-US" baseline="-25000" dirty="0">
                <a:effectLst/>
                <a:latin typeface="Times New Roman" panose="02020603050405020304" pitchFamily="18" charset="0"/>
                <a:cs typeface="Times New Roman" panose="02020603050405020304" pitchFamily="18" charset="0"/>
              </a:rPr>
              <a:t>CP</a:t>
            </a:r>
            <a:r>
              <a:rPr lang="en-US" dirty="0">
                <a:latin typeface="Times New Roman" panose="02020603050405020304" pitchFamily="18" charset="0"/>
                <a:cs typeface="Times New Roman" panose="02020603050405020304" pitchFamily="18" charset="0"/>
              </a:rPr>
              <a:t> </a:t>
            </a:r>
          </a:p>
          <a:p>
            <a:pPr marL="571500" indent="-571500" algn="l">
              <a:buFont typeface="Wingdings" pitchFamily="2" charset="2"/>
              <a:buChar char="Ø"/>
            </a:pPr>
            <a:r>
              <a:rPr lang="en-US" dirty="0">
                <a:effectLst/>
                <a:latin typeface="Times New Roman" panose="02020603050405020304" pitchFamily="18" charset="0"/>
                <a:cs typeface="Times New Roman" panose="02020603050405020304" pitchFamily="18" charset="0"/>
              </a:rPr>
              <a:t>Place two detectors for a relative measurement, &lt;1% systematics, big statistics</a:t>
            </a:r>
            <a:r>
              <a:rPr lang="en-US" dirty="0">
                <a:latin typeface="Times New Roman" panose="02020603050405020304" pitchFamily="18" charset="0"/>
                <a:cs typeface="Times New Roman" panose="02020603050405020304" pitchFamily="18" charset="0"/>
              </a:rPr>
              <a:t> </a:t>
            </a:r>
            <a:endParaRPr lang="en-US" dirty="0">
              <a:effectLst/>
              <a:latin typeface="Times New Roman" panose="02020603050405020304" pitchFamily="18" charset="0"/>
              <a:cs typeface="Times New Roman" panose="02020603050405020304" pitchFamily="18" charset="0"/>
            </a:endParaRPr>
          </a:p>
        </p:txBody>
      </p:sp>
      <p:pic>
        <p:nvPicPr>
          <p:cNvPr id="14" name="Изображение 6" descr="Снимок экрана 2020-11-26 в 15.20.23.png">
            <a:extLst>
              <a:ext uri="{FF2B5EF4-FFF2-40B4-BE49-F238E27FC236}">
                <a16:creationId xmlns:a16="http://schemas.microsoft.com/office/drawing/2014/main" id="{D50397D0-7D83-B2A0-30A9-E9E28ADD7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18153" y="12133444"/>
            <a:ext cx="9024772" cy="1263468"/>
          </a:xfrm>
          <a:prstGeom prst="rect">
            <a:avLst/>
          </a:prstGeom>
        </p:spPr>
      </p:pic>
      <p:pic>
        <p:nvPicPr>
          <p:cNvPr id="8" name="Рисунок 7">
            <a:extLst>
              <a:ext uri="{FF2B5EF4-FFF2-40B4-BE49-F238E27FC236}">
                <a16:creationId xmlns:a16="http://schemas.microsoft.com/office/drawing/2014/main" id="{70CA8C24-F265-0896-D96F-5AE6832C1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5064" y="10380016"/>
            <a:ext cx="5676900" cy="406400"/>
          </a:xfrm>
          <a:prstGeom prst="rect">
            <a:avLst/>
          </a:prstGeom>
        </p:spPr>
      </p:pic>
    </p:spTree>
    <p:extLst>
      <p:ext uri="{BB962C8B-B14F-4D97-AF65-F5344CB8AC3E}">
        <p14:creationId xmlns:p14="http://schemas.microsoft.com/office/powerpoint/2010/main" val="113447901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a:extLst>
              <a:ext uri="{FF2B5EF4-FFF2-40B4-BE49-F238E27FC236}">
                <a16:creationId xmlns:a16="http://schemas.microsoft.com/office/drawing/2014/main" id="{FE25321F-C879-A4B2-E3AB-A77A382C0D38}"/>
              </a:ext>
            </a:extLst>
          </p:cNvPr>
          <p:cNvGrpSpPr/>
          <p:nvPr/>
        </p:nvGrpSpPr>
        <p:grpSpPr>
          <a:xfrm>
            <a:off x="1567543" y="2235541"/>
            <a:ext cx="21619028" cy="805419"/>
            <a:chOff x="348343" y="3541827"/>
            <a:chExt cx="21619028" cy="805419"/>
          </a:xfrm>
        </p:grpSpPr>
        <p:sp>
          <p:nvSpPr>
            <p:cNvPr id="2" name="TextBox 1">
              <a:extLst>
                <a:ext uri="{FF2B5EF4-FFF2-40B4-BE49-F238E27FC236}">
                  <a16:creationId xmlns:a16="http://schemas.microsoft.com/office/drawing/2014/main" id="{CC9E7FE5-A81F-3EE3-66B0-F4AC36E9C425}"/>
                </a:ext>
              </a:extLst>
            </p:cNvPr>
            <p:cNvSpPr txBox="1"/>
            <p:nvPr/>
          </p:nvSpPr>
          <p:spPr>
            <a:xfrm>
              <a:off x="348343" y="3648979"/>
              <a:ext cx="6270171"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dirty="0">
                  <a:latin typeface="Times New Roman" panose="02020603050405020304" pitchFamily="18" charset="0"/>
                  <a:cs typeface="Times New Roman" panose="02020603050405020304" pitchFamily="18" charset="0"/>
                </a:rPr>
                <a:t>Double </a:t>
              </a:r>
              <a:r>
                <a:rPr lang="en-US" dirty="0" err="1">
                  <a:latin typeface="Times New Roman" panose="02020603050405020304" pitchFamily="18" charset="0"/>
                  <a:cs typeface="Times New Roman" panose="02020603050405020304" pitchFamily="18" charset="0"/>
                </a:rPr>
                <a:t>Chooz</a:t>
              </a:r>
              <a:r>
                <a:rPr lang="en-US" dirty="0">
                  <a:latin typeface="Times New Roman" panose="02020603050405020304" pitchFamily="18" charset="0"/>
                  <a:cs typeface="Times New Roman" panose="02020603050405020304" pitchFamily="18" charset="0"/>
                </a:rPr>
                <a:t> </a:t>
              </a:r>
              <a:endParaRPr kumimoji="0" lang="ru-RU" sz="36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endParaRPr>
            </a:p>
          </p:txBody>
        </p:sp>
        <p:sp>
          <p:nvSpPr>
            <p:cNvPr id="3" name="TextBox 2">
              <a:extLst>
                <a:ext uri="{FF2B5EF4-FFF2-40B4-BE49-F238E27FC236}">
                  <a16:creationId xmlns:a16="http://schemas.microsoft.com/office/drawing/2014/main" id="{13C3176F-22F4-7B9F-5A82-6975A8CF0D02}"/>
                </a:ext>
              </a:extLst>
            </p:cNvPr>
            <p:cNvSpPr txBox="1"/>
            <p:nvPr/>
          </p:nvSpPr>
          <p:spPr>
            <a:xfrm>
              <a:off x="15697200" y="3541827"/>
              <a:ext cx="6270171"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dirty="0" err="1">
                  <a:latin typeface="Times New Roman" panose="02020603050405020304" pitchFamily="18" charset="0"/>
                  <a:cs typeface="Times New Roman" panose="02020603050405020304" pitchFamily="18" charset="0"/>
                </a:rPr>
                <a:t>Daya</a:t>
              </a:r>
              <a:r>
                <a:rPr lang="en-US" dirty="0">
                  <a:latin typeface="Times New Roman" panose="02020603050405020304" pitchFamily="18" charset="0"/>
                  <a:cs typeface="Times New Roman" panose="02020603050405020304" pitchFamily="18" charset="0"/>
                </a:rPr>
                <a:t> Bay  </a:t>
              </a:r>
              <a:endParaRPr kumimoji="0" lang="ru-RU" sz="36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endParaRPr>
            </a:p>
          </p:txBody>
        </p:sp>
        <p:sp>
          <p:nvSpPr>
            <p:cNvPr id="4" name="TextBox 3">
              <a:extLst>
                <a:ext uri="{FF2B5EF4-FFF2-40B4-BE49-F238E27FC236}">
                  <a16:creationId xmlns:a16="http://schemas.microsoft.com/office/drawing/2014/main" id="{7BAE0BA0-1566-B959-8418-C362CE8E8121}"/>
                </a:ext>
              </a:extLst>
            </p:cNvPr>
            <p:cNvSpPr txBox="1"/>
            <p:nvPr/>
          </p:nvSpPr>
          <p:spPr>
            <a:xfrm>
              <a:off x="7762755" y="3541827"/>
              <a:ext cx="6270171"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dirty="0">
                  <a:latin typeface="Times New Roman" panose="02020603050405020304" pitchFamily="18" charset="0"/>
                  <a:cs typeface="Times New Roman" panose="02020603050405020304" pitchFamily="18" charset="0"/>
                </a:rPr>
                <a:t>Reno</a:t>
              </a:r>
              <a:endParaRPr kumimoji="0" lang="ru-RU" sz="36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endParaRPr>
            </a:p>
          </p:txBody>
        </p:sp>
      </p:grpSp>
      <p:pic>
        <p:nvPicPr>
          <p:cNvPr id="7" name="Рисунок 6">
            <a:extLst>
              <a:ext uri="{FF2B5EF4-FFF2-40B4-BE49-F238E27FC236}">
                <a16:creationId xmlns:a16="http://schemas.microsoft.com/office/drawing/2014/main" id="{DE2E0EA5-4C1B-A01A-8550-2F0663187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962" y="3103218"/>
            <a:ext cx="3912588" cy="3806123"/>
          </a:xfrm>
          <a:prstGeom prst="rect">
            <a:avLst/>
          </a:prstGeom>
        </p:spPr>
      </p:pic>
      <p:pic>
        <p:nvPicPr>
          <p:cNvPr id="8" name="Изображение 2" descr="Снимок экрана 2020-11-28 в 21.45.43.png">
            <a:extLst>
              <a:ext uri="{FF2B5EF4-FFF2-40B4-BE49-F238E27FC236}">
                <a16:creationId xmlns:a16="http://schemas.microsoft.com/office/drawing/2014/main" id="{BBE8AC48-03F8-2752-54B7-3CB8CE6BC3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55136" y="3292583"/>
            <a:ext cx="4713725" cy="3535293"/>
          </a:xfrm>
          <a:prstGeom prst="rect">
            <a:avLst/>
          </a:prstGeom>
        </p:spPr>
      </p:pic>
      <p:pic>
        <p:nvPicPr>
          <p:cNvPr id="4098" name="Picture 2">
            <a:extLst>
              <a:ext uri="{FF2B5EF4-FFF2-40B4-BE49-F238E27FC236}">
                <a16:creationId xmlns:a16="http://schemas.microsoft.com/office/drawing/2014/main" id="{D16F444C-7CB8-FC8D-E8D7-871682EDA0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1630" y="3103217"/>
            <a:ext cx="5360738" cy="38061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9EB0909-47EA-6287-4E75-0874A20C1552}"/>
              </a:ext>
            </a:extLst>
          </p:cNvPr>
          <p:cNvSpPr txBox="1"/>
          <p:nvPr/>
        </p:nvSpPr>
        <p:spPr>
          <a:xfrm>
            <a:off x="781842" y="860165"/>
            <a:ext cx="19030157" cy="13753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rPr>
              <a:t>Reactor experiments measuring </a:t>
            </a:r>
            <a:r>
              <a:rPr lang="el-GR" sz="8000" dirty="0">
                <a:solidFill>
                  <a:srgbClr val="C04F29"/>
                </a:solidFill>
                <a:effectLst/>
                <a:latin typeface="Times New Roman" panose="02020603050405020304" pitchFamily="18" charset="0"/>
                <a:cs typeface="Times New Roman" panose="02020603050405020304" pitchFamily="18" charset="0"/>
              </a:rPr>
              <a:t>θ</a:t>
            </a:r>
            <a:r>
              <a:rPr lang="el-GR" sz="8000" baseline="-25000" dirty="0">
                <a:solidFill>
                  <a:srgbClr val="C04F29"/>
                </a:solidFill>
                <a:effectLst/>
                <a:latin typeface="Times New Roman" panose="02020603050405020304" pitchFamily="18" charset="0"/>
                <a:cs typeface="Times New Roman" panose="02020603050405020304" pitchFamily="18" charset="0"/>
              </a:rPr>
              <a:t>13</a:t>
            </a:r>
            <a:r>
              <a:rPr lang="en-US" sz="8000" dirty="0">
                <a:solidFill>
                  <a:srgbClr val="C04F29"/>
                </a:solidFill>
                <a:effectLst/>
                <a:latin typeface="Times New Roman" panose="02020603050405020304" pitchFamily="18" charset="0"/>
                <a:cs typeface="Times New Roman" panose="02020603050405020304" pitchFamily="18" charset="0"/>
              </a:rPr>
              <a:t> :</a:t>
            </a:r>
            <a:endParaRPr kumimoji="0" lang="ru-RU"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endParaRPr>
          </a:p>
        </p:txBody>
      </p:sp>
      <p:grpSp>
        <p:nvGrpSpPr>
          <p:cNvPr id="15" name="Группа 14">
            <a:extLst>
              <a:ext uri="{FF2B5EF4-FFF2-40B4-BE49-F238E27FC236}">
                <a16:creationId xmlns:a16="http://schemas.microsoft.com/office/drawing/2014/main" id="{B96B88E5-1C1C-13A4-4133-67E0970A3F8C}"/>
              </a:ext>
            </a:extLst>
          </p:cNvPr>
          <p:cNvGrpSpPr/>
          <p:nvPr/>
        </p:nvGrpSpPr>
        <p:grpSpPr>
          <a:xfrm>
            <a:off x="174170" y="7293645"/>
            <a:ext cx="23382516" cy="1256192"/>
            <a:chOff x="174170" y="7876459"/>
            <a:chExt cx="23382516" cy="1256192"/>
          </a:xfrm>
        </p:grpSpPr>
        <p:sp>
          <p:nvSpPr>
            <p:cNvPr id="11" name="TextBox 10">
              <a:extLst>
                <a:ext uri="{FF2B5EF4-FFF2-40B4-BE49-F238E27FC236}">
                  <a16:creationId xmlns:a16="http://schemas.microsoft.com/office/drawing/2014/main" id="{86ED4DD6-5ED9-E5E5-E461-944C28C9ACEA}"/>
                </a:ext>
              </a:extLst>
            </p:cNvPr>
            <p:cNvSpPr txBox="1"/>
            <p:nvPr/>
          </p:nvSpPr>
          <p:spPr>
            <a:xfrm>
              <a:off x="16002000" y="7876459"/>
              <a:ext cx="7554686" cy="12522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500" indent="-571500">
                <a:buFont typeface="Wingdings" pitchFamily="2" charset="2"/>
                <a:buChar char="Ø"/>
              </a:pPr>
              <a:r>
                <a:rPr lang="en-US" dirty="0" err="1">
                  <a:effectLst/>
                  <a:latin typeface="Times New Roman" panose="02020603050405020304" pitchFamily="18" charset="0"/>
                  <a:cs typeface="Times New Roman" panose="02020603050405020304" pitchFamily="18" charset="0"/>
                </a:rPr>
                <a:t>Daya</a:t>
              </a:r>
              <a:r>
                <a:rPr lang="en-US" dirty="0">
                  <a:effectLst/>
                  <a:latin typeface="Times New Roman" panose="02020603050405020304" pitchFamily="18" charset="0"/>
                  <a:cs typeface="Times New Roman" panose="02020603050405020304" pitchFamily="18" charset="0"/>
                </a:rPr>
                <a:t> Bay, Dec. 2011 to Dec. 2020, </a:t>
              </a:r>
              <a:r>
                <a:rPr lang="en-US" dirty="0">
                  <a:solidFill>
                    <a:srgbClr val="C04F29"/>
                  </a:solidFill>
                  <a:effectLst/>
                  <a:latin typeface="Times New Roman" panose="02020603050405020304" pitchFamily="18" charset="0"/>
                  <a:cs typeface="Times New Roman" panose="02020603050405020304" pitchFamily="18" charset="0"/>
                </a:rPr>
                <a:t>3158 days </a:t>
              </a:r>
            </a:p>
          </p:txBody>
        </p:sp>
        <p:sp>
          <p:nvSpPr>
            <p:cNvPr id="12" name="TextBox 11">
              <a:extLst>
                <a:ext uri="{FF2B5EF4-FFF2-40B4-BE49-F238E27FC236}">
                  <a16:creationId xmlns:a16="http://schemas.microsoft.com/office/drawing/2014/main" id="{89E531BE-36CC-E527-EC2D-024703498497}"/>
                </a:ext>
              </a:extLst>
            </p:cNvPr>
            <p:cNvSpPr txBox="1"/>
            <p:nvPr/>
          </p:nvSpPr>
          <p:spPr>
            <a:xfrm>
              <a:off x="8752114" y="7880386"/>
              <a:ext cx="6879771" cy="12522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500" indent="-571500">
                <a:buFont typeface="Wingdings" pitchFamily="2" charset="2"/>
                <a:buChar char="Ø"/>
              </a:pPr>
              <a:r>
                <a:rPr lang="en-US" dirty="0">
                  <a:effectLst/>
                  <a:latin typeface="Times New Roman" panose="02020603050405020304" pitchFamily="18" charset="0"/>
                  <a:cs typeface="Times New Roman" panose="02020603050405020304" pitchFamily="18" charset="0"/>
                </a:rPr>
                <a:t>RENO Aug. 2011 to Mar. 2023, </a:t>
              </a:r>
              <a:r>
                <a:rPr lang="en-US" dirty="0">
                  <a:solidFill>
                    <a:srgbClr val="C04F29"/>
                  </a:solidFill>
                  <a:effectLst/>
                  <a:latin typeface="Times New Roman" panose="02020603050405020304" pitchFamily="18" charset="0"/>
                  <a:cs typeface="Times New Roman" panose="02020603050405020304" pitchFamily="18" charset="0"/>
                </a:rPr>
                <a:t>∼3800 days </a:t>
              </a:r>
              <a:endParaRPr lang="en-US" dirty="0">
                <a:solidFill>
                  <a:srgbClr val="C04F29"/>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BBDC3F9-25F1-4885-4DE9-8B6D93D07C7C}"/>
                </a:ext>
              </a:extLst>
            </p:cNvPr>
            <p:cNvSpPr txBox="1"/>
            <p:nvPr/>
          </p:nvSpPr>
          <p:spPr>
            <a:xfrm>
              <a:off x="174170" y="7876460"/>
              <a:ext cx="8207829" cy="12522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500" indent="-571500">
                <a:buFont typeface="Wingdings" pitchFamily="2" charset="2"/>
                <a:buChar char="Ø"/>
              </a:pPr>
              <a:r>
                <a:rPr lang="en-US" dirty="0">
                  <a:effectLst/>
                  <a:latin typeface="Times New Roman" panose="02020603050405020304" pitchFamily="18" charset="0"/>
                  <a:cs typeface="Times New Roman" panose="02020603050405020304" pitchFamily="18" charset="0"/>
                </a:rPr>
                <a:t>Double </a:t>
              </a:r>
              <a:r>
                <a:rPr lang="en-US" dirty="0" err="1">
                  <a:effectLst/>
                  <a:latin typeface="Times New Roman" panose="02020603050405020304" pitchFamily="18" charset="0"/>
                  <a:cs typeface="Times New Roman" panose="02020603050405020304" pitchFamily="18" charset="0"/>
                </a:rPr>
                <a:t>Chooz</a:t>
              </a:r>
              <a:r>
                <a:rPr lang="en-US" dirty="0">
                  <a:effectLst/>
                  <a:latin typeface="Times New Roman" panose="02020603050405020304" pitchFamily="18" charset="0"/>
                  <a:cs typeface="Times New Roman" panose="02020603050405020304" pitchFamily="18" charset="0"/>
                </a:rPr>
                <a:t> Apr. 2011 to Dec. 2017, </a:t>
              </a:r>
              <a:r>
                <a:rPr lang="en-US" dirty="0">
                  <a:solidFill>
                    <a:srgbClr val="C04F29"/>
                  </a:solidFill>
                  <a:effectLst/>
                  <a:latin typeface="Times New Roman" panose="02020603050405020304" pitchFamily="18" charset="0"/>
                  <a:cs typeface="Times New Roman" panose="02020603050405020304" pitchFamily="18" charset="0"/>
                </a:rPr>
                <a:t>∼1350 days </a:t>
              </a:r>
            </a:p>
          </p:txBody>
        </p:sp>
      </p:grpSp>
      <p:sp>
        <p:nvSpPr>
          <p:cNvPr id="17" name="TextBox 16">
            <a:extLst>
              <a:ext uri="{FF2B5EF4-FFF2-40B4-BE49-F238E27FC236}">
                <a16:creationId xmlns:a16="http://schemas.microsoft.com/office/drawing/2014/main" id="{1529444E-5401-FE76-9CDA-A51E9E41B74F}"/>
              </a:ext>
            </a:extLst>
          </p:cNvPr>
          <p:cNvSpPr txBox="1"/>
          <p:nvPr/>
        </p:nvSpPr>
        <p:spPr>
          <a:xfrm>
            <a:off x="348341" y="8965471"/>
            <a:ext cx="8207829" cy="3652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en-US" sz="3200" dirty="0">
                <a:effectLst/>
                <a:latin typeface="Times New Roman" panose="02020603050405020304" pitchFamily="18" charset="0"/>
                <a:cs typeface="Times New Roman" panose="02020603050405020304" pitchFamily="18" charset="0"/>
              </a:rPr>
              <a:t>All captures (</a:t>
            </a:r>
            <a:r>
              <a:rPr lang="en-US" sz="3200" dirty="0" err="1">
                <a:effectLst/>
                <a:latin typeface="Times New Roman" panose="02020603050405020304" pitchFamily="18" charset="0"/>
                <a:cs typeface="Times New Roman" panose="02020603050405020304" pitchFamily="18" charset="0"/>
              </a:rPr>
              <a:t>nGd</a:t>
            </a:r>
            <a:r>
              <a:rPr lang="en-US" sz="3200" dirty="0">
                <a:effectLst/>
                <a:latin typeface="Times New Roman" panose="02020603050405020304" pitchFamily="18" charset="0"/>
                <a:cs typeface="Times New Roman" panose="02020603050405020304" pitchFamily="18" charset="0"/>
              </a:rPr>
              <a:t> + </a:t>
            </a:r>
            <a:r>
              <a:rPr lang="en-US" sz="3200" dirty="0" err="1">
                <a:effectLst/>
                <a:latin typeface="Times New Roman" panose="02020603050405020304" pitchFamily="18" charset="0"/>
                <a:cs typeface="Times New Roman" panose="02020603050405020304" pitchFamily="18" charset="0"/>
              </a:rPr>
              <a:t>nH</a:t>
            </a:r>
            <a:r>
              <a:rPr lang="en-US" sz="3200" dirty="0">
                <a:effectLst/>
                <a:latin typeface="Times New Roman" panose="02020603050405020304" pitchFamily="18" charset="0"/>
                <a:cs typeface="Times New Roman" panose="02020603050405020304" pitchFamily="18" charset="0"/>
              </a:rPr>
              <a:t> + </a:t>
            </a:r>
            <a:r>
              <a:rPr lang="en-US" sz="3200" dirty="0" err="1">
                <a:effectLst/>
                <a:latin typeface="Times New Roman" panose="02020603050405020304" pitchFamily="18" charset="0"/>
                <a:cs typeface="Times New Roman" panose="02020603050405020304" pitchFamily="18" charset="0"/>
              </a:rPr>
              <a:t>nC</a:t>
            </a:r>
            <a:r>
              <a:rPr lang="en-US" sz="3200" dirty="0">
                <a:effectLst/>
                <a:latin typeface="Times New Roman" panose="02020603050405020304" pitchFamily="18" charset="0"/>
                <a:cs typeface="Times New Roman" panose="02020603050405020304" pitchFamily="18" charset="0"/>
              </a:rPr>
              <a:t>), full dataset </a:t>
            </a:r>
          </a:p>
          <a:p>
            <a:r>
              <a:rPr lang="en-US" sz="3200" dirty="0">
                <a:effectLst/>
                <a:latin typeface="Times New Roman" panose="02020603050405020304" pitchFamily="18" charset="0"/>
                <a:cs typeface="Times New Roman" panose="02020603050405020304" pitchFamily="18" charset="0"/>
              </a:rPr>
              <a:t> </a:t>
            </a:r>
          </a:p>
          <a:p>
            <a:r>
              <a:rPr lang="en-US" sz="3200" dirty="0">
                <a:effectLst/>
                <a:latin typeface="Times New Roman" panose="02020603050405020304" pitchFamily="18" charset="0"/>
                <a:cs typeface="Times New Roman" panose="02020603050405020304" pitchFamily="18" charset="0"/>
              </a:rPr>
              <a:t>Neutrino 2020 results (new analysis in progress): </a:t>
            </a:r>
          </a:p>
          <a:p>
            <a:endParaRPr lang="en-US" sz="3200" dirty="0">
              <a:effectLst/>
              <a:latin typeface="Times New Roman" panose="02020603050405020304" pitchFamily="18" charset="0"/>
              <a:cs typeface="Times New Roman" panose="02020603050405020304" pitchFamily="18" charset="0"/>
            </a:endParaRPr>
          </a:p>
          <a:p>
            <a:r>
              <a:rPr lang="en-US" sz="3200" dirty="0">
                <a:effectLst/>
                <a:latin typeface="Times New Roman" panose="02020603050405020304" pitchFamily="18" charset="0"/>
                <a:cs typeface="Times New Roman" panose="02020603050405020304" pitchFamily="18" charset="0"/>
              </a:rPr>
              <a:t>sin</a:t>
            </a:r>
            <a:r>
              <a:rPr lang="en-US" sz="3200" baseline="30000" dirty="0">
                <a:effectLst/>
                <a:latin typeface="Times New Roman" panose="02020603050405020304" pitchFamily="18" charset="0"/>
                <a:cs typeface="Times New Roman" panose="02020603050405020304" pitchFamily="18" charset="0"/>
              </a:rPr>
              <a:t>2</a:t>
            </a:r>
            <a:r>
              <a:rPr lang="en-US" sz="3200" dirty="0">
                <a:effectLst/>
                <a:latin typeface="Times New Roman" panose="02020603050405020304" pitchFamily="18" charset="0"/>
                <a:cs typeface="Times New Roman" panose="02020603050405020304" pitchFamily="18" charset="0"/>
              </a:rPr>
              <a:t>2</a:t>
            </a:r>
            <a:r>
              <a:rPr lang="el-GR" sz="3200" dirty="0">
                <a:effectLst/>
                <a:latin typeface="Times New Roman" panose="02020603050405020304" pitchFamily="18" charset="0"/>
                <a:cs typeface="Times New Roman" panose="02020603050405020304" pitchFamily="18" charset="0"/>
              </a:rPr>
              <a:t>θ</a:t>
            </a:r>
            <a:r>
              <a:rPr lang="el-GR" sz="3200" baseline="-25000" dirty="0">
                <a:effectLst/>
                <a:latin typeface="Times New Roman" panose="02020603050405020304" pitchFamily="18" charset="0"/>
                <a:cs typeface="Times New Roman" panose="02020603050405020304" pitchFamily="18" charset="0"/>
              </a:rPr>
              <a:t>13</a:t>
            </a:r>
            <a:r>
              <a:rPr lang="el-GR" sz="3200" dirty="0">
                <a:effectLst/>
                <a:latin typeface="Times New Roman" panose="02020603050405020304" pitchFamily="18" charset="0"/>
                <a:cs typeface="Times New Roman" panose="02020603050405020304" pitchFamily="18" charset="0"/>
              </a:rPr>
              <a:t> = 0.102 ± 0.004(</a:t>
            </a:r>
            <a:r>
              <a:rPr lang="en-US" sz="3200" dirty="0">
                <a:effectLst/>
                <a:latin typeface="Times New Roman" panose="02020603050405020304" pitchFamily="18" charset="0"/>
                <a:cs typeface="Times New Roman" panose="02020603050405020304" pitchFamily="18" charset="0"/>
              </a:rPr>
              <a:t>stat.) ± 0.011(syst.) </a:t>
            </a:r>
          </a:p>
          <a:p>
            <a:r>
              <a:rPr lang="en-US" sz="3200" dirty="0">
                <a:effectLst/>
                <a:latin typeface="Times New Roman" panose="02020603050405020304" pitchFamily="18" charset="0"/>
                <a:cs typeface="Times New Roman" panose="02020603050405020304" pitchFamily="18" charset="0"/>
              </a:rPr>
              <a:t> (precision 11.8%) </a:t>
            </a:r>
          </a:p>
          <a:p>
            <a:pPr marL="0" marR="0" indent="0" algn="ctr" defTabSz="821531" rtl="0" fontAlgn="auto" latinLnBrk="0" hangingPunct="0">
              <a:lnSpc>
                <a:spcPct val="100000"/>
              </a:lnSpc>
              <a:spcBef>
                <a:spcPts val="0"/>
              </a:spcBef>
              <a:spcAft>
                <a:spcPts val="0"/>
              </a:spcAft>
              <a:buClrTx/>
              <a:buSzTx/>
              <a:buFontTx/>
              <a:buNone/>
              <a:tabLst/>
            </a:pPr>
            <a:endParaRPr kumimoji="0" lang="ru-RU" sz="3600" b="0" i="0" u="none" strike="noStrike" cap="none" spc="0" normalizeH="0" baseline="0" dirty="0">
              <a:ln>
                <a:noFill/>
              </a:ln>
              <a:solidFill>
                <a:srgbClr val="000000"/>
              </a:solidFill>
              <a:effectLst/>
              <a:uFillTx/>
              <a:latin typeface="Bodoni SvtyTwo ITC TT-Book"/>
              <a:ea typeface="Bodoni SvtyTwo ITC TT-Book"/>
              <a:cs typeface="Bodoni SvtyTwo ITC TT-Book"/>
              <a:sym typeface="Bodoni SvtyTwo ITC TT-Book"/>
            </a:endParaRPr>
          </a:p>
        </p:txBody>
      </p:sp>
      <p:sp>
        <p:nvSpPr>
          <p:cNvPr id="18" name="TextBox 17">
            <a:extLst>
              <a:ext uri="{FF2B5EF4-FFF2-40B4-BE49-F238E27FC236}">
                <a16:creationId xmlns:a16="http://schemas.microsoft.com/office/drawing/2014/main" id="{7B9B8EF5-6EDB-78F3-4B03-AA848489E7FB}"/>
              </a:ext>
            </a:extLst>
          </p:cNvPr>
          <p:cNvSpPr txBox="1"/>
          <p:nvPr/>
        </p:nvSpPr>
        <p:spPr>
          <a:xfrm>
            <a:off x="8708571" y="8889537"/>
            <a:ext cx="8207829" cy="4576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en-US" sz="3200" dirty="0" err="1">
                <a:latin typeface="Times New Roman" panose="02020603050405020304" pitchFamily="18" charset="0"/>
                <a:cs typeface="Times New Roman" panose="02020603050405020304" pitchFamily="18" charset="0"/>
              </a:rPr>
              <a:t>nGd</a:t>
            </a:r>
            <a:r>
              <a:rPr lang="en-US" sz="3200" dirty="0">
                <a:latin typeface="Times New Roman" panose="02020603050405020304" pitchFamily="18" charset="0"/>
                <a:cs typeface="Times New Roman" panose="02020603050405020304" pitchFamily="18" charset="0"/>
              </a:rPr>
              <a:t>, f</a:t>
            </a:r>
            <a:r>
              <a:rPr lang="en-US" sz="3200" dirty="0">
                <a:effectLst/>
                <a:latin typeface="Times New Roman" panose="02020603050405020304" pitchFamily="18" charset="0"/>
                <a:cs typeface="Times New Roman" panose="02020603050405020304" pitchFamily="18" charset="0"/>
              </a:rPr>
              <a:t>ull dataset </a:t>
            </a:r>
          </a:p>
          <a:p>
            <a:r>
              <a:rPr lang="en-US" sz="3200" dirty="0">
                <a:effectLst/>
                <a:latin typeface="Times New Roman" panose="02020603050405020304" pitchFamily="18" charset="0"/>
                <a:cs typeface="Times New Roman" panose="02020603050405020304" pitchFamily="18" charset="0"/>
              </a:rPr>
              <a:t>Neutrino 2024 </a:t>
            </a:r>
          </a:p>
          <a:p>
            <a:r>
              <a:rPr lang="en-US" sz="3200" dirty="0">
                <a:effectLst/>
                <a:latin typeface="Times New Roman" panose="02020603050405020304" pitchFamily="18" charset="0"/>
                <a:cs typeface="Times New Roman" panose="02020603050405020304" pitchFamily="18" charset="0"/>
              </a:rPr>
              <a:t>sin</a:t>
            </a:r>
            <a:r>
              <a:rPr lang="en-US" sz="3200" baseline="30000" dirty="0">
                <a:effectLst/>
                <a:latin typeface="Times New Roman" panose="02020603050405020304" pitchFamily="18" charset="0"/>
                <a:cs typeface="Times New Roman" panose="02020603050405020304" pitchFamily="18" charset="0"/>
              </a:rPr>
              <a:t>2</a:t>
            </a:r>
            <a:r>
              <a:rPr lang="en-US" sz="3200" dirty="0">
                <a:effectLst/>
                <a:latin typeface="Times New Roman" panose="02020603050405020304" pitchFamily="18" charset="0"/>
                <a:cs typeface="Times New Roman" panose="02020603050405020304" pitchFamily="18" charset="0"/>
              </a:rPr>
              <a:t>2</a:t>
            </a:r>
            <a:r>
              <a:rPr lang="el-GR" sz="3200" dirty="0">
                <a:effectLst/>
                <a:latin typeface="Times New Roman" panose="02020603050405020304" pitchFamily="18" charset="0"/>
                <a:cs typeface="Times New Roman" panose="02020603050405020304" pitchFamily="18" charset="0"/>
              </a:rPr>
              <a:t>θ</a:t>
            </a:r>
            <a:r>
              <a:rPr lang="el-GR" sz="3200" baseline="-25000" dirty="0">
                <a:effectLst/>
                <a:latin typeface="Times New Roman" panose="02020603050405020304" pitchFamily="18" charset="0"/>
                <a:cs typeface="Times New Roman" panose="02020603050405020304" pitchFamily="18" charset="0"/>
              </a:rPr>
              <a:t>13</a:t>
            </a:r>
            <a:r>
              <a:rPr lang="el-GR" sz="3200" dirty="0">
                <a:effectLst/>
                <a:latin typeface="Times New Roman" panose="02020603050405020304" pitchFamily="18" charset="0"/>
                <a:cs typeface="Times New Roman" panose="02020603050405020304" pitchFamily="18" charset="0"/>
              </a:rPr>
              <a:t> </a:t>
            </a:r>
            <a:r>
              <a:rPr lang="en-US" sz="3200" dirty="0">
                <a:effectLst/>
                <a:latin typeface="Times New Roman" panose="02020603050405020304" pitchFamily="18" charset="0"/>
                <a:cs typeface="Times New Roman" panose="02020603050405020304" pitchFamily="18" charset="0"/>
              </a:rPr>
              <a:t>= 0.0920</a:t>
            </a:r>
            <a:r>
              <a:rPr lang="el-GR" sz="3200" dirty="0">
                <a:effectLst/>
                <a:latin typeface="Times New Roman" panose="02020603050405020304" pitchFamily="18" charset="0"/>
                <a:cs typeface="Times New Roman" panose="02020603050405020304" pitchFamily="18" charset="0"/>
              </a:rPr>
              <a:t> ± </a:t>
            </a:r>
            <a:r>
              <a:rPr lang="en-US" sz="3200" dirty="0">
                <a:effectLst/>
                <a:latin typeface="Times New Roman" panose="02020603050405020304" pitchFamily="18" charset="0"/>
                <a:cs typeface="Times New Roman" panose="02020603050405020304" pitchFamily="18" charset="0"/>
              </a:rPr>
              <a:t>0.0044(stat.)</a:t>
            </a:r>
            <a:r>
              <a:rPr lang="el-GR" sz="3200" dirty="0">
                <a:effectLst/>
                <a:latin typeface="Times New Roman" panose="02020603050405020304" pitchFamily="18" charset="0"/>
                <a:cs typeface="Times New Roman" panose="02020603050405020304" pitchFamily="18" charset="0"/>
              </a:rPr>
              <a:t> ± </a:t>
            </a:r>
            <a:r>
              <a:rPr lang="en-US" sz="3200" dirty="0">
                <a:effectLst/>
                <a:latin typeface="Times New Roman" panose="02020603050405020304" pitchFamily="18" charset="0"/>
                <a:cs typeface="Times New Roman" panose="02020603050405020304" pitchFamily="18" charset="0"/>
              </a:rPr>
              <a:t>0.0041(syst.) (precision 6.5%) </a:t>
            </a:r>
          </a:p>
          <a:p>
            <a:endParaRPr lang="en-US" sz="3200" dirty="0">
              <a:effectLst/>
              <a:latin typeface="Times New Roman" panose="02020603050405020304" pitchFamily="18" charset="0"/>
              <a:cs typeface="Times New Roman" panose="02020603050405020304" pitchFamily="18" charset="0"/>
            </a:endParaRPr>
          </a:p>
          <a:p>
            <a:r>
              <a:rPr lang="en-US" sz="3200" dirty="0" err="1">
                <a:effectLst/>
                <a:latin typeface="Times New Roman" panose="02020603050405020304" pitchFamily="18" charset="0"/>
                <a:cs typeface="Times New Roman" panose="02020603050405020304" pitchFamily="18" charset="0"/>
              </a:rPr>
              <a:t>nH</a:t>
            </a:r>
            <a:r>
              <a:rPr lang="en-US" sz="3200" dirty="0">
                <a:effectLst/>
                <a:latin typeface="Times New Roman" panose="02020603050405020304" pitchFamily="18" charset="0"/>
                <a:cs typeface="Times New Roman" panose="02020603050405020304" pitchFamily="18" charset="0"/>
              </a:rPr>
              <a:t>,  ∼2800 days </a:t>
            </a:r>
          </a:p>
          <a:p>
            <a:r>
              <a:rPr lang="en-US" sz="3200" dirty="0">
                <a:effectLst/>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N</a:t>
            </a:r>
            <a:r>
              <a:rPr lang="en-US" sz="3200" dirty="0">
                <a:effectLst/>
                <a:latin typeface="Times New Roman" panose="02020603050405020304" pitchFamily="18" charset="0"/>
                <a:cs typeface="Times New Roman" panose="02020603050405020304" pitchFamily="18" charset="0"/>
              </a:rPr>
              <a:t>ew results at Neutrino 2024: </a:t>
            </a:r>
          </a:p>
          <a:p>
            <a:r>
              <a:rPr lang="en-US" sz="3200" dirty="0">
                <a:effectLst/>
                <a:latin typeface="Times New Roman" panose="02020603050405020304" pitchFamily="18" charset="0"/>
                <a:cs typeface="Times New Roman" panose="02020603050405020304" pitchFamily="18" charset="0"/>
              </a:rPr>
              <a:t>sin</a:t>
            </a:r>
            <a:r>
              <a:rPr lang="en-US" sz="3200" baseline="30000" dirty="0">
                <a:effectLst/>
                <a:latin typeface="Times New Roman" panose="02020603050405020304" pitchFamily="18" charset="0"/>
                <a:cs typeface="Times New Roman" panose="02020603050405020304" pitchFamily="18" charset="0"/>
              </a:rPr>
              <a:t>2</a:t>
            </a:r>
            <a:r>
              <a:rPr lang="en-US" sz="3200" dirty="0">
                <a:effectLst/>
                <a:latin typeface="Times New Roman" panose="02020603050405020304" pitchFamily="18" charset="0"/>
                <a:cs typeface="Times New Roman" panose="02020603050405020304" pitchFamily="18" charset="0"/>
              </a:rPr>
              <a:t>2</a:t>
            </a:r>
            <a:r>
              <a:rPr lang="el-GR" sz="3200" dirty="0">
                <a:effectLst/>
                <a:latin typeface="Times New Roman" panose="02020603050405020304" pitchFamily="18" charset="0"/>
                <a:cs typeface="Times New Roman" panose="02020603050405020304" pitchFamily="18" charset="0"/>
              </a:rPr>
              <a:t>θ</a:t>
            </a:r>
            <a:r>
              <a:rPr lang="el-GR" sz="3200" baseline="-25000" dirty="0">
                <a:effectLst/>
                <a:latin typeface="Times New Roman" panose="02020603050405020304" pitchFamily="18" charset="0"/>
                <a:cs typeface="Times New Roman" panose="02020603050405020304" pitchFamily="18" charset="0"/>
              </a:rPr>
              <a:t>13</a:t>
            </a:r>
            <a:r>
              <a:rPr lang="el-GR" sz="3200" dirty="0">
                <a:effectLst/>
                <a:latin typeface="Times New Roman" panose="02020603050405020304" pitchFamily="18" charset="0"/>
                <a:cs typeface="Times New Roman" panose="02020603050405020304" pitchFamily="18" charset="0"/>
              </a:rPr>
              <a:t> = 0.082 ± 0.007(</a:t>
            </a:r>
            <a:r>
              <a:rPr lang="en-US" sz="3200" dirty="0">
                <a:effectLst/>
                <a:latin typeface="Times New Roman" panose="02020603050405020304" pitchFamily="18" charset="0"/>
                <a:cs typeface="Times New Roman" panose="02020603050405020304" pitchFamily="18" charset="0"/>
              </a:rPr>
              <a:t>stat.) ± 0.011(syst) (precision 15.9%) </a:t>
            </a:r>
          </a:p>
        </p:txBody>
      </p:sp>
      <p:sp>
        <p:nvSpPr>
          <p:cNvPr id="19" name="TextBox 18">
            <a:extLst>
              <a:ext uri="{FF2B5EF4-FFF2-40B4-BE49-F238E27FC236}">
                <a16:creationId xmlns:a16="http://schemas.microsoft.com/office/drawing/2014/main" id="{1B5C48FF-931C-F602-E3EA-01C2595590E2}"/>
              </a:ext>
            </a:extLst>
          </p:cNvPr>
          <p:cNvSpPr txBox="1"/>
          <p:nvPr/>
        </p:nvSpPr>
        <p:spPr>
          <a:xfrm>
            <a:off x="16916400" y="8877285"/>
            <a:ext cx="6270171" cy="4576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en-US" sz="3200" dirty="0" err="1">
                <a:latin typeface="Times New Roman" panose="02020603050405020304" pitchFamily="18" charset="0"/>
                <a:cs typeface="Times New Roman" panose="02020603050405020304" pitchFamily="18" charset="0"/>
              </a:rPr>
              <a:t>nGd</a:t>
            </a:r>
            <a:r>
              <a:rPr lang="en-US" sz="3200" dirty="0">
                <a:latin typeface="Times New Roman" panose="02020603050405020304" pitchFamily="18" charset="0"/>
                <a:cs typeface="Times New Roman" panose="02020603050405020304" pitchFamily="18" charset="0"/>
              </a:rPr>
              <a:t>, f</a:t>
            </a:r>
            <a:r>
              <a:rPr lang="en-US" sz="3200" dirty="0">
                <a:effectLst/>
                <a:latin typeface="Times New Roman" panose="02020603050405020304" pitchFamily="18" charset="0"/>
                <a:cs typeface="Times New Roman" panose="02020603050405020304" pitchFamily="18" charset="0"/>
              </a:rPr>
              <a:t>ull dataset </a:t>
            </a:r>
          </a:p>
          <a:p>
            <a:r>
              <a:rPr lang="en-US" sz="3200" dirty="0" err="1">
                <a:effectLst/>
                <a:latin typeface="Times New Roman" panose="02020603050405020304" pitchFamily="18" charset="0"/>
                <a:cs typeface="Times New Roman" panose="02020603050405020304" pitchFamily="18" charset="0"/>
              </a:rPr>
              <a:t>PhysRevLett</a:t>
            </a:r>
            <a:r>
              <a:rPr lang="en-US" sz="3200" dirty="0">
                <a:effectLst/>
                <a:latin typeface="Times New Roman" panose="02020603050405020304" pitchFamily="18" charset="0"/>
                <a:cs typeface="Times New Roman" panose="02020603050405020304" pitchFamily="18" charset="0"/>
              </a:rPr>
              <a:t>. 130 161802 </a:t>
            </a:r>
          </a:p>
          <a:p>
            <a:r>
              <a:rPr lang="en-US" sz="3200" dirty="0">
                <a:effectLst/>
                <a:latin typeface="Times New Roman" panose="02020603050405020304" pitchFamily="18" charset="0"/>
                <a:cs typeface="Times New Roman" panose="02020603050405020304" pitchFamily="18" charset="0"/>
              </a:rPr>
              <a:t>sin</a:t>
            </a:r>
            <a:r>
              <a:rPr lang="en-US" sz="3200" baseline="30000" dirty="0">
                <a:effectLst/>
                <a:latin typeface="Times New Roman" panose="02020603050405020304" pitchFamily="18" charset="0"/>
                <a:cs typeface="Times New Roman" panose="02020603050405020304" pitchFamily="18" charset="0"/>
              </a:rPr>
              <a:t>2</a:t>
            </a:r>
            <a:r>
              <a:rPr lang="en-US" sz="3200" dirty="0">
                <a:effectLst/>
                <a:latin typeface="Times New Roman" panose="02020603050405020304" pitchFamily="18" charset="0"/>
                <a:cs typeface="Times New Roman" panose="02020603050405020304" pitchFamily="18" charset="0"/>
              </a:rPr>
              <a:t>2</a:t>
            </a:r>
            <a:r>
              <a:rPr lang="el-GR" sz="3200" dirty="0">
                <a:effectLst/>
                <a:latin typeface="Times New Roman" panose="02020603050405020304" pitchFamily="18" charset="0"/>
                <a:cs typeface="Times New Roman" panose="02020603050405020304" pitchFamily="18" charset="0"/>
              </a:rPr>
              <a:t>θ</a:t>
            </a:r>
            <a:r>
              <a:rPr lang="el-GR" sz="3200" baseline="-25000" dirty="0">
                <a:effectLst/>
                <a:latin typeface="Times New Roman" panose="02020603050405020304" pitchFamily="18" charset="0"/>
                <a:cs typeface="Times New Roman" panose="02020603050405020304" pitchFamily="18" charset="0"/>
              </a:rPr>
              <a:t>13</a:t>
            </a:r>
            <a:r>
              <a:rPr lang="el-GR" sz="3200" dirty="0">
                <a:effectLst/>
                <a:latin typeface="Times New Roman" panose="02020603050405020304" pitchFamily="18" charset="0"/>
                <a:cs typeface="Times New Roman" panose="02020603050405020304" pitchFamily="18" charset="0"/>
              </a:rPr>
              <a:t> </a:t>
            </a:r>
            <a:r>
              <a:rPr lang="en-US" sz="3200" dirty="0">
                <a:effectLst/>
                <a:latin typeface="Times New Roman" panose="02020603050405020304" pitchFamily="18" charset="0"/>
                <a:cs typeface="Times New Roman" panose="02020603050405020304" pitchFamily="18" charset="0"/>
              </a:rPr>
              <a:t>= 0.0851</a:t>
            </a:r>
            <a:r>
              <a:rPr lang="el-GR" sz="3200" dirty="0">
                <a:effectLst/>
                <a:latin typeface="Times New Roman" panose="02020603050405020304" pitchFamily="18" charset="0"/>
                <a:cs typeface="Times New Roman" panose="02020603050405020304" pitchFamily="18" charset="0"/>
              </a:rPr>
              <a:t> ± </a:t>
            </a:r>
            <a:r>
              <a:rPr lang="en-US" sz="3200" dirty="0">
                <a:effectLst/>
                <a:latin typeface="Times New Roman" panose="02020603050405020304" pitchFamily="18" charset="0"/>
                <a:cs typeface="Times New Roman" panose="02020603050405020304" pitchFamily="18" charset="0"/>
              </a:rPr>
              <a:t>0.0024 </a:t>
            </a:r>
          </a:p>
          <a:p>
            <a:r>
              <a:rPr lang="en-US" sz="3200" dirty="0">
                <a:effectLst/>
                <a:latin typeface="Times New Roman" panose="02020603050405020304" pitchFamily="18" charset="0"/>
                <a:cs typeface="Times New Roman" panose="02020603050405020304" pitchFamily="18" charset="0"/>
              </a:rPr>
              <a:t>(precision 2.8%) </a:t>
            </a:r>
          </a:p>
          <a:p>
            <a:endParaRPr lang="en-US" sz="3200" dirty="0">
              <a:effectLst/>
              <a:latin typeface="Times New Roman" panose="02020603050405020304" pitchFamily="18" charset="0"/>
              <a:cs typeface="Times New Roman" panose="02020603050405020304" pitchFamily="18" charset="0"/>
            </a:endParaRPr>
          </a:p>
          <a:p>
            <a:r>
              <a:rPr lang="en-US" sz="3200" dirty="0" err="1">
                <a:effectLst/>
                <a:latin typeface="Times New Roman" panose="02020603050405020304" pitchFamily="18" charset="0"/>
                <a:cs typeface="Times New Roman" panose="02020603050405020304" pitchFamily="18" charset="0"/>
              </a:rPr>
              <a:t>nH</a:t>
            </a:r>
            <a:r>
              <a:rPr lang="en-US" sz="3200" dirty="0">
                <a:effectLst/>
                <a:latin typeface="Times New Roman" panose="02020603050405020304" pitchFamily="18" charset="0"/>
                <a:cs typeface="Times New Roman" panose="02020603050405020304" pitchFamily="18" charset="0"/>
              </a:rPr>
              <a:t>,  ∼1958 days  </a:t>
            </a:r>
          </a:p>
          <a:p>
            <a:endParaRPr lang="en-US" sz="3200" dirty="0">
              <a:effectLst/>
              <a:latin typeface="Times New Roman" panose="02020603050405020304" pitchFamily="18" charset="0"/>
              <a:cs typeface="Times New Roman" panose="02020603050405020304" pitchFamily="18" charset="0"/>
            </a:endParaRPr>
          </a:p>
          <a:p>
            <a:r>
              <a:rPr lang="en-US" sz="3200" dirty="0">
                <a:effectLst/>
                <a:latin typeface="Times New Roman" panose="02020603050405020304" pitchFamily="18" charset="0"/>
                <a:cs typeface="Times New Roman" panose="02020603050405020304" pitchFamily="18" charset="0"/>
              </a:rPr>
              <a:t>sin</a:t>
            </a:r>
            <a:r>
              <a:rPr lang="en-US" sz="3200" baseline="30000" dirty="0">
                <a:effectLst/>
                <a:latin typeface="Times New Roman" panose="02020603050405020304" pitchFamily="18" charset="0"/>
                <a:cs typeface="Times New Roman" panose="02020603050405020304" pitchFamily="18" charset="0"/>
              </a:rPr>
              <a:t>2</a:t>
            </a:r>
            <a:r>
              <a:rPr lang="en-US" sz="3200" dirty="0">
                <a:effectLst/>
                <a:latin typeface="Times New Roman" panose="02020603050405020304" pitchFamily="18" charset="0"/>
                <a:cs typeface="Times New Roman" panose="02020603050405020304" pitchFamily="18" charset="0"/>
              </a:rPr>
              <a:t>2</a:t>
            </a:r>
            <a:r>
              <a:rPr lang="el-GR" sz="3200" dirty="0">
                <a:effectLst/>
                <a:latin typeface="Times New Roman" panose="02020603050405020304" pitchFamily="18" charset="0"/>
                <a:cs typeface="Times New Roman" panose="02020603050405020304" pitchFamily="18" charset="0"/>
              </a:rPr>
              <a:t>θ</a:t>
            </a:r>
            <a:r>
              <a:rPr lang="el-GR" sz="3200" baseline="-25000" dirty="0">
                <a:effectLst/>
                <a:latin typeface="Times New Roman" panose="02020603050405020304" pitchFamily="18" charset="0"/>
                <a:cs typeface="Times New Roman" panose="02020603050405020304" pitchFamily="18" charset="0"/>
              </a:rPr>
              <a:t>13</a:t>
            </a:r>
            <a:r>
              <a:rPr lang="el-GR" sz="3200" dirty="0">
                <a:effectLst/>
                <a:latin typeface="Times New Roman" panose="02020603050405020304" pitchFamily="18" charset="0"/>
                <a:cs typeface="Times New Roman" panose="02020603050405020304" pitchFamily="18" charset="0"/>
              </a:rPr>
              <a:t> = 0.0</a:t>
            </a:r>
            <a:r>
              <a:rPr lang="en-US" sz="3200" dirty="0">
                <a:effectLst/>
                <a:latin typeface="Times New Roman" panose="02020603050405020304" pitchFamily="18" charset="0"/>
                <a:cs typeface="Times New Roman" panose="02020603050405020304" pitchFamily="18" charset="0"/>
              </a:rPr>
              <a:t>759</a:t>
            </a:r>
            <a:r>
              <a:rPr lang="el-GR" sz="3200" dirty="0">
                <a:effectLst/>
                <a:latin typeface="Times New Roman" panose="02020603050405020304" pitchFamily="18" charset="0"/>
                <a:cs typeface="Times New Roman" panose="02020603050405020304" pitchFamily="18" charset="0"/>
              </a:rPr>
              <a:t> ± 0.00</a:t>
            </a:r>
            <a:r>
              <a:rPr lang="en-US" sz="3200" dirty="0">
                <a:effectLst/>
                <a:latin typeface="Times New Roman" panose="02020603050405020304" pitchFamily="18" charset="0"/>
                <a:cs typeface="Times New Roman" panose="02020603050405020304" pitchFamily="18" charset="0"/>
              </a:rPr>
              <a:t>5</a:t>
            </a:r>
            <a:r>
              <a:rPr lang="el-GR"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a:p>
            <a:r>
              <a:rPr lang="en-US" sz="3200" dirty="0">
                <a:effectLst/>
                <a:latin typeface="Times New Roman" panose="02020603050405020304" pitchFamily="18" charset="0"/>
                <a:cs typeface="Times New Roman" panose="02020603050405020304" pitchFamily="18" charset="0"/>
              </a:rPr>
              <a:t>(precision 5.3%) </a:t>
            </a:r>
          </a:p>
        </p:txBody>
      </p:sp>
      <p:sp>
        <p:nvSpPr>
          <p:cNvPr id="6" name="Номер слайда 5">
            <a:extLst>
              <a:ext uri="{FF2B5EF4-FFF2-40B4-BE49-F238E27FC236}">
                <a16:creationId xmlns:a16="http://schemas.microsoft.com/office/drawing/2014/main" id="{C2BFAECE-5570-F95B-91FA-6427FCF992E3}"/>
              </a:ext>
            </a:extLst>
          </p:cNvPr>
          <p:cNvSpPr>
            <a:spLocks noGrp="1"/>
          </p:cNvSpPr>
          <p:nvPr>
            <p:ph type="sldNum" sz="quarter" idx="2"/>
          </p:nvPr>
        </p:nvSpPr>
        <p:spPr/>
        <p:txBody>
          <a:bodyPr/>
          <a:lstStyle/>
          <a:p>
            <a:fld id="{86CB4B4D-7CA3-9044-876B-883B54F8677D}" type="slidenum">
              <a:rPr lang="ru-RU" smtClean="0"/>
              <a:t>7</a:t>
            </a:fld>
            <a:endParaRPr lang="ru-RU"/>
          </a:p>
        </p:txBody>
      </p:sp>
    </p:spTree>
    <p:extLst>
      <p:ext uri="{BB962C8B-B14F-4D97-AF65-F5344CB8AC3E}">
        <p14:creationId xmlns:p14="http://schemas.microsoft.com/office/powerpoint/2010/main" val="310448525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807B3B7-7A28-D252-EABC-7D4F18807B92}"/>
                  </a:ext>
                </a:extLst>
              </p:cNvPr>
              <p:cNvSpPr txBox="1"/>
              <p:nvPr/>
            </p:nvSpPr>
            <p:spPr>
              <a:xfrm>
                <a:off x="781842" y="860165"/>
                <a:ext cx="20771872" cy="13753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rPr>
                  <a:t>Reactor experiments measuring </a:t>
                </a:r>
                <a:r>
                  <a:rPr lang="el-GR" sz="8000" dirty="0">
                    <a:solidFill>
                      <a:srgbClr val="C04F29"/>
                    </a:solidFill>
                    <a:effectLst/>
                    <a:latin typeface="Times New Roman" panose="02020603050405020304" pitchFamily="18" charset="0"/>
                    <a:cs typeface="Times New Roman" panose="02020603050405020304" pitchFamily="18" charset="0"/>
                  </a:rPr>
                  <a:t>θ</a:t>
                </a:r>
                <a:r>
                  <a:rPr lang="el-GR" sz="8000" baseline="-25000" dirty="0">
                    <a:solidFill>
                      <a:srgbClr val="C04F29"/>
                    </a:solidFill>
                    <a:effectLst/>
                    <a:latin typeface="Times New Roman" panose="02020603050405020304" pitchFamily="18" charset="0"/>
                    <a:cs typeface="Times New Roman" panose="02020603050405020304" pitchFamily="18" charset="0"/>
                  </a:rPr>
                  <a:t>13</a:t>
                </a:r>
                <a:r>
                  <a:rPr lang="en-US" sz="8000" dirty="0">
                    <a:solidFill>
                      <a:srgbClr val="C04F29"/>
                    </a:solidFill>
                    <a:effectLst/>
                    <a:latin typeface="Times New Roman" panose="02020603050405020304" pitchFamily="18" charset="0"/>
                    <a:cs typeface="Times New Roman" panose="02020603050405020304" pitchFamily="18" charset="0"/>
                  </a:rPr>
                  <a:t> </a:t>
                </a:r>
                <a:r>
                  <a:rPr lang="en-US" sz="8000" dirty="0">
                    <a:solidFill>
                      <a:srgbClr val="C04F29"/>
                    </a:solidFill>
                    <a:latin typeface="Times New Roman" panose="02020603050405020304" pitchFamily="18" charset="0"/>
                    <a:cs typeface="Times New Roman" panose="02020603050405020304" pitchFamily="18" charset="0"/>
                  </a:rPr>
                  <a:t>and </a:t>
                </a:r>
                <a14:m>
                  <m:oMath xmlns:m="http://schemas.openxmlformats.org/officeDocument/2006/math">
                    <m:r>
                      <a:rPr lang="en-US" sz="8000" i="1" smtClean="0">
                        <a:solidFill>
                          <a:srgbClr val="C04F29"/>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8000" dirty="0">
                    <a:solidFill>
                      <a:srgbClr val="C04F29"/>
                    </a:solidFill>
                    <a:effectLst/>
                    <a:latin typeface="Times New Roman" panose="02020603050405020304" pitchFamily="18" charset="0"/>
                    <a:cs typeface="Times New Roman" panose="02020603050405020304" pitchFamily="18" charset="0"/>
                  </a:rPr>
                  <a:t>m</a:t>
                </a:r>
                <a:r>
                  <a:rPr lang="en-US" sz="8000" baseline="30000" dirty="0">
                    <a:solidFill>
                      <a:srgbClr val="C04F29"/>
                    </a:solidFill>
                    <a:effectLst/>
                    <a:latin typeface="Times New Roman" panose="02020603050405020304" pitchFamily="18" charset="0"/>
                    <a:cs typeface="Times New Roman" panose="02020603050405020304" pitchFamily="18" charset="0"/>
                  </a:rPr>
                  <a:t>2</a:t>
                </a:r>
                <a:r>
                  <a:rPr lang="en-US" sz="8000" baseline="-25000" dirty="0">
                    <a:solidFill>
                      <a:srgbClr val="C04F29"/>
                    </a:solidFill>
                    <a:effectLst/>
                    <a:latin typeface="Times New Roman" panose="02020603050405020304" pitchFamily="18" charset="0"/>
                    <a:cs typeface="Times New Roman" panose="02020603050405020304" pitchFamily="18" charset="0"/>
                  </a:rPr>
                  <a:t>32</a:t>
                </a:r>
                <a:r>
                  <a:rPr lang="en-US" sz="8000" dirty="0">
                    <a:solidFill>
                      <a:srgbClr val="C04F29"/>
                    </a:solidFill>
                    <a:effectLst/>
                    <a:latin typeface="Times New Roman" panose="02020603050405020304" pitchFamily="18" charset="0"/>
                    <a:cs typeface="Times New Roman" panose="02020603050405020304" pitchFamily="18" charset="0"/>
                  </a:rPr>
                  <a:t>:</a:t>
                </a:r>
                <a:endParaRPr kumimoji="0" lang="ru-RU"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endParaRPr>
              </a:p>
            </p:txBody>
          </p:sp>
        </mc:Choice>
        <mc:Fallback xmlns="">
          <p:sp>
            <p:nvSpPr>
              <p:cNvPr id="2" name="TextBox 1">
                <a:extLst>
                  <a:ext uri="{FF2B5EF4-FFF2-40B4-BE49-F238E27FC236}">
                    <a16:creationId xmlns:a16="http://schemas.microsoft.com/office/drawing/2014/main" id="{3807B3B7-7A28-D252-EABC-7D4F18807B92}"/>
                  </a:ext>
                </a:extLst>
              </p:cNvPr>
              <p:cNvSpPr txBox="1">
                <a:spLocks noRot="1" noChangeAspect="1" noMove="1" noResize="1" noEditPoints="1" noAdjustHandles="1" noChangeArrowheads="1" noChangeShapeType="1" noTextEdit="1"/>
              </p:cNvSpPr>
              <p:nvPr/>
            </p:nvSpPr>
            <p:spPr>
              <a:xfrm>
                <a:off x="781842" y="860165"/>
                <a:ext cx="20771872" cy="1375376"/>
              </a:xfrm>
              <a:prstGeom prst="rect">
                <a:avLst/>
              </a:prstGeom>
              <a:blipFill>
                <a:blip r:embed="rId4"/>
                <a:stretch>
                  <a:fillRect l="-2627" t="-16364" b="-37273"/>
                </a:stretch>
              </a:blipFill>
              <a:ln w="12700" cap="flat">
                <a:noFill/>
                <a:miter lim="400000"/>
              </a:ln>
              <a:effectLst/>
            </p:spPr>
            <p:txBody>
              <a:bodyPr/>
              <a:lstStyle/>
              <a:p>
                <a:r>
                  <a:rPr lang="ru-RU">
                    <a:noFill/>
                  </a:rPr>
                  <a:t> </a:t>
                </a:r>
              </a:p>
            </p:txBody>
          </p:sp>
        </mc:Fallback>
      </mc:AlternateContent>
      <p:pic>
        <p:nvPicPr>
          <p:cNvPr id="4" name="Рисунок 3">
            <a:extLst>
              <a:ext uri="{FF2B5EF4-FFF2-40B4-BE49-F238E27FC236}">
                <a16:creationId xmlns:a16="http://schemas.microsoft.com/office/drawing/2014/main" id="{8F46FC36-E100-7C6D-9203-84DD0D6943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65" y="3287486"/>
            <a:ext cx="12148845" cy="9568349"/>
          </a:xfrm>
          <a:prstGeom prst="rect">
            <a:avLst/>
          </a:prstGeom>
        </p:spPr>
      </p:pic>
      <p:pic>
        <p:nvPicPr>
          <p:cNvPr id="6" name="Рисунок 5">
            <a:extLst>
              <a:ext uri="{FF2B5EF4-FFF2-40B4-BE49-F238E27FC236}">
                <a16:creationId xmlns:a16="http://schemas.microsoft.com/office/drawing/2014/main" id="{CE4EC132-75BC-AC97-86F5-CC5262664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55488" y="3287486"/>
            <a:ext cx="12148847" cy="9568349"/>
          </a:xfrm>
          <a:prstGeom prst="rect">
            <a:avLst/>
          </a:prstGeom>
        </p:spPr>
      </p:pic>
      <p:sp>
        <p:nvSpPr>
          <p:cNvPr id="3" name="Номер слайда 2">
            <a:extLst>
              <a:ext uri="{FF2B5EF4-FFF2-40B4-BE49-F238E27FC236}">
                <a16:creationId xmlns:a16="http://schemas.microsoft.com/office/drawing/2014/main" id="{ED5222BB-3001-60A3-24C8-F3D1ADE40A87}"/>
              </a:ext>
            </a:extLst>
          </p:cNvPr>
          <p:cNvSpPr>
            <a:spLocks noGrp="1"/>
          </p:cNvSpPr>
          <p:nvPr>
            <p:ph type="sldNum" sz="quarter" idx="2"/>
          </p:nvPr>
        </p:nvSpPr>
        <p:spPr/>
        <p:txBody>
          <a:bodyPr/>
          <a:lstStyle/>
          <a:p>
            <a:fld id="{86CB4B4D-7CA3-9044-876B-883B54F8677D}" type="slidenum">
              <a:rPr lang="ru-RU" smtClean="0"/>
              <a:t>8</a:t>
            </a:fld>
            <a:endParaRPr lang="ru-RU"/>
          </a:p>
        </p:txBody>
      </p:sp>
    </p:spTree>
    <p:extLst>
      <p:ext uri="{BB962C8B-B14F-4D97-AF65-F5344CB8AC3E}">
        <p14:creationId xmlns:p14="http://schemas.microsoft.com/office/powerpoint/2010/main" val="74958482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73CAB2-E0EF-3BFC-22D5-5D89EBC63E3E}"/>
              </a:ext>
            </a:extLst>
          </p:cNvPr>
          <p:cNvSpPr txBox="1"/>
          <p:nvPr/>
        </p:nvSpPr>
        <p:spPr>
          <a:xfrm>
            <a:off x="781842" y="860165"/>
            <a:ext cx="20771872" cy="13753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rPr>
              <a:t>KAMLAND experiment</a:t>
            </a:r>
            <a:r>
              <a:rPr kumimoji="0" lang="en-US" sz="8000" b="0" i="0" u="none" strike="noStrike" cap="none" spc="0" normalizeH="0" baseline="0" dirty="0">
                <a:ln>
                  <a:noFill/>
                </a:ln>
                <a:solidFill>
                  <a:srgbClr val="C04F29"/>
                </a:solidFill>
                <a:uFillTx/>
                <a:latin typeface="Times New Roman" panose="02020603050405020304" pitchFamily="18" charset="0"/>
                <a:cs typeface="Times New Roman" panose="02020603050405020304" pitchFamily="18" charset="0"/>
                <a:sym typeface="Bodoni SvtyTwo ITC TT-Book"/>
              </a:rPr>
              <a:t> </a:t>
            </a:r>
            <a:endParaRPr kumimoji="0" lang="ru-RU" sz="8000" b="0" i="0" u="none" strike="noStrike" cap="none" spc="0" normalizeH="0" baseline="0" dirty="0">
              <a:ln>
                <a:noFill/>
              </a:ln>
              <a:solidFill>
                <a:srgbClr val="C04F29"/>
              </a:solidFill>
              <a:effectLst/>
              <a:uFillTx/>
              <a:latin typeface="Times New Roman" panose="02020603050405020304" pitchFamily="18" charset="0"/>
              <a:cs typeface="Times New Roman" panose="02020603050405020304" pitchFamily="18" charset="0"/>
              <a:sym typeface="Bodoni SvtyTwo ITC TT-Book"/>
            </a:endParaRPr>
          </a:p>
        </p:txBody>
      </p:sp>
      <p:pic>
        <p:nvPicPr>
          <p:cNvPr id="3" name="Picture 2">
            <a:extLst>
              <a:ext uri="{FF2B5EF4-FFF2-40B4-BE49-F238E27FC236}">
                <a16:creationId xmlns:a16="http://schemas.microsoft.com/office/drawing/2014/main" id="{34EABA0E-E906-FD81-A638-B3A3B33871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4971" y="7417809"/>
            <a:ext cx="6171119" cy="4678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7435F99-A231-B901-1756-42ABA4BE6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842" y="2693131"/>
            <a:ext cx="5905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F8E5DD12-BF9B-2ECA-8458-A209C838FE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7778" y="2360911"/>
            <a:ext cx="3115039" cy="41422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5839E1F-8593-6FF1-1304-241082EDB3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26626" y="2408690"/>
            <a:ext cx="9549464" cy="40466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B9CDD3B-0BC0-ADC4-9D0B-D7FBF6A5F2FC}"/>
                  </a:ext>
                </a:extLst>
              </p:cNvPr>
              <p:cNvSpPr txBox="1"/>
              <p:nvPr/>
            </p:nvSpPr>
            <p:spPr>
              <a:xfrm>
                <a:off x="9518934" y="7479365"/>
                <a:ext cx="8045624" cy="4884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marR="0" indent="-457200" algn="l" defTabSz="821531" rtl="0" fontAlgn="auto" latinLnBrk="0" hangingPunct="0">
                  <a:lnSpc>
                    <a:spcPct val="100000"/>
                  </a:lnSpc>
                  <a:spcBef>
                    <a:spcPts val="0"/>
                  </a:spcBef>
                  <a:spcAft>
                    <a:spcPts val="0"/>
                  </a:spcAft>
                  <a:buClrTx/>
                  <a:buSzTx/>
                  <a:buFont typeface="Wingdings" pitchFamily="2" charset="2"/>
                  <a:buChar char="Ø"/>
                  <a:tabLst/>
                </a:pPr>
                <a:r>
                  <a:rPr lang="en-US" sz="2800" b="0" i="0" u="none" strike="noStrike" dirty="0">
                    <a:solidFill>
                      <a:srgbClr val="1F1F1F"/>
                    </a:solidFill>
                    <a:effectLst/>
                    <a:latin typeface="Times New Roman" panose="02020603050405020304" pitchFamily="18" charset="0"/>
                    <a:cs typeface="Times New Roman" panose="02020603050405020304" pitchFamily="18" charset="0"/>
                  </a:rPr>
                  <a:t>Monitored over more than a decade the flux from more than 50 Japanese nuclear reactors situated at an average flux-weighted distance of ~ 180 km. </a:t>
                </a:r>
              </a:p>
              <a:p>
                <a:pPr marL="457200" marR="0" indent="-457200" algn="l" defTabSz="821531" rtl="0" fontAlgn="auto" latinLnBrk="0" hangingPunct="0">
                  <a:lnSpc>
                    <a:spcPct val="100000"/>
                  </a:lnSpc>
                  <a:spcBef>
                    <a:spcPts val="0"/>
                  </a:spcBef>
                  <a:spcAft>
                    <a:spcPts val="0"/>
                  </a:spcAft>
                  <a:buClrTx/>
                  <a:buSzTx/>
                  <a:buFont typeface="Wingdings" pitchFamily="2" charset="2"/>
                  <a:buChar char="Ø"/>
                  <a:tabLst/>
                </a:pPr>
                <a:endParaRPr lang="en-US" sz="2800" b="0" i="0" u="none" strike="noStrike" dirty="0">
                  <a:solidFill>
                    <a:srgbClr val="1F1F1F"/>
                  </a:solidFill>
                  <a:effectLst/>
                  <a:latin typeface="Times New Roman" panose="02020603050405020304" pitchFamily="18" charset="0"/>
                  <a:cs typeface="Times New Roman" panose="02020603050405020304" pitchFamily="18" charset="0"/>
                </a:endParaRPr>
              </a:p>
              <a:p>
                <a:pPr marL="457200" indent="-457200" algn="l">
                  <a:buFont typeface="Wingdings" pitchFamily="2" charset="2"/>
                  <a:buChar char="Ø"/>
                </a:pPr>
                <a:r>
                  <a:rPr lang="en-US" sz="2800" dirty="0">
                    <a:solidFill>
                      <a:srgbClr val="1F1F1F"/>
                    </a:solidFill>
                    <a:latin typeface="Times New Roman" panose="02020603050405020304" pitchFamily="18" charset="0"/>
                    <a:cs typeface="Times New Roman" panose="02020603050405020304" pitchFamily="18" charset="0"/>
                  </a:rPr>
                  <a:t>E</a:t>
                </a:r>
                <a:r>
                  <a:rPr lang="en-US" sz="2800" b="0" i="0" u="none" strike="noStrike" dirty="0">
                    <a:solidFill>
                      <a:srgbClr val="1F1F1F"/>
                    </a:solidFill>
                    <a:effectLst/>
                    <a:latin typeface="Times New Roman" panose="02020603050405020304" pitchFamily="18" charset="0"/>
                    <a:cs typeface="Times New Roman" panose="02020603050405020304" pitchFamily="18" charset="0"/>
                  </a:rPr>
                  <a:t>nable a precise determination of the </a:t>
                </a:r>
                <a:r>
                  <a:rPr lang="en-US" sz="2800" dirty="0">
                    <a:solidFill>
                      <a:srgbClr val="C04F29"/>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800" i="1" smtClean="0">
                        <a:solidFill>
                          <a:srgbClr val="C04F29"/>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solidFill>
                      <a:srgbClr val="C04F29"/>
                    </a:solidFill>
                    <a:effectLst/>
                    <a:latin typeface="Times New Roman" panose="02020603050405020304" pitchFamily="18" charset="0"/>
                    <a:cs typeface="Times New Roman" panose="02020603050405020304" pitchFamily="18" charset="0"/>
                  </a:rPr>
                  <a:t>m</a:t>
                </a:r>
                <a:r>
                  <a:rPr lang="en-US" sz="2800" baseline="30000" dirty="0">
                    <a:solidFill>
                      <a:srgbClr val="C04F29"/>
                    </a:solidFill>
                    <a:effectLst/>
                    <a:latin typeface="Times New Roman" panose="02020603050405020304" pitchFamily="18" charset="0"/>
                    <a:cs typeface="Times New Roman" panose="02020603050405020304" pitchFamily="18" charset="0"/>
                  </a:rPr>
                  <a:t>2</a:t>
                </a:r>
                <a:r>
                  <a:rPr lang="en-US" sz="2800" baseline="-25000" dirty="0">
                    <a:solidFill>
                      <a:srgbClr val="C04F29"/>
                    </a:solidFill>
                    <a:latin typeface="Times New Roman" panose="02020603050405020304" pitchFamily="18" charset="0"/>
                    <a:cs typeface="Times New Roman" panose="02020603050405020304" pitchFamily="18" charset="0"/>
                  </a:rPr>
                  <a:t>21</a:t>
                </a:r>
                <a:r>
                  <a:rPr lang="en-US" sz="2800" baseline="-25000" dirty="0">
                    <a:solidFill>
                      <a:srgbClr val="C04F29"/>
                    </a:solidFill>
                    <a:effectLst/>
                    <a:latin typeface="Times New Roman" panose="02020603050405020304" pitchFamily="18" charset="0"/>
                    <a:cs typeface="Times New Roman" panose="02020603050405020304" pitchFamily="18" charset="0"/>
                  </a:rPr>
                  <a:t> </a:t>
                </a:r>
                <a:r>
                  <a:rPr lang="en-US" sz="2800" b="0" i="0" u="none" strike="noStrike" dirty="0">
                    <a:solidFill>
                      <a:srgbClr val="1F1F1F"/>
                    </a:solidFill>
                    <a:effectLst/>
                    <a:latin typeface="Times New Roman" panose="02020603050405020304" pitchFamily="18" charset="0"/>
                    <a:cs typeface="Times New Roman" panose="02020603050405020304" pitchFamily="18" charset="0"/>
                  </a:rPr>
                  <a:t>neutrino oscillation parameter and complement solar neutrino experiments which best measure </a:t>
                </a:r>
                <a:r>
                  <a:rPr lang="el-GR" sz="2800" dirty="0">
                    <a:solidFill>
                      <a:srgbClr val="C04F29"/>
                    </a:solidFill>
                    <a:latin typeface="Times New Roman" panose="02020603050405020304" pitchFamily="18" charset="0"/>
                    <a:cs typeface="Times New Roman" panose="02020603050405020304" pitchFamily="18" charset="0"/>
                  </a:rPr>
                  <a:t>θ</a:t>
                </a:r>
                <a:r>
                  <a:rPr lang="el-GR" sz="2800" baseline="-25000" dirty="0">
                    <a:solidFill>
                      <a:srgbClr val="C04F29"/>
                    </a:solidFill>
                    <a:latin typeface="Times New Roman" panose="02020603050405020304" pitchFamily="18" charset="0"/>
                    <a:cs typeface="Times New Roman" panose="02020603050405020304" pitchFamily="18" charset="0"/>
                  </a:rPr>
                  <a:t>1</a:t>
                </a:r>
                <a:r>
                  <a:rPr lang="en-US" sz="2800" baseline="-25000" dirty="0">
                    <a:solidFill>
                      <a:srgbClr val="C04F29"/>
                    </a:solidFill>
                    <a:latin typeface="Times New Roman" panose="02020603050405020304" pitchFamily="18" charset="0"/>
                    <a:cs typeface="Times New Roman" panose="02020603050405020304" pitchFamily="18" charset="0"/>
                  </a:rPr>
                  <a:t>2</a:t>
                </a:r>
                <a:r>
                  <a:rPr lang="en-US" sz="2800" dirty="0">
                    <a:solidFill>
                      <a:srgbClr val="C04F29"/>
                    </a:solidFill>
                    <a:latin typeface="Times New Roman" panose="02020603050405020304" pitchFamily="18" charset="0"/>
                    <a:cs typeface="Times New Roman" panose="02020603050405020304" pitchFamily="18" charset="0"/>
                  </a:rPr>
                  <a:t> . </a:t>
                </a:r>
                <a:endParaRPr lang="en-US" sz="2800" b="0" i="0" u="none" strike="noStrike" dirty="0">
                  <a:solidFill>
                    <a:srgbClr val="1F1F1F"/>
                  </a:solidFill>
                  <a:effectLst/>
                  <a:latin typeface="Times New Roman" panose="02020603050405020304" pitchFamily="18" charset="0"/>
                  <a:cs typeface="Times New Roman" panose="02020603050405020304" pitchFamily="18" charset="0"/>
                </a:endParaRPr>
              </a:p>
              <a:p>
                <a:pPr marL="457200" marR="0" indent="-457200" algn="l" defTabSz="821531" rtl="0" fontAlgn="auto" latinLnBrk="0" hangingPunct="0">
                  <a:lnSpc>
                    <a:spcPct val="100000"/>
                  </a:lnSpc>
                  <a:spcBef>
                    <a:spcPts val="0"/>
                  </a:spcBef>
                  <a:spcAft>
                    <a:spcPts val="0"/>
                  </a:spcAft>
                  <a:buClrTx/>
                  <a:buSzTx/>
                  <a:buFont typeface="Wingdings" pitchFamily="2" charset="2"/>
                  <a:buChar char="Ø"/>
                  <a:tabLst/>
                </a:pPr>
                <a:endParaRPr lang="en-US" sz="2800" b="0" i="0" u="none" strike="noStrike" dirty="0">
                  <a:solidFill>
                    <a:srgbClr val="1F1F1F"/>
                  </a:solidFill>
                  <a:effectLst/>
                  <a:latin typeface="Times New Roman" panose="02020603050405020304" pitchFamily="18" charset="0"/>
                  <a:cs typeface="Times New Roman" panose="02020603050405020304" pitchFamily="18" charset="0"/>
                </a:endParaRPr>
              </a:p>
              <a:p>
                <a:pPr marL="457200" marR="0" indent="-457200" algn="l" defTabSz="821531" rtl="0" fontAlgn="auto" latinLnBrk="0" hangingPunct="0">
                  <a:lnSpc>
                    <a:spcPct val="100000"/>
                  </a:lnSpc>
                  <a:spcBef>
                    <a:spcPts val="0"/>
                  </a:spcBef>
                  <a:spcAft>
                    <a:spcPts val="0"/>
                  </a:spcAft>
                  <a:buClrTx/>
                  <a:buSzTx/>
                  <a:buFont typeface="Wingdings" pitchFamily="2" charset="2"/>
                  <a:buChar char="Ø"/>
                  <a:tabLst/>
                </a:pPr>
                <a:r>
                  <a:rPr lang="en-US" sz="2800" b="0" i="0" u="none" strike="noStrike" dirty="0">
                    <a:solidFill>
                      <a:srgbClr val="1F1F1F"/>
                    </a:solidFill>
                    <a:effectLst/>
                    <a:latin typeface="Times New Roman" panose="02020603050405020304" pitchFamily="18" charset="0"/>
                    <a:cs typeface="Times New Roman" panose="02020603050405020304" pitchFamily="18" charset="0"/>
                  </a:rPr>
                  <a:t>Allowed to establish the LMA-MSW neutrino oscillation mechanism as the solution to the solar neutrino flavor transformation. </a:t>
                </a:r>
              </a:p>
            </p:txBody>
          </p:sp>
        </mc:Choice>
        <mc:Fallback xmlns="">
          <p:sp>
            <p:nvSpPr>
              <p:cNvPr id="7" name="TextBox 6">
                <a:extLst>
                  <a:ext uri="{FF2B5EF4-FFF2-40B4-BE49-F238E27FC236}">
                    <a16:creationId xmlns:a16="http://schemas.microsoft.com/office/drawing/2014/main" id="{AB9CDD3B-0BC0-ADC4-9D0B-D7FBF6A5F2FC}"/>
                  </a:ext>
                </a:extLst>
              </p:cNvPr>
              <p:cNvSpPr txBox="1">
                <a:spLocks noRot="1" noChangeAspect="1" noMove="1" noResize="1" noEditPoints="1" noAdjustHandles="1" noChangeArrowheads="1" noChangeShapeType="1" noTextEdit="1"/>
              </p:cNvSpPr>
              <p:nvPr/>
            </p:nvSpPr>
            <p:spPr>
              <a:xfrm>
                <a:off x="9518934" y="7479365"/>
                <a:ext cx="8045624" cy="4884028"/>
              </a:xfrm>
              <a:prstGeom prst="rect">
                <a:avLst/>
              </a:prstGeom>
              <a:blipFill>
                <a:blip r:embed="rId6"/>
                <a:stretch>
                  <a:fillRect l="-1577" t="-259" r="-1893" b="-2591"/>
                </a:stretch>
              </a:blipFill>
              <a:ln w="12700" cap="flat">
                <a:noFill/>
                <a:miter lim="400000"/>
              </a:ln>
              <a:effectLst/>
            </p:spPr>
            <p:txBody>
              <a:bodyPr/>
              <a:lstStyle/>
              <a:p>
                <a:r>
                  <a:rPr lang="ru-RU">
                    <a:noFill/>
                  </a:rPr>
                  <a:t> </a:t>
                </a:r>
              </a:p>
            </p:txBody>
          </p:sp>
        </mc:Fallback>
      </mc:AlternateContent>
      <p:grpSp>
        <p:nvGrpSpPr>
          <p:cNvPr id="9" name="Группа 8">
            <a:extLst>
              <a:ext uri="{FF2B5EF4-FFF2-40B4-BE49-F238E27FC236}">
                <a16:creationId xmlns:a16="http://schemas.microsoft.com/office/drawing/2014/main" id="{7D5F48BA-4C43-739C-5AE0-0D025D0D5C4E}"/>
              </a:ext>
            </a:extLst>
          </p:cNvPr>
          <p:cNvGrpSpPr/>
          <p:nvPr/>
        </p:nvGrpSpPr>
        <p:grpSpPr>
          <a:xfrm>
            <a:off x="781842" y="7825592"/>
            <a:ext cx="8296680" cy="3529497"/>
            <a:chOff x="781842" y="7825592"/>
            <a:chExt cx="8296680" cy="3529497"/>
          </a:xfrm>
        </p:grpSpPr>
        <p:pic>
          <p:nvPicPr>
            <p:cNvPr id="4" name="Рисунок 3">
              <a:extLst>
                <a:ext uri="{FF2B5EF4-FFF2-40B4-BE49-F238E27FC236}">
                  <a16:creationId xmlns:a16="http://schemas.microsoft.com/office/drawing/2014/main" id="{A5F1A2E8-AE9E-0985-BA47-67DB740D4F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842" y="7825592"/>
              <a:ext cx="8296680" cy="3529497"/>
            </a:xfrm>
            <a:prstGeom prst="rect">
              <a:avLst/>
            </a:prstGeom>
          </p:spPr>
        </p:pic>
        <p:sp>
          <p:nvSpPr>
            <p:cNvPr id="8" name="Прямоугольник 7">
              <a:extLst>
                <a:ext uri="{FF2B5EF4-FFF2-40B4-BE49-F238E27FC236}">
                  <a16:creationId xmlns:a16="http://schemas.microsoft.com/office/drawing/2014/main" id="{8B63FDAF-5D23-47C0-EDFF-5BD11C85CF59}"/>
                </a:ext>
              </a:extLst>
            </p:cNvPr>
            <p:cNvSpPr/>
            <p:nvPr/>
          </p:nvSpPr>
          <p:spPr>
            <a:xfrm>
              <a:off x="781842" y="8534400"/>
              <a:ext cx="8209758" cy="522514"/>
            </a:xfrm>
            <a:prstGeom prst="rect">
              <a:avLst/>
            </a:prstGeom>
            <a:solidFill>
              <a:schemeClr val="accent1">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0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10" name="TextBox 9">
            <a:extLst>
              <a:ext uri="{FF2B5EF4-FFF2-40B4-BE49-F238E27FC236}">
                <a16:creationId xmlns:a16="http://schemas.microsoft.com/office/drawing/2014/main" id="{1BF953EE-F693-D89A-9550-33A30CB8AAD4}"/>
              </a:ext>
            </a:extLst>
          </p:cNvPr>
          <p:cNvSpPr txBox="1"/>
          <p:nvPr/>
        </p:nvSpPr>
        <p:spPr>
          <a:xfrm>
            <a:off x="7620000" y="3124018"/>
            <a:ext cx="3547778" cy="1436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1 </a:t>
            </a:r>
            <a:r>
              <a:rPr kumimoji="0" lang="en-US" sz="2800" b="0" i="0" u="none" strike="noStrike" cap="none" spc="0" normalizeH="0" baseline="0" dirty="0" err="1">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kton</a:t>
            </a:r>
            <a:r>
              <a:rPr kumimoji="0" lang="en-US"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rPr>
              <a:t> LS detector in the mine with ~</a:t>
            </a:r>
            <a:r>
              <a:rPr lang="en-US" sz="2800" dirty="0">
                <a:latin typeface="Times New Roman" panose="02020603050405020304" pitchFamily="18" charset="0"/>
                <a:cs typeface="Times New Roman" panose="02020603050405020304" pitchFamily="18" charset="0"/>
              </a:rPr>
              <a:t>2700 m water-equivalent </a:t>
            </a:r>
            <a:endParaRPr kumimoji="0" lang="ru-RU"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Bodoni SvtyTwo ITC TT-Book"/>
            </a:endParaRPr>
          </a:p>
        </p:txBody>
      </p:sp>
      <p:sp>
        <p:nvSpPr>
          <p:cNvPr id="11" name="Номер слайда 10">
            <a:extLst>
              <a:ext uri="{FF2B5EF4-FFF2-40B4-BE49-F238E27FC236}">
                <a16:creationId xmlns:a16="http://schemas.microsoft.com/office/drawing/2014/main" id="{ED001ADA-5DFF-F95A-02D1-D0290F2FEFEC}"/>
              </a:ext>
            </a:extLst>
          </p:cNvPr>
          <p:cNvSpPr>
            <a:spLocks noGrp="1"/>
          </p:cNvSpPr>
          <p:nvPr>
            <p:ph type="sldNum" sz="quarter" idx="2"/>
          </p:nvPr>
        </p:nvSpPr>
        <p:spPr/>
        <p:txBody>
          <a:bodyPr/>
          <a:lstStyle/>
          <a:p>
            <a:fld id="{86CB4B4D-7CA3-9044-876B-883B54F8677D}" type="slidenum">
              <a:rPr lang="ru-RU" smtClean="0"/>
              <a:t>9</a:t>
            </a:fld>
            <a:endParaRPr lang="ru-RU"/>
          </a:p>
        </p:txBody>
      </p:sp>
    </p:spTree>
    <p:extLst>
      <p:ext uri="{BB962C8B-B14F-4D97-AF65-F5344CB8AC3E}">
        <p14:creationId xmlns:p14="http://schemas.microsoft.com/office/powerpoint/2010/main" val="1896725921"/>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Bodoni SvtyTwo ITC TT-Book"/>
            <a:ea typeface="Bodoni SvtyTwo ITC TT-Book"/>
            <a:cs typeface="Bodoni SvtyTwo ITC TT-Book"/>
            <a:sym typeface="Bodoni SvtyTwo ITC TT-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Bodoni SvtyTwo ITC TT-Book"/>
            <a:ea typeface="Bodoni SvtyTwo ITC TT-Book"/>
            <a:cs typeface="Bodoni SvtyTwo ITC TT-Book"/>
            <a:sym typeface="Bodoni SvtyTwo ITC TT-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6925</TotalTime>
  <Words>2941</Words>
  <Application>Microsoft Macintosh PowerPoint</Application>
  <PresentationFormat>Произвольный</PresentationFormat>
  <Paragraphs>402</Paragraphs>
  <Slides>32</Slides>
  <Notes>20</Notes>
  <HiddenSlides>0</HiddenSlides>
  <MMClips>0</MMClips>
  <ScaleCrop>false</ScaleCrop>
  <HeadingPairs>
    <vt:vector size="6" baseType="variant">
      <vt:variant>
        <vt:lpstr>Использованные шрифты</vt:lpstr>
      </vt:variant>
      <vt:variant>
        <vt:i4>15</vt:i4>
      </vt:variant>
      <vt:variant>
        <vt:lpstr>Тема</vt:lpstr>
      </vt:variant>
      <vt:variant>
        <vt:i4>1</vt:i4>
      </vt:variant>
      <vt:variant>
        <vt:lpstr>Заголовки слайдов</vt:lpstr>
      </vt:variant>
      <vt:variant>
        <vt:i4>32</vt:i4>
      </vt:variant>
    </vt:vector>
  </HeadingPairs>
  <TitlesOfParts>
    <vt:vector size="48" baseType="lpstr">
      <vt:lpstr>ヒラギノ明朝 ProN W3</vt:lpstr>
      <vt:lpstr>Arial</vt:lpstr>
      <vt:lpstr>Bodoni SvtyTwo ITC TT-Book</vt:lpstr>
      <vt:lpstr>Bodoni SvtyTwo SC ITC TT-Book</vt:lpstr>
      <vt:lpstr>Cambria Math</vt:lpstr>
      <vt:lpstr>Helvetica</vt:lpstr>
      <vt:lpstr>Helvetica Light</vt:lpstr>
      <vt:lpstr>Helvetica Neue</vt:lpstr>
      <vt:lpstr>Helvetica Neue Light</vt:lpstr>
      <vt:lpstr>Helvetica Neue Medium</vt:lpstr>
      <vt:lpstr>Helvetica Neue Thin</vt:lpstr>
      <vt:lpstr>NewCMMath</vt:lpstr>
      <vt:lpstr>NewCMSans10</vt:lpstr>
      <vt:lpstr>Times New Roman</vt:lpstr>
      <vt:lpstr>Wingdings</vt:lpstr>
      <vt:lpstr>White</vt:lpstr>
      <vt:lpstr>Исследование осцилляций нейтрино в ускорительных и реакторных экспериментах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Alexander Olshevskiy</cp:lastModifiedBy>
  <cp:revision>96</cp:revision>
  <dcterms:modified xsi:type="dcterms:W3CDTF">2025-02-17T10:48:59Z</dcterms:modified>
</cp:coreProperties>
</file>