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51" r:id="rId1"/>
  </p:sldMasterIdLst>
  <p:notesMasterIdLst>
    <p:notesMasterId r:id="rId24"/>
  </p:notesMasterIdLst>
  <p:handoutMasterIdLst>
    <p:handoutMasterId r:id="rId25"/>
  </p:handoutMasterIdLst>
  <p:sldIdLst>
    <p:sldId id="649" r:id="rId2"/>
    <p:sldId id="671" r:id="rId3"/>
    <p:sldId id="673" r:id="rId4"/>
    <p:sldId id="452" r:id="rId5"/>
    <p:sldId id="434" r:id="rId6"/>
    <p:sldId id="282" r:id="rId7"/>
    <p:sldId id="635" r:id="rId8"/>
    <p:sldId id="503" r:id="rId9"/>
    <p:sldId id="274" r:id="rId10"/>
    <p:sldId id="602" r:id="rId11"/>
    <p:sldId id="476" r:id="rId12"/>
    <p:sldId id="668" r:id="rId13"/>
    <p:sldId id="670" r:id="rId14"/>
    <p:sldId id="637" r:id="rId15"/>
    <p:sldId id="654" r:id="rId16"/>
    <p:sldId id="672" r:id="rId17"/>
    <p:sldId id="674" r:id="rId18"/>
    <p:sldId id="627" r:id="rId19"/>
    <p:sldId id="669" r:id="rId20"/>
    <p:sldId id="666" r:id="rId21"/>
    <p:sldId id="449" r:id="rId22"/>
    <p:sldId id="632" r:id="rId23"/>
  </p:sldIdLst>
  <p:sldSz cx="9144000" cy="6858000" type="screen4x3"/>
  <p:notesSz cx="6794500" cy="9931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76">
          <p15:clr>
            <a:srgbClr val="A4A3A4"/>
          </p15:clr>
        </p15:guide>
        <p15:guide id="2" orient="horz" pos="1392">
          <p15:clr>
            <a:srgbClr val="A4A3A4"/>
          </p15:clr>
        </p15:guide>
        <p15:guide id="3" orient="horz" pos="144">
          <p15:clr>
            <a:srgbClr val="A4A3A4"/>
          </p15:clr>
        </p15:guide>
        <p15:guide id="4" orient="horz">
          <p15:clr>
            <a:srgbClr val="A4A3A4"/>
          </p15:clr>
        </p15:guide>
        <p15:guide id="5" orient="horz" pos="672">
          <p15:clr>
            <a:srgbClr val="A4A3A4"/>
          </p15:clr>
        </p15:guide>
        <p15:guide id="6" pos="5759">
          <p15:clr>
            <a:srgbClr val="A4A3A4"/>
          </p15:clr>
        </p15:guide>
        <p15:guide id="7" pos="480">
          <p15:clr>
            <a:srgbClr val="A4A3A4"/>
          </p15:clr>
        </p15:guide>
        <p15:guide id="8" pos="4704">
          <p15:clr>
            <a:srgbClr val="A4A3A4"/>
          </p15:clr>
        </p15:guide>
        <p15:guide id="9" pos="5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kita Vasyukhin" initials="NV" lastIdx="4" clrIdx="0"/>
  <p:cmAuthor id="1" name="Lenovo" initials="L" lastIdx="2" clrIdx="1">
    <p:extLst>
      <p:ext uri="{19B8F6BF-5375-455C-9EA6-DF929625EA0E}">
        <p15:presenceInfo xmlns:p15="http://schemas.microsoft.com/office/powerpoint/2012/main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CC"/>
    <a:srgbClr val="CC00CC"/>
    <a:srgbClr val="CC0066"/>
    <a:srgbClr val="CF9D87"/>
    <a:srgbClr val="D60093"/>
    <a:srgbClr val="CC0099"/>
    <a:srgbClr val="604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3" autoAdjust="0"/>
    <p:restoredTop sz="90058" autoAdjust="0"/>
  </p:normalViewPr>
  <p:slideViewPr>
    <p:cSldViewPr>
      <p:cViewPr varScale="1">
        <p:scale>
          <a:sx n="103" d="100"/>
          <a:sy n="103" d="100"/>
        </p:scale>
        <p:origin x="762" y="108"/>
      </p:cViewPr>
      <p:guideLst>
        <p:guide orient="horz" pos="4176"/>
        <p:guide orient="horz" pos="1392"/>
        <p:guide orient="horz" pos="144"/>
        <p:guide orient="horz"/>
        <p:guide orient="horz" pos="672"/>
        <p:guide pos="5759"/>
        <p:guide pos="480"/>
        <p:guide pos="470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698" y="-91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 algn="l" defTabSz="90805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8A66159-0B3C-44D9-990D-18DB0222E8E3}" type="datetime1">
              <a:rPr lang="en-US" altLang="en-US"/>
              <a:pPr>
                <a:defRPr/>
              </a:pPr>
              <a:t>2/17/2025</a:t>
            </a:fld>
            <a:endParaRPr lang="ru-RU" alt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 algn="l" defTabSz="90805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 altLang="en-US"/>
              <a:t>PAC 2009, Yu. Senichev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BFBDCC8-F82F-4036-BDF4-8BFA0226C038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70447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 algn="l" defTabSz="90805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2327912-36C1-4CB2-8E5A-877D5BDE0C00}" type="datetime1">
              <a:rPr lang="en-US" altLang="en-US"/>
              <a:pPr>
                <a:defRPr/>
              </a:pPr>
              <a:t>2/17/2025</a:t>
            </a:fld>
            <a:endParaRPr lang="ru-RU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 algn="l" defTabSz="90805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 altLang="en-US"/>
              <a:t>PAC 2009, Yu. Senichev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FDC3419-676F-4F64-A8FD-85C01B70B997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3827156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ЛаПлаз</a:t>
            </a:r>
            <a:r>
              <a:rPr lang="ru-RU" dirty="0"/>
              <a:t> 2023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A2327912-36C1-4CB2-8E5A-877D5BDE0C00}" type="datetime1">
              <a:rPr lang="en-US" altLang="en-US" smtClean="0"/>
              <a:pPr>
                <a:defRPr/>
              </a:pPr>
              <a:t>2/17/2025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PAC 2009, Yu. Senichev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DC3419-676F-4F64-A8FD-85C01B70B997}" type="slidenum">
              <a:rPr lang="de-DE" altLang="en-US" smtClean="0"/>
              <a:pPr>
                <a:defRPr/>
              </a:pPr>
              <a:t>1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157850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A2327912-36C1-4CB2-8E5A-877D5BDE0C00}" type="datetime1">
              <a:rPr lang="en-US" altLang="en-US" smtClean="0"/>
              <a:pPr>
                <a:defRPr/>
              </a:pPr>
              <a:t>2/17/2025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PAC 2009, Yu. Senichev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DC3419-676F-4F64-A8FD-85C01B70B997}" type="slidenum">
              <a:rPr lang="de-DE" altLang="en-US" smtClean="0"/>
              <a:pPr>
                <a:defRPr/>
              </a:pPr>
              <a:t>7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125290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6EB69D-9BBB-45BF-B3CE-1397FB0054F1}" type="slidenum">
              <a:rPr lang="de-DE" altLang="en-US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de-DE" altLang="en-US">
              <a:cs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A2327912-36C1-4CB2-8E5A-877D5BDE0C00}" type="datetime1">
              <a:rPr lang="en-US" altLang="en-US" smtClean="0"/>
              <a:pPr>
                <a:defRPr/>
              </a:pPr>
              <a:t>2/19/2025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PAC 2009, Yu. Senichev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DC3419-676F-4F64-A8FD-85C01B70B997}" type="slidenum">
              <a:rPr lang="de-DE" altLang="en-US" smtClean="0"/>
              <a:pPr>
                <a:defRPr/>
              </a:pPr>
              <a:t>22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555807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74215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7D34C-41FA-408F-9792-AC699D4B52AB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7115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7D34C-41FA-408F-9792-AC699D4B52AB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74909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9138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538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946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270800"/>
            <a:ext cx="8075240" cy="482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/>
              <a:t>Hier steht Blindtext zu einem Thema mit Einleitung und folgenden Aufzählungspunkten: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nonummy</a:t>
            </a:r>
            <a:r>
              <a:rPr lang="de-DE" dirty="0"/>
              <a:t> </a:t>
            </a:r>
            <a:r>
              <a:rPr lang="de-DE" dirty="0" err="1"/>
              <a:t>nibh</a:t>
            </a:r>
            <a:br>
              <a:rPr lang="de-DE" dirty="0"/>
            </a:br>
            <a:r>
              <a:rPr lang="de-DE" dirty="0" err="1"/>
              <a:t>tincidunt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nonummy</a:t>
            </a:r>
            <a:r>
              <a:rPr lang="de-DE" dirty="0"/>
              <a:t> </a:t>
            </a:r>
            <a:r>
              <a:rPr lang="de-DE" dirty="0" err="1"/>
              <a:t>tincidunt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.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br>
              <a:rPr lang="de-DE" dirty="0"/>
            </a:br>
            <a:r>
              <a:rPr lang="de-DE" dirty="0" err="1"/>
              <a:t>elit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nonummy</a:t>
            </a:r>
            <a:r>
              <a:rPr lang="de-DE" dirty="0"/>
              <a:t> </a:t>
            </a:r>
            <a:r>
              <a:rPr lang="de-DE" dirty="0" err="1"/>
              <a:t>nibh</a:t>
            </a:r>
            <a:r>
              <a:rPr lang="de-DE" dirty="0"/>
              <a:t> </a:t>
            </a:r>
            <a:r>
              <a:rPr lang="de-DE" dirty="0" err="1"/>
              <a:t>euismod</a:t>
            </a:r>
            <a:r>
              <a:rPr lang="de-DE" dirty="0"/>
              <a:t> </a:t>
            </a:r>
            <a:r>
              <a:rPr lang="de-DE" dirty="0" err="1"/>
              <a:t>tincidunt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. 	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015-BCCC-4276-94E6-CD41EDF32751}" type="datetime1">
              <a:rPr lang="en-US" smtClean="0"/>
              <a:t>2/17/2025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y.senichev@inr.ru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432000"/>
            <a:ext cx="658800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/>
              <a:t>Musterpräsentation</a:t>
            </a:r>
          </a:p>
        </p:txBody>
      </p:sp>
    </p:spTree>
    <p:extLst>
      <p:ext uri="{BB962C8B-B14F-4D97-AF65-F5344CB8AC3E}">
        <p14:creationId xmlns:p14="http://schemas.microsoft.com/office/powerpoint/2010/main" val="359030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9833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7D34C-41FA-408F-9792-AC699D4B52AB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8615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855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7D34C-41FA-408F-9792-AC699D4B52AB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07324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1305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7D34C-41FA-408F-9792-AC699D4B52AB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2466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7D34C-41FA-408F-9792-AC699D4B52AB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8472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7D34C-41FA-408F-9792-AC699D4B52AB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31874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7D34C-41FA-408F-9792-AC699D4B52AB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51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</p:sldLayoutIdLst>
  <p:transition>
    <p:fade thruBlk="1"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9.bin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10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1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タイトル 1">
            <a:extLst>
              <a:ext uri="{FF2B5EF4-FFF2-40B4-BE49-F238E27FC236}">
                <a16:creationId xmlns:a16="http://schemas.microsoft.com/office/drawing/2014/main" id="{7D253380-E7F8-7342-9A85-542964A0ED87}"/>
              </a:ext>
            </a:extLst>
          </p:cNvPr>
          <p:cNvSpPr txBox="1"/>
          <p:nvPr/>
        </p:nvSpPr>
        <p:spPr>
          <a:xfrm>
            <a:off x="-4501" y="1305635"/>
            <a:ext cx="915299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rIns="34289" anchor="b">
            <a:spAutoFit/>
          </a:bodyPr>
          <a:lstStyle>
            <a:lvl1pPr algn="ctr">
              <a:lnSpc>
                <a:spcPct val="90000"/>
              </a:lnSpc>
              <a:defRPr sz="6600" b="1">
                <a:solidFill>
                  <a:srgbClr val="130C7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sz="2000" b="1" dirty="0"/>
              <a:t>The quasi-frozen spin concept at NICA facilities as a feasible method </a:t>
            </a:r>
            <a:endParaRPr lang="ru-RU" sz="2000" b="1" dirty="0"/>
          </a:p>
          <a:p>
            <a:r>
              <a:rPr lang="en-US" sz="2000" b="1" dirty="0"/>
              <a:t>for searching for the electric dipole moment of light nuclei</a:t>
            </a:r>
          </a:p>
        </p:txBody>
      </p:sp>
      <p:sp>
        <p:nvSpPr>
          <p:cNvPr id="11" name="字幕 2">
            <a:extLst>
              <a:ext uri="{FF2B5EF4-FFF2-40B4-BE49-F238E27FC236}">
                <a16:creationId xmlns:a16="http://schemas.microsoft.com/office/drawing/2014/main" id="{95A75770-51B0-624D-A24E-A8BBD1D75B8B}"/>
              </a:ext>
            </a:extLst>
          </p:cNvPr>
          <p:cNvSpPr txBox="1">
            <a:spLocks/>
          </p:cNvSpPr>
          <p:nvPr/>
        </p:nvSpPr>
        <p:spPr>
          <a:xfrm>
            <a:off x="971600" y="2420888"/>
            <a:ext cx="7416824" cy="2808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noAutofit/>
          </a:bodyPr>
          <a:lstStyle>
            <a:lvl1pPr marL="0" marR="0" indent="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游ゴシック"/>
              </a:defRPr>
            </a:lvl1pPr>
            <a:lvl2pPr marL="0" marR="0" indent="4572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游ゴシック"/>
              </a:defRPr>
            </a:lvl2pPr>
            <a:lvl3pPr marL="0" marR="0" indent="9144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游ゴシック"/>
              </a:defRPr>
            </a:lvl3pPr>
            <a:lvl4pPr marL="0" marR="0" indent="13716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游ゴシック"/>
              </a:defRPr>
            </a:lvl4pPr>
            <a:lvl5pPr marL="0" marR="0" indent="18288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游ゴシック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游ゴシック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游ゴシック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游ゴシック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游ゴシック"/>
              </a:defRPr>
            </a:lvl9pPr>
          </a:lstStyle>
          <a:p>
            <a:pPr algn="ctr"/>
            <a:r>
              <a:rPr lang="ru-RU" sz="14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Ю.В. СЕНИЧЕВ</a:t>
            </a:r>
            <a:r>
              <a:rPr lang="ru-RU" sz="1400" b="1" i="1" u="sng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1,5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, А.Е.АКСЕНТЬЕВ</a:t>
            </a:r>
            <a:r>
              <a:rPr lang="ru-RU" sz="1400" b="1" i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1400" b="1" i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ru-RU" sz="1400" b="1" i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4,5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, С.Д. КОЛОКОЛЬЧИКОВ</a:t>
            </a:r>
            <a:r>
              <a:rPr lang="ru-RU" sz="1400" b="1" i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1400" b="1" i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ru-RU" sz="1400" b="1" i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, В.П.ЛАДЫГИН</a:t>
            </a:r>
            <a:r>
              <a:rPr lang="ru-RU" sz="1400" b="1" i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endParaRPr lang="en-US" sz="1400" b="1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1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А.А.МЕЛЬНИКОВ</a:t>
            </a:r>
            <a:r>
              <a:rPr lang="ru-RU" sz="1400" b="1" i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1,3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400" b="1" i="1" dirty="0">
                <a:latin typeface="Times New Roman" panose="02020603050405020304" pitchFamily="18" charset="0"/>
              </a:rPr>
              <a:t>Н.Н. НИКОЛАЕВ</a:t>
            </a:r>
            <a:r>
              <a:rPr lang="ru-RU" sz="1400" b="1" i="1" baseline="30000" dirty="0">
                <a:latin typeface="Times New Roman" panose="02020603050405020304" pitchFamily="18" charset="0"/>
              </a:rPr>
              <a:t>3</a:t>
            </a:r>
            <a:r>
              <a:rPr lang="ru-RU" sz="1400" b="1" i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,5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, Е.М. СЫРЕСИН</a:t>
            </a:r>
            <a:r>
              <a:rPr lang="ru-RU" sz="1400" b="1" i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endParaRPr lang="ru-RU" sz="1400" b="1" i="1" dirty="0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1400" b="1" i="1" baseline="300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400" b="1" i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 Ядерных Исследований</a:t>
            </a:r>
            <a:r>
              <a:rPr lang="en-US" sz="1400" b="1" i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РАН, Москва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400" b="1" i="1" baseline="300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400" b="1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Объединенный Институт Ядерных Исследований, Дубна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200" b="1" i="1" baseline="300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400" b="1" i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 теоретической физики Ландау, Черноголовка</a:t>
            </a:r>
            <a:endParaRPr lang="ru-RU" sz="1400" b="1" i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1200" b="1" i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baseline="300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1400" b="1" i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МИФИ НИЯУ, Москва</a:t>
            </a:r>
            <a:r>
              <a:rPr lang="ru-RU" sz="1200" b="1" i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200" b="1" i="1" baseline="300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baseline="300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1400" b="1" i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МФТИ, Долгопрудный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200" i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BB72596A-10D8-134B-A1E9-D565E4142C40}"/>
              </a:ext>
            </a:extLst>
          </p:cNvPr>
          <p:cNvCxnSpPr>
            <a:cxnSpLocks/>
          </p:cNvCxnSpPr>
          <p:nvPr/>
        </p:nvCxnSpPr>
        <p:spPr>
          <a:xfrm>
            <a:off x="107504" y="836712"/>
            <a:ext cx="9156233" cy="0"/>
          </a:xfrm>
          <a:prstGeom prst="line">
            <a:avLst/>
          </a:prstGeom>
          <a:ln w="28575">
            <a:solidFill>
              <a:srgbClr val="EF4D0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 useBgFill="1">
        <p:nvSpPr>
          <p:cNvPr id="15" name="タイトル 1">
            <a:extLst>
              <a:ext uri="{FF2B5EF4-FFF2-40B4-BE49-F238E27FC236}">
                <a16:creationId xmlns:a16="http://schemas.microsoft.com/office/drawing/2014/main" id="{C2DA7839-89E6-CE4C-A439-8176A9288893}"/>
              </a:ext>
            </a:extLst>
          </p:cNvPr>
          <p:cNvSpPr txBox="1"/>
          <p:nvPr/>
        </p:nvSpPr>
        <p:spPr>
          <a:xfrm>
            <a:off x="0" y="-162009"/>
            <a:ext cx="9143999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rIns="34289" anchor="b">
            <a:spAutoFit/>
          </a:bodyPr>
          <a:lstStyle>
            <a:lvl1pPr algn="ctr">
              <a:lnSpc>
                <a:spcPct val="90000"/>
              </a:lnSpc>
              <a:defRPr sz="6600" b="1">
                <a:solidFill>
                  <a:srgbClr val="130C7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ru-RU" sz="2000" dirty="0"/>
              <a:t>С</a:t>
            </a:r>
            <a:r>
              <a:rPr lang="ru-RU" sz="2000" b="1" dirty="0"/>
              <a:t>ессия-конференция «Физика фундаментальных взаимодействий»,</a:t>
            </a:r>
          </a:p>
          <a:p>
            <a:r>
              <a:rPr lang="ru-RU" sz="2000" b="1" dirty="0"/>
              <a:t>посвященная 70-летию со дня рождения академика РАН </a:t>
            </a:r>
          </a:p>
          <a:p>
            <a:r>
              <a:rPr lang="ru-RU" sz="2000" b="1" dirty="0"/>
              <a:t>Валерия Анатольевича </a:t>
            </a:r>
            <a:r>
              <a:rPr lang="ru-RU" sz="2000" b="1" dirty="0" err="1"/>
              <a:t>Рубакова</a:t>
            </a:r>
            <a:r>
              <a:rPr lang="ru-RU" sz="2000" b="1" dirty="0"/>
              <a:t>.</a:t>
            </a:r>
            <a:endParaRPr lang="ru-RU" sz="2000" i="1" dirty="0">
              <a:latin typeface="+mj-lt"/>
              <a:ea typeface="Baskerville" panose="020205020704010203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467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69560"/>
            <a:ext cx="8074025" cy="4719680"/>
          </a:xfr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746AA-E6AB-4D1E-860C-E7DFAB0C1CB8}" type="datetime1">
              <a:rPr lang="en-US" smtClean="0"/>
              <a:t>2/18/2025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10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Scan of MXG value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273371" y="4602614"/>
            <a:ext cx="1138389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/>
              <a:t>preliminary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7308304" y="2996952"/>
                <a:ext cx="1703223" cy="65665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Polarization</a:t>
                </a:r>
                <a:r>
                  <a:rPr lang="de-DE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fit: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𝑝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/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𝑆𝐶𝑇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2996952"/>
                <a:ext cx="1703223" cy="656655"/>
              </a:xfrm>
              <a:prstGeom prst="rect">
                <a:avLst/>
              </a:prstGeom>
              <a:blipFill rotWithShape="1">
                <a:blip r:embed="rId3"/>
                <a:stretch>
                  <a:fillRect l="-2473" t="-2703" r="-1767" b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2597325" y="5723964"/>
                <a:ext cx="4394216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Best Spin Coherence Time: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𝑆𝐶𝑇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de-DE" b="0" i="1" smtClean="0">
                        <a:latin typeface="Cambria Math"/>
                      </a:rPr>
                      <m:t>00</m:t>
                    </m:r>
                    <m:r>
                      <a:rPr lang="de-DE" b="0" i="1" smtClean="0">
                        <a:latin typeface="Cambria Math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325" y="5723964"/>
                <a:ext cx="4394216" cy="369332"/>
              </a:xfrm>
              <a:prstGeom prst="rect">
                <a:avLst/>
              </a:prstGeom>
              <a:blipFill>
                <a:blip r:embed="rId4"/>
                <a:stretch>
                  <a:fillRect l="-828" t="-615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55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"/>
    </mc:Choice>
    <mc:Fallback xmlns="">
      <p:transition spd="slow" advTm="62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4FF230D0-5BF0-46E9-8089-0BB358A95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609600"/>
            <a:ext cx="7772400" cy="731838"/>
          </a:xfrm>
        </p:spPr>
        <p:txBody>
          <a:bodyPr/>
          <a:lstStyle/>
          <a:p>
            <a:r>
              <a:rPr lang="en-US" altLang="en-US" sz="2400" i="1" u="sng" dirty="0"/>
              <a:t>Main published results</a:t>
            </a:r>
            <a:r>
              <a:rPr lang="en-GB" altLang="en-US" sz="2400" i="1" u="sng" dirty="0"/>
              <a:t> at COSY ring experiment</a:t>
            </a:r>
            <a:endParaRPr lang="en-GB" alt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38C89-E3DD-4FC7-B6A0-6397B5B10F7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83568" y="1268760"/>
            <a:ext cx="7772400" cy="4968552"/>
          </a:xfrm>
          <a:blipFill rotWithShape="1">
            <a:blip r:embed="rId2"/>
            <a:stretch>
              <a:fillRect t="-1472" r="-2353" b="-1472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26472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62" name="Title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5143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EDM measurement precision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02" y="1124744"/>
            <a:ext cx="7678222" cy="500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94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DB59FA-21E1-6B0A-FD23-DE5D6847D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Переход от структуры с </a:t>
            </a:r>
            <a:r>
              <a:rPr lang="ru-RU" sz="2400" b="1" dirty="0">
                <a:solidFill>
                  <a:srgbClr val="0070C0"/>
                </a:solidFill>
              </a:rPr>
              <a:t>«замороженным спином»</a:t>
            </a:r>
            <a:r>
              <a:rPr lang="ru-RU" sz="2400" dirty="0"/>
              <a:t> к структуре с </a:t>
            </a:r>
            <a:r>
              <a:rPr lang="ru-RU" sz="2400" b="1" dirty="0">
                <a:solidFill>
                  <a:srgbClr val="FF0000"/>
                </a:solidFill>
              </a:rPr>
              <a:t>«квази-замороженным спином»</a:t>
            </a:r>
            <a:r>
              <a:rPr lang="ru-RU" sz="2400" dirty="0"/>
              <a:t> </a:t>
            </a:r>
          </a:p>
        </p:txBody>
      </p:sp>
      <p:pic>
        <p:nvPicPr>
          <p:cNvPr id="4" name="Picture 2" descr="FSring">
            <a:extLst>
              <a:ext uri="{FF2B5EF4-FFF2-40B4-BE49-F238E27FC236}">
                <a16:creationId xmlns:a16="http://schemas.microsoft.com/office/drawing/2014/main" id="{E982B059-0760-3927-69AA-52E11553FA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54965"/>
            <a:ext cx="3609920" cy="222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D6AE122E-3273-9277-A616-402FCAC17F97}"/>
              </a:ext>
            </a:extLst>
          </p:cNvPr>
          <p:cNvSpPr/>
          <p:nvPr/>
        </p:nvSpPr>
        <p:spPr>
          <a:xfrm>
            <a:off x="4716016" y="3068960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CE6E29EE-9FEA-5FD2-3EE3-D3A130B46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84784"/>
            <a:ext cx="3059497" cy="330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B604F2-1D38-CF85-8599-78F78E92826D}"/>
              </a:ext>
            </a:extLst>
          </p:cNvPr>
          <p:cNvSpPr txBox="1"/>
          <p:nvPr/>
        </p:nvSpPr>
        <p:spPr>
          <a:xfrm>
            <a:off x="282682" y="4651375"/>
            <a:ext cx="4954588" cy="160043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solidFill>
                  <a:srgbClr val="0033CC"/>
                </a:solidFill>
              </a:rPr>
              <a:t>In the Frozen spin concept, the size of the ring is determined by the maximum possible value of the electric field</a:t>
            </a:r>
            <a:r>
              <a:rPr lang="ru-RU" sz="1400" dirty="0">
                <a:solidFill>
                  <a:srgbClr val="0033CC"/>
                </a:solidFill>
              </a:rPr>
              <a:t> </a:t>
            </a:r>
            <a:r>
              <a:rPr lang="en-US" sz="1400" dirty="0">
                <a:solidFill>
                  <a:srgbClr val="0033CC"/>
                </a:solidFill>
              </a:rPr>
              <a:t>Ex=10 MV/m and, as a consequence, the magnetic field is restricted by </a:t>
            </a:r>
            <a:r>
              <a:rPr lang="en-US" sz="1400" dirty="0" err="1">
                <a:solidFill>
                  <a:srgbClr val="0033CC"/>
                </a:solidFill>
              </a:rPr>
              <a:t>Bmax</a:t>
            </a:r>
            <a:r>
              <a:rPr lang="en-US" sz="1400" dirty="0">
                <a:solidFill>
                  <a:srgbClr val="0033CC"/>
                </a:solidFill>
              </a:rPr>
              <a:t>=0.4 Tesla</a:t>
            </a:r>
          </a:p>
          <a:p>
            <a:pPr algn="just"/>
            <a:endParaRPr lang="ru-RU" sz="1400" dirty="0">
              <a:solidFill>
                <a:srgbClr val="0033CC"/>
              </a:solidFill>
            </a:endParaRPr>
          </a:p>
          <a:p>
            <a:pPr algn="just"/>
            <a:r>
              <a:rPr lang="en-US" sz="1400" dirty="0">
                <a:solidFill>
                  <a:srgbClr val="0033CC"/>
                </a:solidFill>
              </a:rPr>
              <a:t>In the quasi-frozen concept, the size of the ring is determined mainly by the magnetic field of </a:t>
            </a:r>
            <a:r>
              <a:rPr lang="en-US" sz="1400" dirty="0" err="1">
                <a:solidFill>
                  <a:srgbClr val="0033CC"/>
                </a:solidFill>
              </a:rPr>
              <a:t>Bmax</a:t>
            </a:r>
            <a:r>
              <a:rPr lang="en-US" sz="1400" dirty="0">
                <a:solidFill>
                  <a:srgbClr val="0033CC"/>
                </a:solidFill>
              </a:rPr>
              <a:t> = 2 Tesla</a:t>
            </a:r>
          </a:p>
        </p:txBody>
      </p:sp>
    </p:spTree>
    <p:extLst>
      <p:ext uri="{BB962C8B-B14F-4D97-AF65-F5344CB8AC3E}">
        <p14:creationId xmlns:p14="http://schemas.microsoft.com/office/powerpoint/2010/main" val="1056496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81025" y="188913"/>
            <a:ext cx="7772400" cy="803275"/>
          </a:xfrm>
        </p:spPr>
        <p:txBody>
          <a:bodyPr/>
          <a:lstStyle/>
          <a:p>
            <a:pPr algn="ctr"/>
            <a:r>
              <a:rPr lang="en-US" altLang="en-US" sz="2000" dirty="0">
                <a:solidFill>
                  <a:srgbClr val="0033CC"/>
                </a:solidFill>
              </a:rPr>
              <a:t>Quasi-Frozen Spin option in COSY and NICA accelerators</a:t>
            </a:r>
            <a:endParaRPr lang="ru-RU" altLang="en-US" sz="2000" dirty="0">
              <a:solidFill>
                <a:srgbClr val="0033CC"/>
              </a:solidFill>
            </a:endParaRP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endParaRPr lang="en-GB" altLang="en-US" sz="1800"/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0" y="3173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endParaRPr lang="en-GB" altLang="en-US" sz="1800"/>
          </a:p>
        </p:txBody>
      </p:sp>
      <p:sp>
        <p:nvSpPr>
          <p:cNvPr id="20486" name="Rectangle 9"/>
          <p:cNvSpPr>
            <a:spLocks noChangeArrowheads="1"/>
          </p:cNvSpPr>
          <p:nvPr/>
        </p:nvSpPr>
        <p:spPr bwMode="auto">
          <a:xfrm>
            <a:off x="0" y="3173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endParaRPr lang="en-GB" altLang="en-US" sz="1800"/>
          </a:p>
        </p:txBody>
      </p:sp>
      <p:sp>
        <p:nvSpPr>
          <p:cNvPr id="2048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endParaRPr lang="en-GB" altLang="en-US" sz="1800"/>
          </a:p>
        </p:txBody>
      </p:sp>
      <p:sp>
        <p:nvSpPr>
          <p:cNvPr id="20488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endParaRPr lang="en-GB" altLang="en-US" sz="1800"/>
          </a:p>
        </p:txBody>
      </p:sp>
      <p:sp>
        <p:nvSpPr>
          <p:cNvPr id="2048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endParaRPr lang="en-GB" altLang="en-US" sz="1800"/>
          </a:p>
        </p:txBody>
      </p:sp>
      <p:sp>
        <p:nvSpPr>
          <p:cNvPr id="20490" name="Rectangle 17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endParaRPr lang="en-GB" altLang="en-US" sz="1800"/>
          </a:p>
        </p:txBody>
      </p:sp>
      <p:sp>
        <p:nvSpPr>
          <p:cNvPr id="20491" name="Rectangle 19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endParaRPr lang="en-GB" altLang="en-US" sz="1800"/>
          </a:p>
        </p:txBody>
      </p:sp>
      <p:sp>
        <p:nvSpPr>
          <p:cNvPr id="2049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endParaRPr lang="en-GB" altLang="en-US" sz="1800"/>
          </a:p>
        </p:txBody>
      </p:sp>
      <p:sp>
        <p:nvSpPr>
          <p:cNvPr id="20493" name="Rectangle 23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endParaRPr lang="en-GB" altLang="en-US" sz="1800"/>
          </a:p>
        </p:txBody>
      </p:sp>
      <p:sp>
        <p:nvSpPr>
          <p:cNvPr id="20494" name="Rectangle 25"/>
          <p:cNvSpPr>
            <a:spLocks noChangeArrowheads="1"/>
          </p:cNvSpPr>
          <p:nvPr/>
        </p:nvSpPr>
        <p:spPr bwMode="auto">
          <a:xfrm>
            <a:off x="0" y="3154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endParaRPr lang="en-GB" altLang="en-US" sz="1800"/>
          </a:p>
        </p:txBody>
      </p:sp>
      <p:sp>
        <p:nvSpPr>
          <p:cNvPr id="20495" name="Rectangle 27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endParaRPr lang="en-GB" altLang="en-US" sz="1800"/>
          </a:p>
        </p:txBody>
      </p:sp>
      <p:sp>
        <p:nvSpPr>
          <p:cNvPr id="20496" name="Rectangle 2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endParaRPr lang="en-GB" altLang="en-US" sz="1800"/>
          </a:p>
        </p:txBody>
      </p:sp>
      <p:sp>
        <p:nvSpPr>
          <p:cNvPr id="2049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endParaRPr lang="en-GB" altLang="en-US" sz="1800"/>
          </a:p>
        </p:txBody>
      </p:sp>
      <p:pic>
        <p:nvPicPr>
          <p:cNvPr id="204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48" y="2131266"/>
            <a:ext cx="1960111" cy="279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38206"/>
            <a:ext cx="2249769" cy="150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49" y="2993140"/>
            <a:ext cx="3641163" cy="187983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221152" y="2374154"/>
            <a:ext cx="216024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197715" y="2434283"/>
            <a:ext cx="1656184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936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7AE90-C60C-CF10-F870-2AD8E1970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Quasi-frozen spin option for </a:t>
            </a:r>
            <a:r>
              <a:rPr lang="en-US" sz="3200" dirty="0">
                <a:solidFill>
                  <a:srgbClr val="FF0000"/>
                </a:solidFill>
              </a:rPr>
              <a:t>NICA collider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1ADBB8D-DC66-4959-D8E9-0DBC9E95C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5" y="1824547"/>
            <a:ext cx="6878010" cy="4077269"/>
          </a:xfrm>
        </p:spPr>
      </p:pic>
    </p:spTree>
    <p:extLst>
      <p:ext uri="{BB962C8B-B14F-4D97-AF65-F5344CB8AC3E}">
        <p14:creationId xmlns:p14="http://schemas.microsoft.com/office/powerpoint/2010/main" val="393449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ACD9B-3F15-F822-F9D0-86ABB9706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44E54-C337-899F-0099-1082EEA0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Quasi-frozen spin option for </a:t>
            </a:r>
            <a:r>
              <a:rPr lang="en-US" sz="3200" dirty="0">
                <a:solidFill>
                  <a:srgbClr val="FF0000"/>
                </a:solidFill>
              </a:rPr>
              <a:t>NICA collider</a:t>
            </a:r>
            <a:endParaRPr lang="ru-RU" sz="32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39321F7-551F-177C-C40C-A15708561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5" y="1824547"/>
            <a:ext cx="6878010" cy="4077269"/>
          </a:xfr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179F510-B524-EA3A-7A79-8DFE6DF368CF}"/>
              </a:ext>
            </a:extLst>
          </p:cNvPr>
          <p:cNvCxnSpPr/>
          <p:nvPr/>
        </p:nvCxnSpPr>
        <p:spPr>
          <a:xfrm>
            <a:off x="4427984" y="3284984"/>
            <a:ext cx="792088" cy="86409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3059A54-F226-BEBB-B943-32191860BC11}"/>
              </a:ext>
            </a:extLst>
          </p:cNvPr>
          <p:cNvCxnSpPr/>
          <p:nvPr/>
        </p:nvCxnSpPr>
        <p:spPr>
          <a:xfrm>
            <a:off x="3923928" y="3429000"/>
            <a:ext cx="1800200" cy="36004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601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523FE-1BEC-5148-0A26-A3292656B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09D0FE-7484-F1D6-723C-29B286156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05617"/>
          </a:xfrm>
        </p:spPr>
        <p:txBody>
          <a:bodyPr>
            <a:normAutofit fontScale="90000"/>
          </a:bodyPr>
          <a:lstStyle/>
          <a:p>
            <a:r>
              <a:rPr lang="en-US" sz="3200" dirty="0" err="1"/>
              <a:t>Nuclotron</a:t>
            </a:r>
            <a:r>
              <a:rPr lang="en-US" sz="3200" dirty="0"/>
              <a:t> with QFS condition (variant </a:t>
            </a:r>
            <a:r>
              <a:rPr lang="ru-RU" sz="3200" dirty="0"/>
              <a:t>2.2.3</a:t>
            </a:r>
            <a:r>
              <a:rPr lang="en-US" sz="3200" dirty="0"/>
              <a:t>)</a:t>
            </a:r>
            <a:endParaRPr lang="ru-RU" sz="32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13EB477-B51C-E61D-4F34-74C782460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22249"/>
            <a:ext cx="8855968" cy="4785231"/>
          </a:xfrm>
          <a:prstGeom prst="rect">
            <a:avLst/>
          </a:prstGeom>
        </p:spPr>
      </p:pic>
      <p:sp>
        <p:nvSpPr>
          <p:cNvPr id="11" name="Объект 10">
            <a:extLst>
              <a:ext uri="{FF2B5EF4-FFF2-40B4-BE49-F238E27FC236}">
                <a16:creationId xmlns:a16="http://schemas.microsoft.com/office/drawing/2014/main" id="{231D38C9-1625-66FA-E1BF-260E1F754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B7A9D2A-D586-62EB-7F66-789CD008D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12" y="3212976"/>
            <a:ext cx="3694660" cy="20882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BB50152-453C-59D2-07B4-F1876BC72810}"/>
              </a:ext>
            </a:extLst>
          </p:cNvPr>
          <p:cNvSpPr txBox="1"/>
          <p:nvPr/>
        </p:nvSpPr>
        <p:spPr>
          <a:xfrm>
            <a:off x="1907704" y="5506719"/>
            <a:ext cx="67790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Общая длина кольца 251 м</a:t>
            </a:r>
            <a:r>
              <a:rPr lang="en-US" dirty="0"/>
              <a:t>: 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Совокупная длина всех магнитов</a:t>
            </a:r>
            <a:r>
              <a:rPr lang="en-US" dirty="0"/>
              <a:t> </a:t>
            </a:r>
            <a:r>
              <a:rPr lang="ru-RU" dirty="0"/>
              <a:t>100.8 м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Max </a:t>
            </a:r>
            <a:r>
              <a:rPr lang="ru-RU" dirty="0"/>
              <a:t>магнитное поле 1.8 Тесла</a:t>
            </a:r>
          </a:p>
          <a:p>
            <a:r>
              <a:rPr lang="en-US" dirty="0"/>
              <a:t>- </a:t>
            </a:r>
            <a:r>
              <a:rPr lang="ru-RU" dirty="0"/>
              <a:t>Совокупная длина</a:t>
            </a:r>
            <a:r>
              <a:rPr lang="en-US" dirty="0"/>
              <a:t> </a:t>
            </a:r>
            <a:r>
              <a:rPr lang="ru-RU" dirty="0"/>
              <a:t>всех свободных </a:t>
            </a:r>
            <a:r>
              <a:rPr lang="en-US" dirty="0"/>
              <a:t>        </a:t>
            </a:r>
            <a:r>
              <a:rPr lang="ru-RU" dirty="0"/>
              <a:t>участков </a:t>
            </a:r>
            <a:r>
              <a:rPr lang="en-US" dirty="0"/>
              <a:t>78.6</a:t>
            </a:r>
            <a:r>
              <a:rPr lang="ru-RU" dirty="0"/>
              <a:t> м 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F1CBBCC9-A6F4-892A-0431-7312F21FE76F}"/>
              </a:ext>
            </a:extLst>
          </p:cNvPr>
          <p:cNvCxnSpPr>
            <a:cxnSpLocks/>
          </p:cNvCxnSpPr>
          <p:nvPr/>
        </p:nvCxnSpPr>
        <p:spPr>
          <a:xfrm>
            <a:off x="1403648" y="1340768"/>
            <a:ext cx="1440160" cy="151216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7946A081-83C0-F43F-183C-67B591E21E59}"/>
              </a:ext>
            </a:extLst>
          </p:cNvPr>
          <p:cNvCxnSpPr>
            <a:cxnSpLocks/>
          </p:cNvCxnSpPr>
          <p:nvPr/>
        </p:nvCxnSpPr>
        <p:spPr>
          <a:xfrm>
            <a:off x="827584" y="2852936"/>
            <a:ext cx="201622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15176D95-8203-16B8-10FC-BE853DED5DCE}"/>
              </a:ext>
            </a:extLst>
          </p:cNvPr>
          <p:cNvCxnSpPr/>
          <p:nvPr/>
        </p:nvCxnSpPr>
        <p:spPr>
          <a:xfrm>
            <a:off x="2051720" y="2420888"/>
            <a:ext cx="4176464" cy="13681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264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62676"/>
            <a:ext cx="7772400" cy="515144"/>
          </a:xfrm>
        </p:spPr>
        <p:txBody>
          <a:bodyPr>
            <a:normAutofit/>
          </a:bodyPr>
          <a:lstStyle/>
          <a:p>
            <a:r>
              <a:rPr lang="en-GB" sz="2600" u="sng" dirty="0">
                <a:latin typeface="Arial" panose="020B0604020202020204" pitchFamily="34" charset="0"/>
                <a:cs typeface="Arial" panose="020B0604020202020204" pitchFamily="34" charset="0"/>
              </a:rPr>
              <a:t>Frequency Domain Method: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basic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08912" cy="475104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finally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</a:p>
          <a:p>
            <a:pPr marL="0" indent="0">
              <a:buNone/>
            </a:pPr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Main idea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:     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make the contribution from EDM frequency into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total  frequency          bigger than from MDM  additions           </a:t>
            </a:r>
          </a:p>
          <a:p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55576" y="1844848"/>
          <a:ext cx="4081463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08160" imgH="520560" progId="Equation.3">
                  <p:embed/>
                </p:oleObj>
              </mc:Choice>
              <mc:Fallback>
                <p:oleObj name="Equation" r:id="rId2" imgW="2108160" imgH="52056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844848"/>
                        <a:ext cx="4081463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>
            <a:off x="4932040" y="227687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220072" y="1809353"/>
          <a:ext cx="354012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28800" imgH="482400" progId="Equation.3">
                  <p:embed/>
                </p:oleObj>
              </mc:Choice>
              <mc:Fallback>
                <p:oleObj name="Equation" r:id="rId4" imgW="1828800" imgH="4824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1809353"/>
                        <a:ext cx="3540125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27584" y="3426212"/>
          <a:ext cx="2482850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82680" imgH="482400" progId="Equation.3">
                  <p:embed/>
                </p:oleObj>
              </mc:Choice>
              <mc:Fallback>
                <p:oleObj name="Equation" r:id="rId6" imgW="1282680" imgH="4824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426212"/>
                        <a:ext cx="2482850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582577" y="3643984"/>
          <a:ext cx="2360612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18960" imgH="457200" progId="Equation.3">
                  <p:embed/>
                </p:oleObj>
              </mc:Choice>
              <mc:Fallback>
                <p:oleObj name="Equation" r:id="rId8" imgW="1218960" imgH="4572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2577" y="3643984"/>
                        <a:ext cx="2360612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580112" y="3582841"/>
            <a:ext cx="2664296" cy="1008112"/>
          </a:xfrm>
          <a:prstGeom prst="rect">
            <a:avLst/>
          </a:prstGeom>
          <a:solidFill>
            <a:srgbClr val="FF000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4689621" y="3776007"/>
            <a:ext cx="262694" cy="310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915816" y="5589240"/>
          <a:ext cx="362899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9680" imgH="139680" progId="Equation.3">
                  <p:embed/>
                </p:oleObj>
              </mc:Choice>
              <mc:Fallback>
                <p:oleObj name="Equation" r:id="rId10" imgW="139680" imgH="13968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5589240"/>
                        <a:ext cx="362899" cy="432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7308304" y="5589240"/>
          <a:ext cx="12604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98500" imgH="279400" progId="Equation.3">
                  <p:embed/>
                </p:oleObj>
              </mc:Choice>
              <mc:Fallback>
                <p:oleObj name="Equation" r:id="rId12" imgW="698500" imgH="27940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5589240"/>
                        <a:ext cx="126047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>
            <a:extLst>
              <a:ext uri="{FF2B5EF4-FFF2-40B4-BE49-F238E27FC236}">
                <a16:creationId xmlns:a16="http://schemas.microsoft.com/office/drawing/2014/main" id="{8DE65B92-84D8-7BCD-B569-694A8CC4BE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991560"/>
              </p:ext>
            </p:extLst>
          </p:nvPr>
        </p:nvGraphicFramePr>
        <p:xfrm>
          <a:off x="2339752" y="1092066"/>
          <a:ext cx="34575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81080" imgH="330120" progId="Equation.3">
                  <p:embed/>
                </p:oleObj>
              </mc:Choice>
              <mc:Fallback>
                <p:oleObj name="Equation" r:id="rId14" imgW="1981080" imgH="33012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092066"/>
                        <a:ext cx="345757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7512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Problem systematic errors: CW and CCW procedures</a:t>
            </a:r>
            <a:endParaRPr lang="en-GB" sz="28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D39F1D0-58BD-997C-98DF-97CE90397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41" y="1557338"/>
            <a:ext cx="6705344" cy="4462462"/>
          </a:xfrm>
        </p:spPr>
      </p:pic>
    </p:spTree>
    <p:extLst>
      <p:ext uri="{BB962C8B-B14F-4D97-AF65-F5344CB8AC3E}">
        <p14:creationId xmlns:p14="http://schemas.microsoft.com/office/powerpoint/2010/main" val="1337892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574328AD-38A4-42FF-8D81-EDEC72B2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99" y="398878"/>
            <a:ext cx="7772400" cy="1304982"/>
          </a:xfrm>
        </p:spPr>
        <p:txBody>
          <a:bodyPr>
            <a:normAutofit fontScale="90000"/>
          </a:bodyPr>
          <a:lstStyle/>
          <a:p>
            <a:br>
              <a:rPr lang="ru-RU" sz="2000" dirty="0"/>
            </a:br>
            <a:br>
              <a:rPr lang="en-US" sz="2000" dirty="0"/>
            </a:br>
            <a:r>
              <a:rPr lang="en-US" sz="3100" dirty="0"/>
              <a:t>Main messages for Electric dipole moment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endParaRPr lang="en-GB" altLang="en-US" sz="2000" b="1" i="1" dirty="0">
              <a:solidFill>
                <a:srgbClr val="CC009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1A22D-D72E-4FAB-AC97-F586E185C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2717758"/>
            <a:ext cx="7772400" cy="2057584"/>
          </a:xfrm>
        </p:spPr>
        <p:txBody>
          <a:bodyPr/>
          <a:lstStyle/>
          <a:p>
            <a:pPr marL="0" indent="0" algn="just">
              <a:defRPr/>
            </a:pPr>
            <a:r>
              <a:rPr lang="en-GB" altLang="en-US" sz="2000" u="sng" dirty="0"/>
              <a:t>First message </a:t>
            </a:r>
            <a:r>
              <a:rPr lang="en-GB" altLang="en-US" sz="2000" dirty="0"/>
              <a:t>to search for </a:t>
            </a:r>
            <a:r>
              <a:rPr lang="en-GB" altLang="en-US" sz="2000" dirty="0">
                <a:solidFill>
                  <a:srgbClr val="FF0000"/>
                </a:solidFill>
              </a:rPr>
              <a:t>Electric Dipole Moments(EDM) </a:t>
            </a:r>
            <a:r>
              <a:rPr lang="en-GB" altLang="en-US" sz="2000" dirty="0"/>
              <a:t>of fundamental particles: </a:t>
            </a:r>
            <a:r>
              <a:rPr lang="en-GB" altLang="en-US" sz="2000" i="1" dirty="0">
                <a:solidFill>
                  <a:srgbClr val="CC0099"/>
                </a:solidFill>
              </a:rPr>
              <a:t>it came to understand the CP violation</a:t>
            </a:r>
            <a:br>
              <a:rPr lang="en-GB" altLang="en-US" sz="2000" i="1" dirty="0"/>
            </a:br>
            <a:br>
              <a:rPr lang="en-GB" altLang="en-US" sz="2000" i="1" dirty="0"/>
            </a:br>
            <a:r>
              <a:rPr lang="en-GB" altLang="en-US" sz="2000" u="sng" dirty="0"/>
              <a:t>Second message</a:t>
            </a:r>
            <a:r>
              <a:rPr lang="en-GB" altLang="en-US" sz="2000" dirty="0"/>
              <a:t> for </a:t>
            </a:r>
            <a:r>
              <a:rPr lang="en-GB" altLang="en-US" sz="2000" dirty="0">
                <a:solidFill>
                  <a:srgbClr val="FF0000"/>
                </a:solidFill>
              </a:rPr>
              <a:t>Electric Dipole Moments </a:t>
            </a:r>
            <a:r>
              <a:rPr lang="en-GB" altLang="en-US" sz="2000" dirty="0"/>
              <a:t>of fundamental particles</a:t>
            </a:r>
            <a:r>
              <a:rPr lang="en-GB" altLang="en-US" sz="2000" i="1" dirty="0"/>
              <a:t>: </a:t>
            </a:r>
            <a:r>
              <a:rPr lang="en-GB" altLang="en-US" sz="2000" i="1" dirty="0">
                <a:solidFill>
                  <a:srgbClr val="CC0099"/>
                </a:solidFill>
              </a:rPr>
              <a:t>the baryon asymmetry of the Universe that represents the fact of the prevalence of matter over antimatter</a:t>
            </a:r>
            <a:endParaRPr lang="en-GB" sz="2000" dirty="0"/>
          </a:p>
          <a:p>
            <a:pPr marL="0" indent="0" algn="just">
              <a:defRPr/>
            </a:pPr>
            <a:endParaRPr lang="en-US" sz="1400" dirty="0"/>
          </a:p>
          <a:p>
            <a:pPr marL="0" indent="0" algn="just">
              <a:defRPr/>
            </a:pPr>
            <a:endParaRPr lang="en-GB" sz="1400" dirty="0"/>
          </a:p>
          <a:p>
            <a:pPr>
              <a:defRPr/>
            </a:pPr>
            <a:endParaRPr lang="en-GB" dirty="0"/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FEDD83FF-C7B2-4D97-83C0-C090F24F1DB3}"/>
              </a:ext>
            </a:extLst>
          </p:cNvPr>
          <p:cNvSpPr/>
          <p:nvPr/>
        </p:nvSpPr>
        <p:spPr>
          <a:xfrm>
            <a:off x="4139952" y="1412776"/>
            <a:ext cx="864096" cy="7512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6B88842-B56F-ABBD-B09F-A7C4AC4F82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6632"/>
                <a:ext cx="8229600" cy="6408712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ru-RU" sz="1800" b="1" dirty="0">
                    <a:solidFill>
                      <a:srgbClr val="0070C0"/>
                    </a:solidFill>
                  </a:rPr>
                  <a:t>ЗАКЛЮЧЕНИЕ</a:t>
                </a:r>
                <a:r>
                  <a:rPr lang="en-US" sz="1800" b="1" dirty="0">
                    <a:solidFill>
                      <a:srgbClr val="0070C0"/>
                    </a:solidFill>
                  </a:rPr>
                  <a:t>:</a:t>
                </a:r>
              </a:p>
              <a:p>
                <a:pPr marL="0" indent="0" algn="ctr">
                  <a:buNone/>
                </a:pPr>
                <a:r>
                  <a:rPr lang="ru-RU" sz="1800" b="1" dirty="0">
                    <a:solidFill>
                      <a:srgbClr val="0070C0"/>
                    </a:solidFill>
                  </a:rPr>
                  <a:t>Фундаментальные основы, позволяющие говорить о</a:t>
                </a:r>
                <a:r>
                  <a:rPr lang="en-US" sz="1800" b="1" dirty="0">
                    <a:solidFill>
                      <a:srgbClr val="0070C0"/>
                    </a:solidFill>
                  </a:rPr>
                  <a:t> </a:t>
                </a:r>
                <a:r>
                  <a:rPr lang="ru-RU" sz="1800" b="1" dirty="0">
                    <a:solidFill>
                      <a:srgbClr val="0070C0"/>
                    </a:solidFill>
                  </a:rPr>
                  <a:t>реализуемости эксперимента по изучению </a:t>
                </a:r>
                <a:r>
                  <a:rPr lang="ru-RU" sz="1800" b="1" dirty="0">
                    <a:solidFill>
                      <a:srgbClr val="FF0000"/>
                    </a:solidFill>
                  </a:rPr>
                  <a:t>ЭДМ</a:t>
                </a:r>
              </a:p>
              <a:p>
                <a:pPr marL="0" indent="0">
                  <a:buNone/>
                </a:pPr>
                <a:r>
                  <a:rPr lang="en-US" sz="1600" b="1" dirty="0">
                    <a:solidFill>
                      <a:srgbClr val="0070C0"/>
                    </a:solidFill>
                  </a:rPr>
                  <a:t>=======================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J</a:t>
                </a:r>
                <a:r>
                  <a:rPr lang="en-US" sz="1600" b="1" dirty="0">
                    <a:solidFill>
                      <a:srgbClr val="0070C0"/>
                    </a:solidFill>
                  </a:rPr>
                  <a:t>ulich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E</a:t>
                </a:r>
                <a:r>
                  <a:rPr lang="en-US" sz="1600" b="1" dirty="0">
                    <a:solidFill>
                      <a:srgbClr val="0070C0"/>
                    </a:solidFill>
                  </a:rPr>
                  <a:t>lectric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D</a:t>
                </a:r>
                <a:r>
                  <a:rPr lang="en-US" sz="1600" b="1" dirty="0">
                    <a:solidFill>
                      <a:srgbClr val="0070C0"/>
                    </a:solidFill>
                  </a:rPr>
                  <a:t>ipole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I</a:t>
                </a:r>
                <a:r>
                  <a:rPr lang="en-US" sz="1600" b="1" dirty="0">
                    <a:solidFill>
                      <a:srgbClr val="0070C0"/>
                    </a:solidFill>
                  </a:rPr>
                  <a:t>nvestigation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==============</a:t>
                </a:r>
                <a:endParaRPr lang="ru-RU" sz="2400" b="1" dirty="0">
                  <a:solidFill>
                    <a:srgbClr val="0070C0"/>
                  </a:solidFill>
                </a:endParaRPr>
              </a:p>
              <a:p>
                <a:r>
                  <a:rPr lang="ru-RU" sz="1800" b="1" dirty="0">
                    <a:solidFill>
                      <a:srgbClr val="FF0000"/>
                    </a:solidFill>
                  </a:rPr>
                  <a:t>Время сохранения поляризации</a:t>
                </a:r>
                <a:r>
                  <a:rPr lang="en-US" sz="1800" dirty="0"/>
                  <a:t>: </a:t>
                </a:r>
                <a:r>
                  <a:rPr lang="ru-RU" sz="1800" dirty="0"/>
                  <a:t>экспериментально достигнуто время </a:t>
                </a:r>
                <a:r>
                  <a:rPr lang="ru-RU" sz="1800" b="1" dirty="0"/>
                  <a:t>сохранения поляризации порядка 1000 секунд </a:t>
                </a:r>
                <a:r>
                  <a:rPr lang="ru-RU" sz="1800" dirty="0"/>
                  <a:t>за счет подавления </a:t>
                </a:r>
                <a:r>
                  <a:rPr lang="ru-RU" sz="1800" dirty="0" err="1"/>
                  <a:t>декогеренции</a:t>
                </a:r>
                <a:r>
                  <a:rPr lang="ru-RU" sz="1800" dirty="0"/>
                  <a:t> спина методом введения нелинейных магнитооптических элементов</a:t>
                </a:r>
              </a:p>
              <a:p>
                <a:r>
                  <a:rPr lang="ru-RU" sz="1800" b="1" dirty="0">
                    <a:solidFill>
                      <a:srgbClr val="FF0000"/>
                    </a:solidFill>
                  </a:rPr>
                  <a:t>Точность измерения частоты прецессии спина</a:t>
                </a:r>
                <a:r>
                  <a:rPr lang="en-US" sz="1800" b="1" dirty="0">
                    <a:solidFill>
                      <a:srgbClr val="FF0000"/>
                    </a:solidFill>
                  </a:rPr>
                  <a:t>: </a:t>
                </a:r>
                <a:r>
                  <a:rPr lang="ru-RU" sz="1800" dirty="0"/>
                  <a:t>экспериментально достигнута абсолютная точность на уровне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800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ru-RU" sz="1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1800" b="1" i="1"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ru-RU" sz="1800" b="1" dirty="0"/>
                  <a:t> </a:t>
                </a:r>
                <a:r>
                  <a:rPr lang="ru-RU" sz="1800" dirty="0"/>
                  <a:t>за один </a:t>
                </a:r>
                <a:r>
                  <a:rPr lang="en-US" sz="1800" dirty="0"/>
                  <a:t>run</a:t>
                </a:r>
                <a:endParaRPr lang="ru-RU" sz="1800" dirty="0"/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0070C0"/>
                    </a:solidFill>
                  </a:rPr>
                  <a:t>=======================</a:t>
                </a:r>
                <a:r>
                  <a:rPr lang="ru-RU" sz="1800" b="1" dirty="0">
                    <a:solidFill>
                      <a:srgbClr val="0070C0"/>
                    </a:solidFill>
                  </a:rPr>
                  <a:t>ИЯИ+ИТФ+МФТИ+ОИЯИ+</a:t>
                </a:r>
                <a:r>
                  <a:rPr lang="en-US" sz="1800" b="1" dirty="0">
                    <a:solidFill>
                      <a:srgbClr val="0070C0"/>
                    </a:solidFill>
                  </a:rPr>
                  <a:t>=========================</a:t>
                </a:r>
                <a:endParaRPr lang="ru-RU" sz="1800" b="1" dirty="0">
                  <a:solidFill>
                    <a:srgbClr val="0070C0"/>
                  </a:solidFill>
                </a:endParaRPr>
              </a:p>
              <a:p>
                <a:r>
                  <a:rPr lang="ru-RU" sz="1800" b="1" dirty="0">
                    <a:solidFill>
                      <a:srgbClr val="FF0000"/>
                    </a:solidFill>
                  </a:rPr>
                  <a:t>Эффективный фактор Лоренца</a:t>
                </a:r>
                <a:r>
                  <a:rPr lang="en-US" sz="1800" b="1" dirty="0">
                    <a:solidFill>
                      <a:srgbClr val="FF0000"/>
                    </a:solidFill>
                  </a:rPr>
                  <a:t>: </a:t>
                </a:r>
                <a:r>
                  <a:rPr lang="ru-RU" sz="1800" b="1" dirty="0">
                    <a:solidFill>
                      <a:srgbClr val="FF0000"/>
                    </a:solidFill>
                  </a:rPr>
                  <a:t> </a:t>
                </a:r>
                <a:r>
                  <a:rPr lang="ru-RU" sz="1800" dirty="0"/>
                  <a:t>доказано, что может быть использован в качестве меры частоты прецессии спина в 3</a:t>
                </a:r>
                <a:r>
                  <a:rPr lang="en-US" sz="1800" dirty="0"/>
                  <a:t>D</a:t>
                </a:r>
                <a:r>
                  <a:rPr lang="ru-RU" sz="1800" dirty="0"/>
                  <a:t> пространстве</a:t>
                </a:r>
                <a:r>
                  <a:rPr lang="en-US" sz="1800" dirty="0"/>
                  <a:t> </a:t>
                </a:r>
                <a:endParaRPr lang="ru-RU" sz="1800" dirty="0"/>
              </a:p>
              <a:p>
                <a:r>
                  <a:rPr lang="en-US" sz="1800" b="1" dirty="0">
                    <a:solidFill>
                      <a:srgbClr val="FF0000"/>
                    </a:solidFill>
                  </a:rPr>
                  <a:t>Frequency Domain Method </a:t>
                </a:r>
                <a:r>
                  <a:rPr lang="ru-RU" sz="1800" dirty="0"/>
                  <a:t>малочувствительный к систематическим ошибкам разработан для исследования </a:t>
                </a:r>
                <a:r>
                  <a:rPr lang="en-US" sz="1800" dirty="0"/>
                  <a:t>EDM</a:t>
                </a:r>
                <a:r>
                  <a:rPr lang="ru-RU" sz="1800" dirty="0"/>
                  <a:t> </a:t>
                </a:r>
              </a:p>
              <a:p>
                <a:r>
                  <a:rPr lang="ru-RU" sz="1800" b="1" dirty="0">
                    <a:solidFill>
                      <a:srgbClr val="FF0000"/>
                    </a:solidFill>
                  </a:rPr>
                  <a:t>Концепция квази-замороженного спина, </a:t>
                </a:r>
                <a:r>
                  <a:rPr lang="ru-RU" sz="1800" dirty="0"/>
                  <a:t>разработанная для измерение ЭДМ на установках NICA (коллайдер + </a:t>
                </a:r>
                <a:r>
                  <a:rPr lang="ru-RU" sz="1800" dirty="0" err="1"/>
                  <a:t>Нуклотрон</a:t>
                </a:r>
                <a:r>
                  <a:rPr lang="ru-RU" sz="1800" dirty="0"/>
                  <a:t>) изначально неориентированных на ЭДМ с использованием фильтров Вина  </a:t>
                </a:r>
              </a:p>
              <a:p>
                <a:r>
                  <a:rPr lang="ru-RU" sz="1800" b="1" dirty="0">
                    <a:solidFill>
                      <a:srgbClr val="FF0000"/>
                    </a:solidFill>
                  </a:rPr>
                  <a:t>Введение обводных секций </a:t>
                </a:r>
                <a:r>
                  <a:rPr lang="ru-RU" sz="1800" b="1" dirty="0" err="1">
                    <a:solidFill>
                      <a:srgbClr val="FF0000"/>
                    </a:solidFill>
                  </a:rPr>
                  <a:t>байпасс</a:t>
                </a:r>
                <a:r>
                  <a:rPr lang="ru-RU" sz="1800" b="1" dirty="0">
                    <a:solidFill>
                      <a:srgbClr val="FF0000"/>
                    </a:solidFill>
                  </a:rPr>
                  <a:t> </a:t>
                </a:r>
                <a:r>
                  <a:rPr lang="ru-RU" sz="1800" dirty="0"/>
                  <a:t>с фильтрами Вина для измерений EDM в коллайдере и </a:t>
                </a:r>
                <a:r>
                  <a:rPr lang="ru-RU" sz="1800" dirty="0" err="1"/>
                  <a:t>Нуклотроне</a:t>
                </a:r>
                <a:r>
                  <a:rPr lang="ru-RU" sz="1800" dirty="0"/>
                  <a:t> комплекса НИКА позволит без остановки проведение всей физической программы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6B88842-B56F-ABBD-B09F-A7C4AC4F82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6632"/>
                <a:ext cx="8229600" cy="6408712"/>
              </a:xfrm>
              <a:blipFill>
                <a:blip r:embed="rId2"/>
                <a:stretch>
                  <a:fillRect l="-593" t="-476" r="-593" b="-23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676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49" t="9096" r="-4823" b="-2145"/>
          <a:stretch>
            <a:fillRect/>
          </a:stretch>
        </p:blipFill>
        <p:spPr bwMode="auto">
          <a:xfrm>
            <a:off x="2503488" y="2092325"/>
            <a:ext cx="4167187" cy="2657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064896" cy="1224607"/>
          </a:xfrm>
        </p:spPr>
        <p:txBody>
          <a:bodyPr>
            <a:noAutofit/>
          </a:bodyPr>
          <a:lstStyle/>
          <a:p>
            <a:pPr algn="l"/>
            <a:r>
              <a:rPr lang="ru-RU" altLang="en-US" sz="2800" i="1" dirty="0"/>
              <a:t>Основные технические решения в модернизации синхротронов для измерения ЭДМ в комплексе НИКА</a:t>
            </a:r>
            <a:br>
              <a:rPr lang="en-US" altLang="en-US" sz="2800" i="1" dirty="0"/>
            </a:br>
            <a:br>
              <a:rPr lang="en-US" altLang="en-US" sz="2800" i="1" dirty="0"/>
            </a:br>
            <a:r>
              <a:rPr lang="en-US" altLang="en-US" sz="2800" i="1" dirty="0"/>
              <a:t>         </a:t>
            </a:r>
            <a:r>
              <a:rPr lang="ru-RU" altLang="en-US" sz="2800" i="1" dirty="0" err="1"/>
              <a:t>Нуклотрон</a:t>
            </a:r>
            <a:r>
              <a:rPr lang="ru-RU" altLang="en-US" sz="2800" i="1" dirty="0"/>
              <a:t>	               8_ка  в туннеле </a:t>
            </a:r>
            <a:br>
              <a:rPr lang="ru-RU" altLang="en-US" sz="2800" i="1" dirty="0"/>
            </a:br>
            <a:r>
              <a:rPr lang="ru-RU" altLang="en-US" sz="2800" i="1" dirty="0"/>
              <a:t>					коллайдера </a:t>
            </a:r>
            <a:endParaRPr lang="en-GB" altLang="en-US" sz="2800" i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B89A10B-105F-203E-D7B4-27736FB120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96952"/>
            <a:ext cx="4352464" cy="23518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20EEC1-0CE4-2153-3919-DEC59E3F0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335" y="2554559"/>
            <a:ext cx="5201371" cy="397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86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236C92-1F8D-2830-3453-304287A4C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EDM today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B62B74-668B-7C52-C5B8-E233A66BC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SM vs SUSY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EA41CD-C7F3-6CE5-92C8-E2CDDBFD6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0" y="731836"/>
            <a:ext cx="8162614" cy="539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27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B6D895B-59A0-445C-A836-37D854269B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1576" y="83334"/>
            <a:ext cx="7772400" cy="478583"/>
          </a:xfrm>
        </p:spPr>
        <p:txBody>
          <a:bodyPr>
            <a:normAutofit fontScale="90000"/>
          </a:bodyPr>
          <a:lstStyle/>
          <a:p>
            <a:pPr marL="0" indent="0" algn="l">
              <a:lnSpc>
                <a:spcPct val="90000"/>
              </a:lnSpc>
            </a:pP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r>
              <a:rPr lang="en-US" sz="3100" dirty="0"/>
              <a:t>How we are going to explore EDM</a:t>
            </a:r>
            <a:br>
              <a:rPr lang="ru-RU" sz="2000" dirty="0"/>
            </a:br>
            <a:br>
              <a:rPr lang="en-US" sz="2000" dirty="0"/>
            </a:br>
            <a:r>
              <a:rPr lang="en-GB" sz="2000" b="1" dirty="0" err="1">
                <a:solidFill>
                  <a:srgbClr val="FF0000"/>
                </a:solidFill>
              </a:rPr>
              <a:t>Ehrenfest's</a:t>
            </a:r>
            <a:r>
              <a:rPr lang="en-GB" sz="2000" b="1" dirty="0">
                <a:solidFill>
                  <a:srgbClr val="FF0000"/>
                </a:solidFill>
              </a:rPr>
              <a:t> theorem </a:t>
            </a:r>
            <a:r>
              <a:rPr lang="en-US" sz="2000" dirty="0"/>
              <a:t>: </a:t>
            </a:r>
            <a:r>
              <a:rPr lang="en-US" sz="1800" dirty="0"/>
              <a:t>When particles move, the average values ​​of these quantities in quantum mechanics change in the same way as the values ​​of these quantities change in classical mechanics.</a:t>
            </a:r>
            <a:br>
              <a:rPr lang="ru-RU" altLang="en-US" sz="1800" b="0" dirty="0">
                <a:solidFill>
                  <a:schemeClr val="tx1"/>
                </a:solidFill>
              </a:rPr>
            </a:br>
            <a:r>
              <a:rPr lang="en-GB" altLang="en-US" sz="1800" dirty="0"/>
              <a:t>The </a:t>
            </a:r>
            <a:r>
              <a:rPr lang="en-GB" altLang="en-US" sz="1800" dirty="0">
                <a:solidFill>
                  <a:srgbClr val="FF0000"/>
                </a:solidFill>
              </a:rPr>
              <a:t>spin is a quantum value</a:t>
            </a:r>
            <a:r>
              <a:rPr lang="en-GB" altLang="en-US" sz="1800" dirty="0"/>
              <a:t>, but in the classical physics representation the “spin” means an expectation value of a quantum mechanical spin operator: 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9BDEBC9-A397-4778-A414-7CB0C39D5D6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42962" y="2060853"/>
            <a:ext cx="7905502" cy="432047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en-GB" altLang="en-US" sz="1600" b="1" u="sng" dirty="0"/>
              <a:t>Basic principle of EDM measurement </a:t>
            </a:r>
            <a:r>
              <a:rPr lang="en-GB" altLang="en-US" sz="1600" dirty="0"/>
              <a:t>in ring comes from </a:t>
            </a:r>
            <a:r>
              <a:rPr lang="en-GB" altLang="en-US" sz="1600" b="1" dirty="0">
                <a:solidFill>
                  <a:srgbClr val="0000FF"/>
                </a:solidFill>
              </a:rPr>
              <a:t>“Thomas-</a:t>
            </a:r>
            <a:r>
              <a:rPr lang="en-GB" altLang="en-US" sz="1600" b="1" dirty="0" err="1">
                <a:solidFill>
                  <a:srgbClr val="0000FF"/>
                </a:solidFill>
              </a:rPr>
              <a:t>Bargmann</a:t>
            </a:r>
            <a:r>
              <a:rPr lang="en-GB" altLang="en-US" sz="1600" b="1" dirty="0">
                <a:solidFill>
                  <a:srgbClr val="0000FF"/>
                </a:solidFill>
              </a:rPr>
              <a:t>, </a:t>
            </a:r>
            <a:r>
              <a:rPr lang="en-GB" altLang="en-US" sz="1600" b="1" dirty="0" err="1">
                <a:solidFill>
                  <a:srgbClr val="0000FF"/>
                </a:solidFill>
              </a:rPr>
              <a:t>Michel,Telegdi</a:t>
            </a:r>
            <a:r>
              <a:rPr lang="en-GB" altLang="en-US" sz="1600" b="1" dirty="0">
                <a:solidFill>
                  <a:srgbClr val="0000FF"/>
                </a:solidFill>
              </a:rPr>
              <a:t>” </a:t>
            </a:r>
            <a:r>
              <a:rPr lang="en-GB" altLang="en-US" sz="1600" dirty="0"/>
              <a:t>equation with EDM term</a:t>
            </a:r>
            <a:r>
              <a:rPr lang="en-US" altLang="en-US" sz="1600" dirty="0"/>
              <a:t>:</a:t>
            </a:r>
            <a:endParaRPr lang="en-GB" altLang="en-US" sz="1600" dirty="0"/>
          </a:p>
          <a:p>
            <a:pPr marL="0" indent="0">
              <a:lnSpc>
                <a:spcPct val="90000"/>
              </a:lnSpc>
            </a:pPr>
            <a:endParaRPr lang="en-US" altLang="en-US" sz="1800" dirty="0"/>
          </a:p>
          <a:p>
            <a:pPr marL="0" indent="0">
              <a:lnSpc>
                <a:spcPct val="90000"/>
              </a:lnSpc>
            </a:pPr>
            <a:endParaRPr lang="en-US" altLang="en-US" sz="1800" dirty="0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BC16D9C6-8FD9-494D-A4B0-10F31EE47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anose="05000000000000000000" pitchFamily="2" charset="2"/>
              <a:buChar char="§"/>
              <a:defRPr sz="2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endParaRPr lang="en-GB" altLang="en-US" sz="1600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26D37EFF-B94D-4C8A-A4FF-D5600EEA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11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anose="05000000000000000000" pitchFamily="2" charset="2"/>
              <a:buChar char="§"/>
              <a:defRPr sz="2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endParaRPr lang="en-GB" altLang="en-US" sz="1600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A3D9BD43-A9B1-4ACD-A5B4-43DAECC26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06713"/>
            <a:ext cx="527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anose="05000000000000000000" pitchFamily="2" charset="2"/>
              <a:buChar char="§"/>
              <a:defRPr sz="2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GB" altLang="en-US" sz="1200">
                <a:cs typeface="Times New Roman" panose="02020603050405020304" pitchFamily="18" charset="0"/>
              </a:rPr>
              <a:t>        </a:t>
            </a:r>
            <a:endParaRPr lang="en-GB" altLang="en-US" sz="1800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93A5778D-5869-4D59-87C6-15C33DB20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14750"/>
            <a:ext cx="355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anose="05000000000000000000" pitchFamily="2" charset="2"/>
              <a:buChar char="§"/>
              <a:defRPr sz="2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GB" altLang="en-US" sz="1200">
                <a:cs typeface="Times New Roman" panose="02020603050405020304" pitchFamily="18" charset="0"/>
              </a:rPr>
              <a:t>    </a:t>
            </a:r>
            <a:endParaRPr lang="en-GB" altLang="en-US" sz="1800"/>
          </a:p>
        </p:txBody>
      </p:sp>
      <p:sp>
        <p:nvSpPr>
          <p:cNvPr id="10248" name="Rectangle 8">
            <a:extLst>
              <a:ext uri="{FF2B5EF4-FFF2-40B4-BE49-F238E27FC236}">
                <a16:creationId xmlns:a16="http://schemas.microsoft.com/office/drawing/2014/main" id="{F9B59756-BA39-46F4-81A1-0E22247D4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anose="05000000000000000000" pitchFamily="2" charset="2"/>
              <a:buChar char="§"/>
              <a:defRPr sz="2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endParaRPr lang="en-GB" altLang="en-US" sz="1600"/>
          </a:p>
        </p:txBody>
      </p:sp>
      <p:sp>
        <p:nvSpPr>
          <p:cNvPr id="10249" name="Rectangle 9">
            <a:extLst>
              <a:ext uri="{FF2B5EF4-FFF2-40B4-BE49-F238E27FC236}">
                <a16:creationId xmlns:a16="http://schemas.microsoft.com/office/drawing/2014/main" id="{233E25CD-46E6-419B-BF0F-BAA48FDE1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anose="05000000000000000000" pitchFamily="2" charset="2"/>
              <a:buChar char="§"/>
              <a:defRPr sz="2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endParaRPr lang="en-GB" altLang="en-US" sz="1600"/>
          </a:p>
        </p:txBody>
      </p:sp>
      <p:sp>
        <p:nvSpPr>
          <p:cNvPr id="10250" name="Rectangle 10">
            <a:extLst>
              <a:ext uri="{FF2B5EF4-FFF2-40B4-BE49-F238E27FC236}">
                <a16:creationId xmlns:a16="http://schemas.microsoft.com/office/drawing/2014/main" id="{A7865986-AD24-42C1-B872-1341B7418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08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anose="05000000000000000000" pitchFamily="2" charset="2"/>
              <a:buChar char="§"/>
              <a:defRPr sz="2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endParaRPr lang="en-GB" altLang="en-US" sz="1600"/>
          </a:p>
        </p:txBody>
      </p:sp>
      <p:sp>
        <p:nvSpPr>
          <p:cNvPr id="10251" name="Rectangle 11">
            <a:extLst>
              <a:ext uri="{FF2B5EF4-FFF2-40B4-BE49-F238E27FC236}">
                <a16:creationId xmlns:a16="http://schemas.microsoft.com/office/drawing/2014/main" id="{E7040861-F05B-4A3D-8147-8FC14521C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anose="05000000000000000000" pitchFamily="2" charset="2"/>
              <a:buChar char="§"/>
              <a:defRPr sz="2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endParaRPr lang="en-GB" altLang="en-US" sz="1600"/>
          </a:p>
        </p:txBody>
      </p:sp>
      <p:sp>
        <p:nvSpPr>
          <p:cNvPr id="10252" name="Rectangle 12">
            <a:extLst>
              <a:ext uri="{FF2B5EF4-FFF2-40B4-BE49-F238E27FC236}">
                <a16:creationId xmlns:a16="http://schemas.microsoft.com/office/drawing/2014/main" id="{B75D891B-FB15-4443-B836-6C7A36F23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38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anose="05000000000000000000" pitchFamily="2" charset="2"/>
              <a:buChar char="§"/>
              <a:defRPr sz="2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endParaRPr lang="en-GB" altLang="en-US" sz="1600"/>
          </a:p>
        </p:txBody>
      </p:sp>
      <p:graphicFrame>
        <p:nvGraphicFramePr>
          <p:cNvPr id="10253" name="Object 13">
            <a:extLst>
              <a:ext uri="{FF2B5EF4-FFF2-40B4-BE49-F238E27FC236}">
                <a16:creationId xmlns:a16="http://schemas.microsoft.com/office/drawing/2014/main" id="{AB004DEF-89B3-4EC0-95AD-5891DA88DD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9897" y="4539596"/>
          <a:ext cx="151288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6300" imgH="203200" progId="Equation.3">
                  <p:embed/>
                </p:oleObj>
              </mc:Choice>
              <mc:Fallback>
                <p:oleObj name="Equation" r:id="rId2" imgW="876300" imgH="203200" progId="Equation.3">
                  <p:embed/>
                  <p:pic>
                    <p:nvPicPr>
                      <p:cNvPr id="10253" name="Object 13">
                        <a:extLst>
                          <a:ext uri="{FF2B5EF4-FFF2-40B4-BE49-F238E27FC236}">
                            <a16:creationId xmlns:a16="http://schemas.microsoft.com/office/drawing/2014/main" id="{AB004DEF-89B3-4EC0-95AD-5891DA88DD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9897" y="4539596"/>
                        <a:ext cx="1512888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0254" name="Object 14">
                <a:extLst>
                  <a:ext uri="{FF2B5EF4-FFF2-40B4-BE49-F238E27FC236}">
                    <a16:creationId xmlns:a16="http://schemas.microsoft.com/office/drawing/2014/main" id="{D76B08BD-115B-4629-A86B-28D332DFE72A}"/>
                  </a:ext>
                </a:extLst>
              </p:cNvPr>
              <p:cNvSpPr txBox="1">
                <a:spLocks noGrp="1"/>
              </p:cNvSpPr>
              <p:nvPr>
                <p:ph sz="half" idx="2"/>
              </p:nvPr>
            </p:nvSpPr>
            <p:spPr bwMode="auto">
              <a:xfrm>
                <a:off x="1897862" y="2713119"/>
                <a:ext cx="4642679" cy="15859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40000" lnSpcReduction="20000"/>
              </a:bodyPr>
              <a:lstStyle/>
              <a:p>
                <a:pPr marL="0" indent="0">
                  <a:buNone/>
                </a:pPr>
                <a:r>
                  <a:rPr lang="ru-RU" sz="3400" dirty="0">
                    <a:solidFill>
                      <a:srgbClr val="000000"/>
                    </a:solidFill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sz="3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groupChr>
                      </m:num>
                      <m:den>
                        <m:r>
                          <a:rPr lang="en-US"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groupChr>
                      <m:groupChrPr>
                        <m:chr m:val="→"/>
                        <m:pos m:val="top"/>
                        <m:vertJc m:val="bot"/>
                        <m:ctrlPr>
                          <a:rPr lang="en-US"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</m:rPr>
                          <a:rPr lang="en-US"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groupChr>
                    <m:r>
                      <a:rPr lang="en-US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groupChr>
                      <m:groupChrPr>
                        <m:chr m:val="→"/>
                        <m:pos m:val="top"/>
                        <m:vertJc m:val="bot"/>
                        <m:ctrlPr>
                          <a:rPr lang="en-US"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groupChr>
                  </m:oMath>
                </a14:m>
                <a:endParaRPr lang="ru-RU" sz="3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acc>
                      <m:r>
                        <a:rPr lang="en-US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groupChr>
                            <m:groupChrPr>
                              <m:chr m:val="→"/>
                              <m:pos m:val="top"/>
                              <m:vertJc m:val="bot"/>
                              <m:ctrlPr>
                                <a:rPr lang="en-US" sz="3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3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groupChr>
                          <m:r>
                            <a:rPr lang="en-US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3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3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en-US" sz="3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  <m:r>
                                <a:rPr lang="en-US" sz="3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  <m:d>
                            <m:dPr>
                              <m:ctrlPr>
                                <a:rPr lang="en-US" sz="3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groupChr>
                                    <m:groupChrPr>
                                      <m:chr m:val="→"/>
                                      <m:pos m:val="top"/>
                                      <m:vertJc m:val="bot"/>
                                      <m:ctrlPr>
                                        <a:rPr lang="en-US" sz="3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groupChrPr>
                                    <m:e>
                                      <m:r>
                                        <a:rPr lang="en-US" sz="3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groupChr>
                                  <m:r>
                                    <a:rPr lang="en-US" sz="3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groupChr>
                                    <m:groupChrPr>
                                      <m:chr m:val="→"/>
                                      <m:pos m:val="top"/>
                                      <m:vertJc m:val="bot"/>
                                      <m:ctrlPr>
                                        <a:rPr lang="en-US" sz="3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groupChrPr>
                                    <m:e>
                                      <m:r>
                                        <a:rPr lang="en-US" sz="3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groupChr>
                                </m:num>
                                <m:den>
                                  <m:r>
                                    <a:rPr lang="ru-RU" sz="3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с</m:t>
                                  </m:r>
                                </m:den>
                              </m:f>
                            </m:e>
                          </m:d>
                          <m:r>
                            <a:rPr lang="en-US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num>
                            <m:den>
                              <m:r>
                                <a:rPr lang="en-US" sz="3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3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3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f>
                                    <m:fPr>
                                      <m:ctrlPr>
                                        <a:rPr lang="en-US" sz="34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num>
                                    <m:den>
                                      <m:r>
                                        <a:rPr lang="ru-RU" sz="3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с</m:t>
                                      </m:r>
                                    </m:den>
                                  </m:f>
                                </m:e>
                              </m:acc>
                              <m:r>
                                <a:rPr lang="en-US" sz="3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3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  <m:r>
                                <a:rPr lang="en-US" sz="3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3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</m:d>
                        </m:e>
                      </m:d>
                    </m:oMath>
                  </m:oMathPara>
                </a14:m>
                <a:br>
                  <a:rPr lang="en-US" sz="3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r>
                  <a:rPr lang="en-US" sz="3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G</a:t>
                </a:r>
                <a14:m>
                  <m:oMath xmlns:m="http://schemas.openxmlformats.org/officeDocument/2006/math">
                    <m:r>
                      <a:rPr lang="en-US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m:rPr>
                        <m:nor/>
                      </m:rPr>
                      <a:rPr lang="en-US" sz="3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 sz="3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the</m:t>
                    </m:r>
                    <m:r>
                      <m:rPr>
                        <m:nor/>
                      </m:rPr>
                      <a:rPr lang="en-US" sz="3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anomalous</m:t>
                    </m:r>
                    <m:r>
                      <m:rPr>
                        <m:nor/>
                      </m:rPr>
                      <a:rPr lang="en-US" sz="3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magnetic</m:t>
                    </m:r>
                    <m:r>
                      <m:rPr>
                        <m:nor/>
                      </m:rPr>
                      <a:rPr lang="en-US" sz="3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moment</m:t>
                    </m:r>
                    <m:r>
                      <m:rPr>
                        <m:nor/>
                      </m:rPr>
                      <a:rPr lang="en-US" sz="3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sz="3400" i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3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US" sz="3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sz="3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gyromagnetic</m:t>
                      </m:r>
                      <m:r>
                        <m:rPr>
                          <m:nor/>
                        </m:rPr>
                        <a:rPr lang="en-US" sz="3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ratio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254" name="Object 14">
                <a:extLst>
                  <a:ext uri="{FF2B5EF4-FFF2-40B4-BE49-F238E27FC236}">
                    <a16:creationId xmlns:a16="http://schemas.microsoft.com/office/drawing/2014/main" id="{D76B08BD-115B-4629-A86B-28D332DFE72A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 bwMode="auto">
              <a:xfrm>
                <a:off x="1897862" y="2713119"/>
                <a:ext cx="4642679" cy="1585923"/>
              </a:xfrm>
              <a:prstGeom prst="rect">
                <a:avLst/>
              </a:prstGeom>
              <a:blipFill>
                <a:blip r:embed="rId4"/>
                <a:stretch>
                  <a:fillRect l="-394" t="-80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55" name="Rectangle 15">
            <a:extLst>
              <a:ext uri="{FF2B5EF4-FFF2-40B4-BE49-F238E27FC236}">
                <a16:creationId xmlns:a16="http://schemas.microsoft.com/office/drawing/2014/main" id="{0EE62959-95EB-4100-9AD4-712A7587F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anose="05000000000000000000" pitchFamily="2" charset="2"/>
              <a:buChar char="§"/>
              <a:defRPr sz="2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endParaRPr lang="en-GB" altLang="en-US" sz="1600"/>
          </a:p>
        </p:txBody>
      </p:sp>
      <p:graphicFrame>
        <p:nvGraphicFramePr>
          <p:cNvPr id="10256" name="Object 16">
            <a:extLst>
              <a:ext uri="{FF2B5EF4-FFF2-40B4-BE49-F238E27FC236}">
                <a16:creationId xmlns:a16="http://schemas.microsoft.com/office/drawing/2014/main" id="{E40C824E-4A34-40A9-B6C2-B3E5895D4C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3607" y="5235538"/>
          <a:ext cx="662463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92500" imgH="406400" progId="Equation.3">
                  <p:embed/>
                </p:oleObj>
              </mc:Choice>
              <mc:Fallback>
                <p:oleObj name="Equation" r:id="rId5" imgW="3492500" imgH="406400" progId="Equation.3">
                  <p:embed/>
                  <p:pic>
                    <p:nvPicPr>
                      <p:cNvPr id="10256" name="Object 16">
                        <a:extLst>
                          <a:ext uri="{FF2B5EF4-FFF2-40B4-BE49-F238E27FC236}">
                            <a16:creationId xmlns:a16="http://schemas.microsoft.com/office/drawing/2014/main" id="{E40C824E-4A34-40A9-B6C2-B3E5895D4C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607" y="5235538"/>
                        <a:ext cx="6624637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7" name="Oval 17">
            <a:extLst>
              <a:ext uri="{FF2B5EF4-FFF2-40B4-BE49-F238E27FC236}">
                <a16:creationId xmlns:a16="http://schemas.microsoft.com/office/drawing/2014/main" id="{3F5FF764-52BF-44BA-B258-FE9CAA44C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8460" y="4381260"/>
            <a:ext cx="1584325" cy="647700"/>
          </a:xfrm>
          <a:prstGeom prst="ellipse">
            <a:avLst/>
          </a:prstGeom>
          <a:solidFill>
            <a:schemeClr val="accent1">
              <a:alpha val="18823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anose="05000000000000000000" pitchFamily="2" charset="2"/>
              <a:buChar char="§"/>
              <a:defRPr sz="2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endParaRPr lang="en-GB" altLang="en-US" sz="1600"/>
          </a:p>
        </p:txBody>
      </p:sp>
      <p:sp>
        <p:nvSpPr>
          <p:cNvPr id="10258" name="Line 18">
            <a:extLst>
              <a:ext uri="{FF2B5EF4-FFF2-40B4-BE49-F238E27FC236}">
                <a16:creationId xmlns:a16="http://schemas.microsoft.com/office/drawing/2014/main" id="{86D8DB5F-13D5-48AB-B1B4-19F10F8215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19572" y="4680287"/>
            <a:ext cx="446332" cy="248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9" name="Text Box 19">
            <a:extLst>
              <a:ext uri="{FF2B5EF4-FFF2-40B4-BE49-F238E27FC236}">
                <a16:creationId xmlns:a16="http://schemas.microsoft.com/office/drawing/2014/main" id="{958CCE83-7457-4212-81BD-BA9A2E6BA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9202" y="4580492"/>
            <a:ext cx="86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anose="05000000000000000000" pitchFamily="2" charset="2"/>
              <a:buChar char="§"/>
              <a:defRPr sz="2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</a:pPr>
            <a:r>
              <a:rPr lang="en-GB" altLang="en-US" sz="1600" dirty="0"/>
              <a:t>EDM</a:t>
            </a:r>
            <a:endParaRPr lang="ru-RU" altLang="en-US" sz="1600" dirty="0"/>
          </a:p>
        </p:txBody>
      </p:sp>
      <p:sp>
        <p:nvSpPr>
          <p:cNvPr id="10260" name="Rectangle 20">
            <a:extLst>
              <a:ext uri="{FF2B5EF4-FFF2-40B4-BE49-F238E27FC236}">
                <a16:creationId xmlns:a16="http://schemas.microsoft.com/office/drawing/2014/main" id="{9F42907D-747A-42F5-88D4-0E644F20D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904" y="4515852"/>
            <a:ext cx="792162" cy="360363"/>
          </a:xfrm>
          <a:prstGeom prst="rect">
            <a:avLst/>
          </a:prstGeom>
          <a:solidFill>
            <a:schemeClr val="accent1">
              <a:alpha val="588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anose="05000000000000000000" pitchFamily="2" charset="2"/>
              <a:buChar char="§"/>
              <a:defRPr sz="2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endParaRPr lang="en-GB" altLang="en-US" sz="16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66BDB8E-C31C-4FA8-8042-BB1323C6E5EE}"/>
              </a:ext>
            </a:extLst>
          </p:cNvPr>
          <p:cNvSpPr/>
          <p:nvPr/>
        </p:nvSpPr>
        <p:spPr>
          <a:xfrm>
            <a:off x="5220072" y="2937299"/>
            <a:ext cx="1149185" cy="837648"/>
          </a:xfrm>
          <a:prstGeom prst="ellipse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E4E7653-20A7-4207-A2AA-7EB2EA16FF21}"/>
              </a:ext>
            </a:extLst>
          </p:cNvPr>
          <p:cNvCxnSpPr>
            <a:cxnSpLocks/>
            <a:stCxn id="10260" idx="0"/>
            <a:endCxn id="5" idx="4"/>
          </p:cNvCxnSpPr>
          <p:nvPr/>
        </p:nvCxnSpPr>
        <p:spPr>
          <a:xfrm flipV="1">
            <a:off x="4461985" y="3774947"/>
            <a:ext cx="1332680" cy="7409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44">
            <a:extLst>
              <a:ext uri="{FF2B5EF4-FFF2-40B4-BE49-F238E27FC236}">
                <a16:creationId xmlns:a16="http://schemas.microsoft.com/office/drawing/2014/main" id="{EBECB90E-4F10-4FEC-98F9-241B10D29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5"/>
            <a:ext cx="8604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643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0A9A226F-F622-4857-8641-62D4EFEEA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Two types lattices: frozen and quasi-frozen spin</a:t>
            </a:r>
            <a:endParaRPr lang="en-GB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06D229-A7F6-43DF-816C-C953174AFD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9750" y="1556792"/>
                <a:ext cx="8353425" cy="4967833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defRPr/>
                </a:pPr>
                <a:endParaRPr lang="en-US" sz="1800" b="1" dirty="0">
                  <a:solidFill>
                    <a:srgbClr val="0000FF"/>
                  </a:solidFill>
                </a:endParaRPr>
              </a:p>
              <a:p>
                <a:pPr>
                  <a:defRPr/>
                </a:pPr>
                <a:r>
                  <a:rPr lang="en-US" sz="1800" b="1" dirty="0">
                    <a:solidFill>
                      <a:srgbClr val="0000FF"/>
                    </a:solidFill>
                  </a:rPr>
                  <a:t>Frozen spin lattice based on electrostatic structure for proton (G&gt;0):</a:t>
                </a:r>
              </a:p>
              <a:p>
                <a:pPr marL="0" indent="0" algn="ctr">
                  <a:buNone/>
                  <a:defRPr/>
                </a:pPr>
                <a:r>
                  <a:rPr lang="en-US" sz="2100" dirty="0">
                    <a:solidFill>
                      <a:schemeClr val="tx1"/>
                    </a:solidFill>
                  </a:rPr>
                  <a:t>B=0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1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ru-RU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ru-RU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ru-RU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100" b="1" dirty="0">
                    <a:solidFill>
                      <a:schemeClr val="tx1"/>
                    </a:solidFill>
                  </a:rPr>
                  <a:t>=0</a:t>
                </a:r>
              </a:p>
              <a:p>
                <a:pPr>
                  <a:defRPr/>
                </a:pPr>
                <a:r>
                  <a:rPr lang="en-US" sz="1800" b="1" dirty="0">
                    <a:solidFill>
                      <a:srgbClr val="0000FF"/>
                    </a:solidFill>
                  </a:rPr>
                  <a:t>Frozen spin lattice based on the </a:t>
                </a:r>
                <a:r>
                  <a:rPr lang="ru-RU" sz="1800" b="1" dirty="0">
                    <a:solidFill>
                      <a:srgbClr val="0000FF"/>
                    </a:solidFill>
                  </a:rPr>
                  <a:t>«</a:t>
                </a:r>
                <a:r>
                  <a:rPr lang="en-US" sz="1800" b="1" dirty="0">
                    <a:solidFill>
                      <a:srgbClr val="0000FF"/>
                    </a:solidFill>
                  </a:rPr>
                  <a:t>E+B</a:t>
                </a:r>
                <a:r>
                  <a:rPr lang="ru-RU" sz="1800" b="1" dirty="0">
                    <a:solidFill>
                      <a:srgbClr val="0000FF"/>
                    </a:solidFill>
                  </a:rPr>
                  <a:t>»</a:t>
                </a:r>
                <a:r>
                  <a:rPr lang="en-US" sz="1800" b="1" dirty="0">
                    <a:solidFill>
                      <a:srgbClr val="0000FF"/>
                    </a:solidFill>
                  </a:rPr>
                  <a:t> elements for deuteron (G&lt;0): </a:t>
                </a:r>
              </a:p>
              <a:p>
                <a:pPr marL="0" indent="0">
                  <a:buNone/>
                  <a:defRPr/>
                </a:pPr>
                <a:r>
                  <a:rPr lang="en-US" sz="1800" dirty="0"/>
                  <a:t>the </a:t>
                </a:r>
                <a:r>
                  <a:rPr lang="en-GB" sz="1800" dirty="0"/>
                  <a:t>spin of the referent particle is always oriented along the momentum </a:t>
                </a:r>
              </a:p>
              <a:p>
                <a:pPr marL="0" indent="0">
                  <a:defRPr/>
                </a:pPr>
                <a:endParaRPr lang="en-US" dirty="0"/>
              </a:p>
              <a:p>
                <a:pPr marL="0" indent="0">
                  <a:buNone/>
                  <a:defRPr/>
                </a:pPr>
                <a:endParaRPr lang="en-GB" sz="1800" dirty="0"/>
              </a:p>
              <a:p>
                <a:pPr marL="0" indent="0">
                  <a:defRPr/>
                </a:pPr>
                <a:endParaRPr lang="en-US" sz="1800" b="1" dirty="0">
                  <a:solidFill>
                    <a:srgbClr val="0000FF"/>
                  </a:solidFill>
                </a:endParaRPr>
              </a:p>
              <a:p>
                <a:pPr marL="0" indent="0">
                  <a:defRPr/>
                </a:pPr>
                <a:r>
                  <a:rPr lang="en-US" sz="1800" b="1" dirty="0">
                    <a:solidFill>
                      <a:srgbClr val="0000FF"/>
                    </a:solidFill>
                  </a:rPr>
                  <a:t>Quasi-Frozen spin lattice for both proton and </a:t>
                </a:r>
                <a:r>
                  <a:rPr lang="en-US" sz="1800" b="1" dirty="0" err="1">
                    <a:solidFill>
                      <a:srgbClr val="0000FF"/>
                    </a:solidFill>
                  </a:rPr>
                  <a:t>deuterovconsists</a:t>
                </a:r>
                <a:r>
                  <a:rPr lang="en-US" sz="1800" b="1" dirty="0">
                    <a:solidFill>
                      <a:srgbClr val="0000FF"/>
                    </a:solidFill>
                  </a:rPr>
                  <a:t> of n E-parts and n B-parts of ring: </a:t>
                </a:r>
                <a:endParaRPr lang="ru-RU" sz="1800" b="1" dirty="0">
                  <a:solidFill>
                    <a:srgbClr val="0000FF"/>
                  </a:solidFill>
                </a:endParaRPr>
              </a:p>
              <a:p>
                <a:pPr marL="0" indent="0" eaLnBrk="1" hangingPunct="1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i="1" smtClean="0">
                          <a:solidFill>
                            <a:srgbClr val="3A6F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altLang="en-US" sz="1800" b="0" i="1" smtClean="0">
                          <a:solidFill>
                            <a:srgbClr val="3A6F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sSub>
                        <m:sSubPr>
                          <m:ctrlPr>
                            <a:rPr lang="el-GR" altLang="en-US" sz="1800" b="0" i="1" smtClean="0">
                              <a:solidFill>
                                <a:srgbClr val="3A6F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en-US" sz="1800" i="1">
                              <a:solidFill>
                                <a:srgbClr val="3A6F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altLang="en-US" sz="1800" b="0" i="1" smtClean="0">
                              <a:solidFill>
                                <a:srgbClr val="3A6F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en-US" sz="1800" b="0" i="1" smtClean="0">
                          <a:solidFill>
                            <a:srgbClr val="3A6F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1800" b="0" i="1" smtClean="0">
                              <a:solidFill>
                                <a:srgbClr val="3A6F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1800" i="1">
                                  <a:solidFill>
                                    <a:srgbClr val="3A6F8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1800" b="0" i="1" smtClean="0">
                                  <a:solidFill>
                                    <a:srgbClr val="3A6F8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en-US" sz="1800" i="1" smtClean="0">
                                  <a:solidFill>
                                    <a:srgbClr val="3A6F8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en-US" sz="1800" i="1" smtClean="0">
                                  <a:solidFill>
                                    <a:srgbClr val="3A6F8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0" i="1" smtClean="0">
                                  <a:solidFill>
                                    <a:srgbClr val="3A6F8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altLang="en-US" sz="1800" b="0" i="1" smtClean="0">
                                  <a:solidFill>
                                    <a:srgbClr val="3A6F8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  <m:r>
                            <a:rPr lang="en-US" altLang="en-US" sz="1800" b="0" i="1" smtClean="0">
                              <a:solidFill>
                                <a:srgbClr val="3A6F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en-US" sz="1800" b="0" i="1" smtClean="0">
                              <a:solidFill>
                                <a:srgbClr val="3A6F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altLang="en-US" sz="1800" b="0" i="1" smtClean="0">
                              <a:solidFill>
                                <a:srgbClr val="3A6F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sSub>
                        <m:sSubPr>
                          <m:ctrlPr>
                            <a:rPr lang="el-GR" altLang="en-US" sz="1800" i="1">
                              <a:solidFill>
                                <a:srgbClr val="3A6F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en-US" sz="1800" i="1">
                              <a:solidFill>
                                <a:srgbClr val="3A6F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altLang="en-US" sz="1800" b="0" i="1" smtClean="0">
                              <a:solidFill>
                                <a:srgbClr val="3A6F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altLang="en-US" sz="1800" dirty="0">
                  <a:solidFill>
                    <a:srgbClr val="3A6F8A"/>
                  </a:solidFill>
                  <a:ea typeface="Cambria Math" panose="02040503050406030204" pitchFamily="18" charset="0"/>
                </a:endParaRPr>
              </a:p>
              <a:p>
                <a:pPr marL="0" indent="0" eaLnBrk="1" hangingPunct="1">
                  <a:spcBef>
                    <a:spcPct val="0"/>
                  </a:spcBef>
                  <a:buClrTx/>
                  <a:buNone/>
                </a:pPr>
                <a:r>
                  <a:rPr lang="en-US" altLang="en-US" sz="1800" dirty="0">
                    <a:solidFill>
                      <a:srgbClr val="3A6F8A"/>
                    </a:solidFill>
                    <a:ea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en-US" sz="1800" i="1">
                            <a:solidFill>
                              <a:srgbClr val="3A6F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en-US" sz="1800" i="1">
                            <a:solidFill>
                              <a:srgbClr val="3A6F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rgbClr val="3A6F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en-US" sz="1800" dirty="0">
                    <a:solidFill>
                      <a:srgbClr val="3A6F8A"/>
                    </a:solidFill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en-US" sz="1800" i="1">
                            <a:solidFill>
                              <a:srgbClr val="3A6F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en-US" sz="1800" i="1">
                            <a:solidFill>
                              <a:srgbClr val="3A6F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rgbClr val="3A6F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altLang="en-US" sz="1800" dirty="0">
                    <a:solidFill>
                      <a:srgbClr val="3A6F8A"/>
                    </a:solidFill>
                    <a:ea typeface="Cambria Math" panose="02040503050406030204" pitchFamily="18" charset="0"/>
                  </a:rPr>
                  <a:t> are the angles of momentum rotation in magnetic and electric bend parts of the ring correspondingly</a:t>
                </a:r>
                <a:endParaRPr lang="en-US" sz="1800" b="1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  <a:defRPr/>
                </a:pPr>
                <a:endParaRPr lang="en-US" sz="1800" dirty="0"/>
              </a:p>
              <a:p>
                <a:pPr marL="0" indent="0">
                  <a:buNone/>
                  <a:defRPr/>
                </a:pPr>
                <a:r>
                  <a:rPr lang="en-US" sz="1800" dirty="0"/>
                  <a:t>                                                                                                </a:t>
                </a:r>
              </a:p>
              <a:p>
                <a:pPr marL="0" indent="0">
                  <a:defRPr/>
                </a:pPr>
                <a:endParaRPr lang="en-US" sz="1800" b="1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  <a:defRPr/>
                </a:pPr>
                <a:endParaRPr lang="en-US" sz="1800" b="1" dirty="0">
                  <a:solidFill>
                    <a:srgbClr val="0000FF"/>
                  </a:solidFill>
                </a:endParaRPr>
              </a:p>
              <a:p>
                <a:pPr marL="0" indent="0">
                  <a:defRPr/>
                </a:pPr>
                <a:endParaRPr lang="en-GB" sz="1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06D229-A7F6-43DF-816C-C953174AFD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750" y="1556792"/>
                <a:ext cx="8353425" cy="4967833"/>
              </a:xfrm>
              <a:blipFill>
                <a:blip r:embed="rId2"/>
                <a:stretch>
                  <a:fillRect l="-511" r="-1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24" name="Object 3">
                <a:extLst>
                  <a:ext uri="{FF2B5EF4-FFF2-40B4-BE49-F238E27FC236}">
                    <a16:creationId xmlns:a16="http://schemas.microsoft.com/office/drawing/2014/main" id="{0FBD1656-31A0-461A-93CC-D6B195CF1C80}"/>
                  </a:ext>
                </a:extLst>
              </p:cNvPr>
              <p:cNvSpPr txBox="1"/>
              <p:nvPr/>
            </p:nvSpPr>
            <p:spPr bwMode="auto">
              <a:xfrm>
                <a:off x="2078805" y="3430824"/>
                <a:ext cx="3251200" cy="8239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groupCh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d>
                        <m:d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groupChr>
                                <m:groupChrPr>
                                  <m:chr m:val="→"/>
                                  <m:pos m:val="top"/>
                                  <m:vertJc m:val="bot"/>
                                  <m:ctrlP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</m:groupChr>
                            </m:num>
                            <m:den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groupChr>
                            <m:groupChrPr>
                              <m:chr m:val="→"/>
                              <m:pos m:val="top"/>
                              <m:vertJc m:val="bot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groupChr>
                        </m:e>
                      </m:d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5124" name="Object 3">
                <a:extLst>
                  <a:ext uri="{FF2B5EF4-FFF2-40B4-BE49-F238E27FC236}">
                    <a16:creationId xmlns:a16="http://schemas.microsoft.com/office/drawing/2014/main" id="{0FBD1656-31A0-461A-93CC-D6B195CF1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8805" y="3430824"/>
                <a:ext cx="3251200" cy="8239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>
            <a:extLst>
              <a:ext uri="{FF2B5EF4-FFF2-40B4-BE49-F238E27FC236}">
                <a16:creationId xmlns:a16="http://schemas.microsoft.com/office/drawing/2014/main" id="{26293F9D-CD55-4929-A095-70278AAF42DC}"/>
              </a:ext>
            </a:extLst>
          </p:cNvPr>
          <p:cNvSpPr/>
          <p:nvPr/>
        </p:nvSpPr>
        <p:spPr>
          <a:xfrm>
            <a:off x="5186336" y="3729831"/>
            <a:ext cx="287338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baseline="0" dirty="0"/>
          </a:p>
        </p:txBody>
      </p:sp>
      <p:graphicFrame>
        <p:nvGraphicFramePr>
          <p:cNvPr id="5126" name="Object 5">
            <a:extLst>
              <a:ext uri="{FF2B5EF4-FFF2-40B4-BE49-F238E27FC236}">
                <a16:creationId xmlns:a16="http://schemas.microsoft.com/office/drawing/2014/main" id="{FE0CEC30-115A-42A0-B520-25DD661BB3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869919"/>
              </p:ext>
            </p:extLst>
          </p:nvPr>
        </p:nvGraphicFramePr>
        <p:xfrm>
          <a:off x="5724128" y="3566875"/>
          <a:ext cx="17605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64781" imgH="304668" progId="Equation.3">
                  <p:embed/>
                </p:oleObj>
              </mc:Choice>
              <mc:Fallback>
                <p:oleObj name="Equation" r:id="rId4" imgW="964781" imgH="304668" progId="Equation.3">
                  <p:embed/>
                  <p:pic>
                    <p:nvPicPr>
                      <p:cNvPr id="5126" name="Object 5">
                        <a:extLst>
                          <a:ext uri="{FF2B5EF4-FFF2-40B4-BE49-F238E27FC236}">
                            <a16:creationId xmlns:a16="http://schemas.microsoft.com/office/drawing/2014/main" id="{FE0CEC30-115A-42A0-B520-25DD661BB3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3566875"/>
                        <a:ext cx="176053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7"/>
          </p:nvPr>
        </p:nvSpPr>
        <p:spPr>
          <a:xfrm>
            <a:off x="210005" y="369974"/>
            <a:ext cx="6588000" cy="576064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        </a:t>
            </a:r>
            <a:r>
              <a:rPr lang="en-US" u="sng" dirty="0">
                <a:solidFill>
                  <a:srgbClr val="FF0000"/>
                </a:solidFill>
              </a:rPr>
              <a:t>Co</a:t>
            </a:r>
            <a:r>
              <a:rPr lang="en-US" dirty="0"/>
              <a:t>oler </a:t>
            </a:r>
            <a:r>
              <a:rPr lang="en-US" u="sng" dirty="0">
                <a:solidFill>
                  <a:srgbClr val="FF0000"/>
                </a:solidFill>
              </a:rPr>
              <a:t>Sy</a:t>
            </a:r>
            <a:r>
              <a:rPr lang="en-US" dirty="0"/>
              <a:t>nchrotron </a:t>
            </a:r>
            <a:r>
              <a:rPr lang="en-US" dirty="0">
                <a:solidFill>
                  <a:srgbClr val="FF0000"/>
                </a:solidFill>
              </a:rPr>
              <a:t>COSY</a:t>
            </a:r>
            <a:r>
              <a:rPr lang="en-US" dirty="0"/>
              <a:t> </a:t>
            </a:r>
          </a:p>
          <a:p>
            <a:r>
              <a:rPr lang="en-US" dirty="0"/>
              <a:t>                        in </a:t>
            </a:r>
            <a:r>
              <a:rPr lang="en-US" dirty="0" err="1"/>
              <a:t>Jülich</a:t>
            </a:r>
            <a:endParaRPr lang="en-US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99" y="1766152"/>
            <a:ext cx="6003136" cy="4068210"/>
          </a:xfrm>
        </p:spPr>
      </p:pic>
      <p:sp>
        <p:nvSpPr>
          <p:cNvPr id="10" name="Textfeld 9"/>
          <p:cNvSpPr txBox="1"/>
          <p:nvPr/>
        </p:nvSpPr>
        <p:spPr>
          <a:xfrm>
            <a:off x="1331640" y="3562854"/>
            <a:ext cx="20882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EDDA </a:t>
            </a:r>
            <a:r>
              <a:rPr lang="en-GB" dirty="0" err="1"/>
              <a:t>Polarimeter</a:t>
            </a:r>
            <a:endParaRPr lang="en-GB" dirty="0"/>
          </a:p>
        </p:txBody>
      </p:sp>
      <p:sp>
        <p:nvSpPr>
          <p:cNvPr id="11" name="Textfeld 10"/>
          <p:cNvSpPr txBox="1"/>
          <p:nvPr/>
        </p:nvSpPr>
        <p:spPr>
          <a:xfrm>
            <a:off x="1088620" y="5579948"/>
            <a:ext cx="29935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Polarized Protons / Deuterons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718465" y="2276872"/>
            <a:ext cx="162845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Electron Cooler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718465" y="5003884"/>
            <a:ext cx="281397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Momentum up to 3.5 </a:t>
            </a:r>
            <a:r>
              <a:rPr lang="en-GB" dirty="0" err="1"/>
              <a:t>GeV</a:t>
            </a:r>
            <a:r>
              <a:rPr lang="en-GB" dirty="0"/>
              <a:t>/c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718465" y="5579948"/>
            <a:ext cx="218931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Circumference 184 m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872832" y="1591925"/>
            <a:ext cx="199073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RF Devices for </a:t>
            </a:r>
          </a:p>
          <a:p>
            <a:r>
              <a:rPr lang="en-GB" dirty="0"/>
              <a:t>Spin Manipulations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745617" y="1545759"/>
            <a:ext cx="197284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err="1"/>
              <a:t>Sextupole</a:t>
            </a:r>
            <a:r>
              <a:rPr lang="en-GB" dirty="0"/>
              <a:t> magnets</a:t>
            </a:r>
          </a:p>
        </p:txBody>
      </p:sp>
      <p:pic>
        <p:nvPicPr>
          <p:cNvPr id="13" name="Picture 42" descr="Cosy">
            <a:extLst>
              <a:ext uri="{FF2B5EF4-FFF2-40B4-BE49-F238E27FC236}">
                <a16:creationId xmlns:a16="http://schemas.microsoft.com/office/drawing/2014/main" id="{7EE8BDE2-18CB-4E38-B403-52752E168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0" b="16106"/>
          <a:stretch>
            <a:fillRect/>
          </a:stretch>
        </p:blipFill>
        <p:spPr bwMode="auto">
          <a:xfrm>
            <a:off x="5922311" y="402674"/>
            <a:ext cx="28733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93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"/>
    </mc:Choice>
    <mc:Fallback xmlns="">
      <p:transition spd="slow" advTm="30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EDDA </a:t>
            </a:r>
            <a:r>
              <a:rPr lang="en-US" dirty="0" err="1"/>
              <a:t>Polarimeter</a:t>
            </a:r>
            <a:endParaRPr lang="en-US" dirty="0"/>
          </a:p>
        </p:txBody>
      </p:sp>
      <p:pic>
        <p:nvPicPr>
          <p:cNvPr id="7" name="Inhaltsplatzhalter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36712"/>
            <a:ext cx="3960440" cy="2160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5055" r="4435" b="6817"/>
          <a:stretch/>
        </p:blipFill>
        <p:spPr bwMode="auto">
          <a:xfrm>
            <a:off x="4866467" y="3347634"/>
            <a:ext cx="3915513" cy="2529638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platzhalter 9"/>
              <p:cNvSpPr txBox="1">
                <a:spLocks/>
              </p:cNvSpPr>
              <p:nvPr/>
            </p:nvSpPr>
            <p:spPr>
              <a:xfrm>
                <a:off x="529208" y="1052736"/>
                <a:ext cx="3898776" cy="3531929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 b="1" i="1" dirty="0"/>
              </a:p>
              <a:p>
                <a:r>
                  <a:rPr lang="en-GB" sz="1800" b="1" i="1" dirty="0"/>
                  <a:t>Left-Right</a:t>
                </a:r>
                <a:r>
                  <a:rPr lang="en-GB" sz="1800" dirty="0"/>
                  <a:t> asymmetry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de-DE" sz="1800" i="1" smtClean="0">
                        <a:latin typeface="Cambria Math"/>
                      </a:rPr>
                      <m:t>⇒ </m:t>
                    </m:r>
                  </m:oMath>
                </a14:m>
                <a:r>
                  <a:rPr lang="en-GB" sz="1800" b="1" i="1" dirty="0"/>
                  <a:t>vertical</a:t>
                </a:r>
                <a:r>
                  <a:rPr lang="en-GB" sz="1800" dirty="0"/>
                  <a:t> polarization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sz="1800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de-DE" sz="1800" b="0" i="1" smtClean="0">
                          <a:latin typeface="Cambria Math"/>
                        </a:rPr>
                        <m:t>∝</m:t>
                      </m:r>
                      <m:sSub>
                        <m:sSubPr>
                          <m:ctrlPr>
                            <a:rPr lang="de-DE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b="0" i="1" smtClean="0"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de-DE" sz="1800" b="0" i="1" smtClean="0">
                              <a:latin typeface="Cambria Math"/>
                            </a:rPr>
                            <m:t>𝑣𝑒𝑟</m:t>
                          </m:r>
                        </m:sub>
                      </m:sSub>
                      <m:r>
                        <a:rPr lang="de-DE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  <m:r>
                            <a:rPr lang="de-DE" sz="1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  <m:r>
                            <a:rPr lang="de-DE" sz="18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800" i="1" dirty="0"/>
              </a:p>
              <a:p>
                <a:endParaRPr lang="en-GB" sz="1800" b="1" i="1" dirty="0"/>
              </a:p>
              <a:p>
                <a:endParaRPr lang="en-GB" sz="1800" b="1" i="1" dirty="0"/>
              </a:p>
              <a:p>
                <a:r>
                  <a:rPr lang="en-GB" sz="1800" b="1" i="1" dirty="0"/>
                  <a:t>Up-Down</a:t>
                </a:r>
                <a:r>
                  <a:rPr lang="en-GB" sz="1800" dirty="0"/>
                  <a:t> asymmetry </a:t>
                </a:r>
                <a:endParaRPr lang="de-DE" sz="1800" i="1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de-DE" sz="180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GB" sz="1800" dirty="0"/>
                  <a:t> </a:t>
                </a:r>
                <a:r>
                  <a:rPr lang="en-GB" sz="1800" b="1" i="1" dirty="0"/>
                  <a:t>horizontal</a:t>
                </a:r>
                <a:r>
                  <a:rPr lang="en-GB" sz="1800" dirty="0"/>
                  <a:t> polarization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b="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sz="1800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de-DE" sz="1800" b="0" i="1">
                          <a:latin typeface="Cambria Math"/>
                        </a:rPr>
                        <m:t>∝</m:t>
                      </m:r>
                      <m:sSub>
                        <m:sSub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b="0" i="1" smtClean="0"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de-DE" sz="1800" b="0" i="1" smtClean="0">
                              <a:latin typeface="Cambria Math"/>
                            </a:rPr>
                            <m:t>h𝑜𝑟</m:t>
                          </m:r>
                        </m:sub>
                      </m:sSub>
                      <m:r>
                        <a:rPr lang="de-DE" sz="1800" b="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/>
                                </a:rPr>
                                <m:t>𝑢𝑝</m:t>
                              </m:r>
                            </m:sub>
                          </m:sSub>
                          <m:r>
                            <a:rPr lang="de-DE" sz="1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/>
                                </a:rPr>
                                <m:t>𝑑𝑛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/>
                                </a:rPr>
                                <m:t>𝑢𝑝</m:t>
                              </m:r>
                            </m:sub>
                          </m:sSub>
                          <m:r>
                            <a:rPr lang="de-DE" sz="18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/>
                                </a:rPr>
                                <m:t>𝑑𝑛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800" i="1" dirty="0"/>
              </a:p>
            </p:txBody>
          </p:sp>
        </mc:Choice>
        <mc:Fallback xmlns="">
          <p:sp>
            <p:nvSpPr>
              <p:cNvPr id="10" name="Textplatzhalt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" y="1052736"/>
                <a:ext cx="3898776" cy="3531929"/>
              </a:xfrm>
              <a:prstGeom prst="rect">
                <a:avLst/>
              </a:prstGeom>
              <a:blipFill rotWithShape="1">
                <a:blip r:embed="rId5"/>
                <a:stretch>
                  <a:fillRect l="-1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195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5"/>
    </mc:Choice>
    <mc:Fallback xmlns="">
      <p:transition spd="slow" advTm="58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42A5D-194C-48A6-84BC-F67B06E94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8858" y="263419"/>
            <a:ext cx="5421493" cy="645301"/>
          </a:xfrm>
        </p:spPr>
        <p:txBody>
          <a:bodyPr>
            <a:normAutofit/>
          </a:bodyPr>
          <a:lstStyle/>
          <a:p>
            <a:r>
              <a:rPr lang="en-US" sz="2400" dirty="0"/>
              <a:t>Measurement of polarization</a:t>
            </a:r>
            <a:r>
              <a:rPr lang="ru-RU" sz="2400" dirty="0"/>
              <a:t> </a:t>
            </a:r>
            <a:r>
              <a:rPr lang="en-US" sz="2400" dirty="0"/>
              <a:t>asymmetry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74CFA1F-38C2-4DD5-B880-406ECE76D9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72" y="889856"/>
            <a:ext cx="4176464" cy="5813244"/>
          </a:xfrm>
        </p:spPr>
      </p:pic>
    </p:spTree>
    <p:extLst>
      <p:ext uri="{BB962C8B-B14F-4D97-AF65-F5344CB8AC3E}">
        <p14:creationId xmlns:p14="http://schemas.microsoft.com/office/powerpoint/2010/main" val="4235021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Inhaltsplatzhalter 1"/>
              <p:cNvSpPr>
                <a:spLocks noGrp="1"/>
              </p:cNvSpPr>
              <p:nvPr>
                <p:ph idx="1"/>
              </p:nvPr>
            </p:nvSpPr>
            <p:spPr>
              <a:xfrm>
                <a:off x="348760" y="1270800"/>
                <a:ext cx="8446480" cy="5155200"/>
              </a:xfrm>
            </p:spPr>
            <p:txBody>
              <a:bodyPr>
                <a:normAutofit fontScale="92500" lnSpcReduction="20000"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Sensitivity of an EDM measurement is proportional to polarization life time</a:t>
                </a:r>
              </a:p>
              <a:p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Spin </a:t>
                </a:r>
                <a:r>
                  <a:rPr lang="en-US" dirty="0" err="1"/>
                  <a:t>precesses</a:t>
                </a:r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𝛾</m:t>
                    </m:r>
                    <m:r>
                      <a:rPr lang="de-DE" b="0" i="1" smtClean="0">
                        <a:latin typeface="Cambria Math"/>
                      </a:rPr>
                      <m:t>𝐺</m:t>
                    </m:r>
                    <m:r>
                      <a:rPr lang="de-DE" b="0" i="1" smtClean="0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𝑟𝑒𝑣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≈</m:t>
                    </m:r>
                    <m:r>
                      <a:rPr lang="de-DE" b="0" i="1" smtClean="0">
                        <a:latin typeface="Cambria Math"/>
                      </a:rPr>
                      <m:t>120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  <m:r>
                      <a:rPr lang="de-DE" b="0" i="1" smtClean="0">
                        <a:latin typeface="Cambria Math"/>
                      </a:rPr>
                      <m:t>𝑘𝐻𝑧</m:t>
                    </m:r>
                  </m:oMath>
                </a14:m>
                <a:r>
                  <a:rPr lang="en-US" dirty="0"/>
                  <a:t>          decoherence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Energy spread leads to different spin precession frequencies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ru-RU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ru-RU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ru-RU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Spins decohere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−&gt;</m:t>
                    </m:r>
                  </m:oMath>
                </a14:m>
                <a:r>
                  <a:rPr lang="en-US" dirty="0"/>
                  <a:t> Loss of polarization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Typical time scale is the Spin Coherence Time (SCT)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760" y="1270800"/>
                <a:ext cx="8446480" cy="5155200"/>
              </a:xfrm>
              <a:blipFill>
                <a:blip r:embed="rId2"/>
                <a:stretch>
                  <a:fillRect l="-1371" t="-2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C66B-F0B1-495C-97A6-86F030CD84BC}" type="datetime1">
              <a:rPr lang="en-US" smtClean="0"/>
              <a:t>2/19/2025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9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/>
              <a:t>Spin Coherence Time (SCT)</a:t>
            </a:r>
          </a:p>
        </p:txBody>
      </p:sp>
      <p:grpSp>
        <p:nvGrpSpPr>
          <p:cNvPr id="18" name="Gruppieren 17"/>
          <p:cNvGrpSpPr/>
          <p:nvPr/>
        </p:nvGrpSpPr>
        <p:grpSpPr>
          <a:xfrm>
            <a:off x="720000" y="3068960"/>
            <a:ext cx="7344816" cy="1839237"/>
            <a:chOff x="755576" y="3316806"/>
            <a:chExt cx="7344816" cy="1839237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3316806"/>
              <a:ext cx="2736304" cy="183923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3316806"/>
              <a:ext cx="2736304" cy="1839237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0" name="Gerade Verbindung mit Pfeil 9"/>
            <p:cNvCxnSpPr>
              <a:stCxn id="8" idx="3"/>
              <a:endCxn id="7" idx="1"/>
            </p:cNvCxnSpPr>
            <p:nvPr/>
          </p:nvCxnSpPr>
          <p:spPr>
            <a:xfrm>
              <a:off x="3491880" y="4236425"/>
              <a:ext cx="187220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39F97115-16CD-4789-ADD4-1366B4F80672}"/>
              </a:ext>
            </a:extLst>
          </p:cNvPr>
          <p:cNvSpPr/>
          <p:nvPr/>
        </p:nvSpPr>
        <p:spPr>
          <a:xfrm>
            <a:off x="6372200" y="2492896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0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9"/>
    </mc:Choice>
    <mc:Fallback xmlns="">
      <p:transition spd="slow" advTm="889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200561</TotalTime>
  <Words>949</Words>
  <Application>Microsoft Office PowerPoint</Application>
  <PresentationFormat>Экран (4:3)</PresentationFormat>
  <Paragraphs>147</Paragraphs>
  <Slides>22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Times New Roman</vt:lpstr>
      <vt:lpstr>Wingdings</vt:lpstr>
      <vt:lpstr>Office Theme</vt:lpstr>
      <vt:lpstr>Equation</vt:lpstr>
      <vt:lpstr>Презентация PowerPoint</vt:lpstr>
      <vt:lpstr>  Main messages for Electric dipole moment   </vt:lpstr>
      <vt:lpstr>EDM today </vt:lpstr>
      <vt:lpstr>      How we are going to explore EDM  Ehrenfest's theorem : When particles move, the average values ​​of these quantities in quantum mechanics change in the same way as the values ​​of these quantities change in classical mechanics. The spin is a quantum value, but in the classical physics representation the “spin” means an expectation value of a quantum mechanical spin operator: </vt:lpstr>
      <vt:lpstr>Two types lattices: frozen and quasi-frozen spin</vt:lpstr>
      <vt:lpstr>Презентация PowerPoint</vt:lpstr>
      <vt:lpstr>Презентация PowerPoint</vt:lpstr>
      <vt:lpstr>Measurement of polarization asymmetry</vt:lpstr>
      <vt:lpstr>Презентация PowerPoint</vt:lpstr>
      <vt:lpstr>Презентация PowerPoint</vt:lpstr>
      <vt:lpstr>Main published results at COSY ring experiment</vt:lpstr>
      <vt:lpstr>EDM measurement precision</vt:lpstr>
      <vt:lpstr>Переход от структуры с «замороженным спином» к структуре с «квази-замороженным спином» </vt:lpstr>
      <vt:lpstr>Quasi-Frozen Spin option in COSY and NICA accelerators</vt:lpstr>
      <vt:lpstr>Quasi-frozen spin option for NICA collider</vt:lpstr>
      <vt:lpstr>Quasi-frozen spin option for NICA collider</vt:lpstr>
      <vt:lpstr>Nuclotron with QFS condition (variant 2.2.3)</vt:lpstr>
      <vt:lpstr>Frequency Domain Method: basic relationships</vt:lpstr>
      <vt:lpstr>Problem systematic errors: CW and CCW procedures</vt:lpstr>
      <vt:lpstr>Презентация PowerPoint</vt:lpstr>
      <vt:lpstr>Презентация PowerPoint</vt:lpstr>
      <vt:lpstr>Основные технические решения в модернизации синхротронов для измерения ЭДМ в комплексе НИКА           Нуклотрон                8_ка  в туннеле       коллайдера </vt:lpstr>
    </vt:vector>
  </TitlesOfParts>
  <Company>Tema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dott</dc:creator>
  <cp:lastModifiedBy>Lenovo</cp:lastModifiedBy>
  <cp:revision>950</cp:revision>
  <cp:lastPrinted>2015-03-11T14:48:56Z</cp:lastPrinted>
  <dcterms:created xsi:type="dcterms:W3CDTF">2006-01-19T12:56:44Z</dcterms:created>
  <dcterms:modified xsi:type="dcterms:W3CDTF">2025-02-20T11:25:41Z</dcterms:modified>
</cp:coreProperties>
</file>