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16" r:id="rId2"/>
    <p:sldId id="765" r:id="rId3"/>
    <p:sldId id="696" r:id="rId4"/>
    <p:sldId id="544" r:id="rId5"/>
    <p:sldId id="370" r:id="rId6"/>
    <p:sldId id="601" r:id="rId7"/>
    <p:sldId id="704" r:id="rId8"/>
    <p:sldId id="715" r:id="rId9"/>
    <p:sldId id="707" r:id="rId10"/>
    <p:sldId id="708" r:id="rId11"/>
    <p:sldId id="713" r:id="rId12"/>
    <p:sldId id="716" r:id="rId13"/>
    <p:sldId id="569" r:id="rId14"/>
    <p:sldId id="717" r:id="rId15"/>
    <p:sldId id="705" r:id="rId16"/>
    <p:sldId id="714" r:id="rId17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kin Ivan" initials="ZI" lastIdx="1" clrIdx="0">
    <p:extLst>
      <p:ext uri="{19B8F6BF-5375-455C-9EA6-DF929625EA0E}">
        <p15:presenceInfo xmlns:p15="http://schemas.microsoft.com/office/powerpoint/2012/main" userId="de99fa3b62ae4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0D32D"/>
    <a:srgbClr val="660066"/>
    <a:srgbClr val="B88348"/>
    <a:srgbClr val="E3A61D"/>
    <a:srgbClr val="857B7B"/>
    <a:srgbClr val="A50021"/>
    <a:srgbClr val="FFFF00"/>
    <a:srgbClr val="FF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9857" autoAdjust="0"/>
  </p:normalViewPr>
  <p:slideViewPr>
    <p:cSldViewPr>
      <p:cViewPr varScale="1">
        <p:scale>
          <a:sx n="82" d="100"/>
          <a:sy n="82" d="100"/>
        </p:scale>
        <p:origin x="130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AB6E9F1-63B8-4395-862C-4144237314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0481795-BEC2-4D02-AF40-DF7C3D85021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2B97E-13CD-ADBD-8CD3-9C52381D2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0B786-7D0D-A93B-D45E-C54ACBE95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52876-40BC-B489-79FB-72B8F2B52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9DC7A-AAA7-71CF-15E6-892D1C152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C01EE-35FE-41C2-9C2A-A1D2796814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5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E1B4A-1D44-4CA4-A46B-1527CCB03E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868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45951-D715-4F6C-845B-FDB952CD73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215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5C3E19-8AD1-4204-BAE4-FCE2135C0F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257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07950" y="6597650"/>
            <a:ext cx="8567738" cy="2079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66163" y="6524625"/>
            <a:ext cx="442912" cy="207963"/>
          </a:xfrm>
        </p:spPr>
        <p:txBody>
          <a:bodyPr/>
          <a:lstStyle>
            <a:lvl1pPr>
              <a:defRPr/>
            </a:lvl1pPr>
          </a:lstStyle>
          <a:p>
            <a:fld id="{82639E04-2AD2-4BD6-88A9-8FAE370973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54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651503-CDFC-49D8-9D7A-966927550EB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591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4F8AFE-7A31-4E48-B187-23373253B1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453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074889-6CD6-419A-AD1C-C730CFB4F1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460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F4B2F-61D0-4DA8-BDC8-4CB59B6E5E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370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49C41-EAD9-4881-B2DE-9C3C012EB1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904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F4F5ED-7DA9-45DB-9F76-BD4CE138C7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91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46AEF9-0300-445C-A001-2A8D54CA50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072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D3A38E-4130-4757-BF1F-0A4657A547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213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97650"/>
            <a:ext cx="85677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ru-RU"/>
              <a:t>ICNFP-2021</a:t>
            </a:r>
            <a:endParaRPr lang="ru-RU" altLang="ru-RU">
              <a:sym typeface="Symbol" panose="05050102010706020507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6163" y="6524625"/>
            <a:ext cx="4429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7EEED0-4870-4F46-8D9C-BB14B409F9E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doi.org/10.1103/PhysRevC.107.0349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1971534"/>
            <a:ext cx="91312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Исследование рождения φ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(1020)-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заряженных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K</a:t>
            </a:r>
            <a:r>
              <a:rPr lang="en-US" altLang="ru-RU" sz="2800" b="1" baseline="30000" dirty="0">
                <a:solidFill>
                  <a:srgbClr val="002060"/>
                </a:solidFill>
                <a:latin typeface="Times New Roman" panose="02020603050405020304" pitchFamily="18" charset="0"/>
              </a:rPr>
              <a:t>*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(892)-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мезонов и заряженных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l-GR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Σ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(1385)-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барионов в столкновениях ядер висмута при энергии 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ГэВ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эксперименте 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MPD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 ускорителе </a:t>
            </a:r>
            <a:r>
              <a:rPr lang="en-US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NICA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95536" y="3789040"/>
            <a:ext cx="8207375" cy="0"/>
          </a:xfrm>
          <a:prstGeom prst="line">
            <a:avLst/>
          </a:prstGeom>
          <a:noFill/>
          <a:ln w="95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541089" y="3789040"/>
            <a:ext cx="8103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Я.А.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Бердников, </a:t>
            </a:r>
            <a:r>
              <a:rPr lang="ru-RU" alt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</a:t>
            </a:r>
            <a:r>
              <a:rPr lang="en-US" alt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Иванищев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Д.О. Котов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 Малаев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Рябов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СПбПУ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НИЦ «Курчатовский Институт» - ПИЯФ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коллаборации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F9612-837D-4D8A-B711-A95507AAAEB5}"/>
              </a:ext>
            </a:extLst>
          </p:cNvPr>
          <p:cNvSpPr txBox="1"/>
          <p:nvPr/>
        </p:nvSpPr>
        <p:spPr>
          <a:xfrm>
            <a:off x="3660806" y="6499974"/>
            <a:ext cx="1781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201851-E154-438B-B982-5A60AE78E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1022226"/>
            <a:ext cx="4104456" cy="836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C303C5-7CC3-44CD-B257-5DA686C2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7630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выполнена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рамках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проведение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фундаментальных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исследований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FSEG-2025-0009)</a:t>
            </a:r>
            <a:endParaRPr lang="en-US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EFC3B4-ED1E-9B86-4DB7-5D82429D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" y="4691693"/>
            <a:ext cx="9144000" cy="79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521012-7D5C-4556-4717-B3B1DD9D8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" y="0"/>
            <a:ext cx="9144000" cy="931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DB54B9-C0EE-2BA6-7ED0-99BC93847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870" y="947471"/>
            <a:ext cx="3623130" cy="10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0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341EB370-98B0-FE12-8DA9-43D5E76924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07" y="3158138"/>
            <a:ext cx="2880000" cy="207157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DAC17CF0-2826-90CD-11A7-5AAAC6061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48" y="1181329"/>
            <a:ext cx="2880000" cy="20715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8FA43043-99FE-6553-E656-2D00D896B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7" y="3140385"/>
            <a:ext cx="2880000" cy="207157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B0A2452-A422-70E8-6B29-6E2B27370A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33" y="3124915"/>
            <a:ext cx="2880000" cy="20715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линия, диаграмма, График">
            <a:extLst>
              <a:ext uri="{FF2B5EF4-FFF2-40B4-BE49-F238E27FC236}">
                <a16:creationId xmlns:a16="http://schemas.microsoft.com/office/drawing/2014/main" id="{8E849D96-596E-0636-FE3F-7D0EDD46D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85" y="1171996"/>
            <a:ext cx="2880000" cy="2071579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F2C917B3-9EF6-44E4-B150-5C97131FD5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7" y="1171997"/>
            <a:ext cx="2880000" cy="2071579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(892)</a:t>
            </a:r>
            <a:r>
              <a:rPr lang="ru-R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восстановленные пики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6C8BF54-9610-41E7-871E-256A3AF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5" y="5033853"/>
            <a:ext cx="9156575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Комбинаторный фон нормируется на распределение в области больших масс и вычитается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аппроксимируются функцией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Фойгта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полином (разрешение по массе фиксируется на оцененном значении, Γ – свободный параметр)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может быть восстановлен при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 ГэВ/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верхний предел по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 доступной статистикой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сигнал/фон ухудшается с увеличением центральности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B10333B-C574-453F-8C66-73848F90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470971"/>
            <a:ext cx="915657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последовательность модельных расчетов и восстановления параметров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(892)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0,5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id="{FD52114C-1C34-4883-8510-09B2ABEA4CFE}"/>
              </a:ext>
            </a:extLst>
          </p:cNvPr>
          <p:cNvSpPr/>
          <p:nvPr/>
        </p:nvSpPr>
        <p:spPr>
          <a:xfrm>
            <a:off x="971600" y="2269003"/>
            <a:ext cx="11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event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A1FA69-C2FA-48A1-A0CC-BFFFFADA07ED}"/>
              </a:ext>
            </a:extLst>
          </p:cNvPr>
          <p:cNvSpPr txBox="1"/>
          <p:nvPr/>
        </p:nvSpPr>
        <p:spPr>
          <a:xfrm>
            <a:off x="6588224" y="137990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0D5C3F-7A9B-4E36-86DA-E37F4ED5DE25}"/>
              </a:ext>
            </a:extLst>
          </p:cNvPr>
          <p:cNvSpPr txBox="1"/>
          <p:nvPr/>
        </p:nvSpPr>
        <p:spPr>
          <a:xfrm>
            <a:off x="6616216" y="349415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 – 1,6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08379-9E0D-4512-AFA2-EEED62C42D9A}"/>
              </a:ext>
            </a:extLst>
          </p:cNvPr>
          <p:cNvSpPr txBox="1"/>
          <p:nvPr/>
        </p:nvSpPr>
        <p:spPr>
          <a:xfrm>
            <a:off x="4340628" y="1334637"/>
            <a:ext cx="152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A6AC1-0E6F-32FE-6F32-750879FFE325}"/>
              </a:ext>
            </a:extLst>
          </p:cNvPr>
          <p:cNvSpPr txBox="1"/>
          <p:nvPr/>
        </p:nvSpPr>
        <p:spPr>
          <a:xfrm>
            <a:off x="683568" y="109351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(892)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109909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901EF880-CF91-6941-244B-F2A85A8A2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28" y="3158878"/>
            <a:ext cx="2880000" cy="207157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1E203C0B-FE20-1331-5683-3613839BC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735" y="3054178"/>
            <a:ext cx="2880000" cy="207157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9E91D10E-7E84-7C79-C732-E210A31D1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0" y="3035652"/>
            <a:ext cx="2880000" cy="2071579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C0E43A7C-FD62-139B-809D-9522D3577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0" y="1061498"/>
            <a:ext cx="2880000" cy="20715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диаграмма, Граф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B9328881-9827-9BD8-CC80-6022765F1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29" y="1061498"/>
            <a:ext cx="2880000" cy="207157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08A5C78C-812E-6483-79CE-88EAD8DC7D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35" y="1126526"/>
            <a:ext cx="2880000" cy="2071579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Σ(1385)</a:t>
            </a:r>
            <a:r>
              <a:rPr lang="ru-RU" sz="36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восстановленные пики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6C8BF54-9610-41E7-871E-256A3AF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98" y="5035192"/>
            <a:ext cx="9156575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Комбинаторный фон нормируется на распределение в области больших масс и вычитается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аппроксимируются функцией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Фойгта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полином (разрешение по массе фиксируется на оцененном значении, Γ – свободный параметр)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может быть восстановлен при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0,2 ГэВ/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полу-центральных и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0,4 ГэВ/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центр. и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перефир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столкновениях, верхний предел по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 доступной статистикой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сигнал/фон ухудшается с увеличением центральности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B10333B-C574-453F-8C66-73848F90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470971"/>
            <a:ext cx="915657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последовательность модельных расчетов и восстановления параметров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Σ(1385)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Λ +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77AFB-AB9C-40EA-93A9-17BD944AFDDF}"/>
              </a:ext>
            </a:extLst>
          </p:cNvPr>
          <p:cNvSpPr txBox="1"/>
          <p:nvPr/>
        </p:nvSpPr>
        <p:spPr>
          <a:xfrm>
            <a:off x="4283968" y="1321791"/>
            <a:ext cx="11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id="{4234AC0E-F65B-401E-AEE8-C79DF50A3557}"/>
              </a:ext>
            </a:extLst>
          </p:cNvPr>
          <p:cNvSpPr/>
          <p:nvPr/>
        </p:nvSpPr>
        <p:spPr>
          <a:xfrm>
            <a:off x="1087362" y="2064913"/>
            <a:ext cx="11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event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A647E6-B072-4376-89F6-EC059FA28EC1}"/>
              </a:ext>
            </a:extLst>
          </p:cNvPr>
          <p:cNvSpPr txBox="1"/>
          <p:nvPr/>
        </p:nvSpPr>
        <p:spPr>
          <a:xfrm>
            <a:off x="6677744" y="1321791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6D2507-3B02-4C0F-AE62-CD7889C7D676}"/>
              </a:ext>
            </a:extLst>
          </p:cNvPr>
          <p:cNvSpPr txBox="1"/>
          <p:nvPr/>
        </p:nvSpPr>
        <p:spPr>
          <a:xfrm>
            <a:off x="6677744" y="335701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1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CDFB0-D598-BEA2-78D9-26063A758D06}"/>
              </a:ext>
            </a:extLst>
          </p:cNvPr>
          <p:cNvSpPr txBox="1"/>
          <p:nvPr/>
        </p:nvSpPr>
        <p:spPr>
          <a:xfrm>
            <a:off x="801520" y="1049251"/>
            <a:ext cx="19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Σ(1385)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Λ +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0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D54AB21-BB2F-4711-811A-75673E0BF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62" y="945768"/>
            <a:ext cx="2880000" cy="244932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7882570-0593-917D-344B-AD01C4767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72" y="929587"/>
            <a:ext cx="2944087" cy="242931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6BFCD40-4B73-8BD0-929D-E589C0C4F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" y="918520"/>
            <a:ext cx="3159162" cy="2429311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Спектры рождения и тест на замкнутость</a:t>
            </a:r>
            <a:endParaRPr lang="en-US" altLang="ru-RU" sz="3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0FC88B38-E447-43F1-B77B-4735D5D7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78" y="3462912"/>
            <a:ext cx="91565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Реконструированные спектры совпадают со сгенерированными в пределах погрешностей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Первые измерения резонансов в зависимостью от центральности станут возможными при накоплении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10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Bi+Bi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@9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ГэВ столкновений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Измерения возможно выполнить начиная с импульсов, близких к нулю → регистрируется большая часть выхода, возможно зарегистрировать возможные модификации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E98F2A-B26C-4292-A19A-E72760A04986}"/>
              </a:ext>
            </a:extLst>
          </p:cNvPr>
          <p:cNvSpPr txBox="1"/>
          <p:nvPr/>
        </p:nvSpPr>
        <p:spPr>
          <a:xfrm>
            <a:off x="7380312" y="2516082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  <a:endParaRPr lang="ru-RU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CAE462F-ED3C-4EC8-AFA3-683F24CE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520985"/>
            <a:ext cx="9156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последовательность модельных расчетов и восстановления параметров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диапазоны ограничены возможностью извлечения сигналов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|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BA4EA-558A-FE05-4953-DFB649F692E9}"/>
              </a:ext>
            </a:extLst>
          </p:cNvPr>
          <p:cNvSpPr txBox="1"/>
          <p:nvPr/>
        </p:nvSpPr>
        <p:spPr>
          <a:xfrm>
            <a:off x="4533875" y="2500999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Σ(1385)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22BE6-DEC5-6531-1B0F-DBD4E0A5E7B6}"/>
              </a:ext>
            </a:extLst>
          </p:cNvPr>
          <p:cNvSpPr txBox="1"/>
          <p:nvPr/>
        </p:nvSpPr>
        <p:spPr>
          <a:xfrm>
            <a:off x="1571871" y="2500999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(892)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2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CasellaDiTesto 2"/>
          <p:cNvSpPr txBox="1">
            <a:spLocks noChangeArrowheads="1"/>
          </p:cNvSpPr>
          <p:nvPr/>
        </p:nvSpPr>
        <p:spPr bwMode="auto">
          <a:xfrm>
            <a:off x="0" y="639847"/>
            <a:ext cx="91440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Систематическое исследование рождения резонансов является важной частью физической программы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MPD</a:t>
            </a:r>
          </a:p>
          <a:p>
            <a:pPr marL="176213" indent="-87313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Свойства адронной фазы, рождение странности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механизмы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адронизации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и коллективные эффекты, адронная химия,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спиновая ориентация и др.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Первые измерения рождения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(892)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Σ(1385)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резонансов в зависимости от поперечного импульса и центральности возможно будет осуществить при набранной статистике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~10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 + Bi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столкновений при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√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9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ГэВ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Измерения возможны начиная с малых импульсов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0 – 0,4 ГэВ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хорошим массовым разрешением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ысокая чувствительность к различным физическим явлениям, наиболее выраженным при малом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endParaRPr lang="en-US" sz="1800" i="1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5725" indent="-85725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Дополняют результаты исследования других резонансов (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т.д.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формируя картину рождения резонансов в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столкновений при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√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9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ГэВ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A0B36-ECAA-4D97-8D28-6850FEBE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5" y="6218153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выполнена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рамках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задания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проведение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фундаментальных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исследований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код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темы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FSEG-2025-0009)</a:t>
            </a:r>
            <a:endParaRPr lang="en-US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9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AE93-990D-4F46-84D9-6B9AC12B1A06}"/>
              </a:ext>
            </a:extLst>
          </p:cNvPr>
          <p:cNvSpPr txBox="1"/>
          <p:nvPr/>
        </p:nvSpPr>
        <p:spPr>
          <a:xfrm>
            <a:off x="0" y="2852936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Запасные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3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анализа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A5405A7-9A07-42C0-8FBE-FF0DEC1C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" y="657846"/>
            <a:ext cx="9141655" cy="61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Смоделировано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Bi+Bi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столкновений при энергии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√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9,2 ГэВ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генератором событий </a:t>
            </a:r>
            <a:r>
              <a:rPr lang="en-US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3.4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настройками по умолчанию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Взаимодействие частиц с веществом детектора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MPD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и трекинг –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MPDpdroot</a:t>
            </a:r>
            <a:endParaRPr lang="en-US" altLang="ru-RU" sz="18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Распады </a:t>
            </a:r>
            <a:r>
              <a:rPr lang="el-GR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(1020)→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(~46)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 с каскадными модами распада (с наличием вторичной вершины распада):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~4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→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ru-RU" altLang="ru-RU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π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ru-RU" altLang="ru-RU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→ π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π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), Σ(1385)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5) → Λ + π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(Λ → 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π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были восстановлены объединением в пары сразу или после восстановления вторичной вершины всех дочерних частиц в пределах события.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были оптимизированы с целью повышения значимости сигнала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столкновений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vrtx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130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реалистичное распределение 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50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Базовый отбор треков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Число точек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TPC &gt; 10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η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1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altLang="ru-RU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&gt; 100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МэВ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</a:p>
          <a:p>
            <a:pPr marL="176213" lvl="1" indent="-8731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TPC-TOF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идентификация в пределах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Повторное восстановление треков в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TPC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для частиц, идентифицированных каонами и протонами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Основные треки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|DCA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x,y,z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2</a:t>
            </a:r>
            <a:r>
              <a:rPr lang="el-GR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Пары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marL="176213" lvl="1" indent="-8731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|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76213" lvl="1" indent="-87313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Дополнительные критерии отбора Λ и 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ru-RU" altLang="ru-RU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ассоциация с первичной вершиной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8900" indent="-88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Комбинаторный фон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6213" lvl="1" indent="-87313" algn="just" eaLnBrk="1" hangingPunct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Смешивание событий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|∆</a:t>
            </a:r>
            <a:r>
              <a:rPr lang="en-US" altLang="ru-RU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Zvrtx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2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|∆</a:t>
            </a:r>
            <a:r>
              <a:rPr lang="en-US" altLang="ru-RU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Mult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20,  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10)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C0F3F-48F6-CA06-C9E1-2FCB30F3E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249721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848CF1-B575-DDC9-5F9D-527152A30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4937692"/>
            <a:ext cx="2016224" cy="18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Эффективности восстановления </a:t>
            </a:r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2D</a:t>
            </a:r>
          </a:p>
        </p:txBody>
      </p:sp>
      <p:pic>
        <p:nvPicPr>
          <p:cNvPr id="17" name="Рисунок 16" descr="Изображение выглядит как диаграмма, Красочность,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0AFE0D-D94A-4FA3-A96C-52E197D6E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7" y="798852"/>
            <a:ext cx="2880000" cy="2707582"/>
          </a:xfrm>
          <a:prstGeom prst="rect">
            <a:avLst/>
          </a:prstGeom>
        </p:spPr>
      </p:pic>
      <p:sp>
        <p:nvSpPr>
          <p:cNvPr id="32" name="TextBox 6">
            <a:extLst>
              <a:ext uri="{FF2B5EF4-FFF2-40B4-BE49-F238E27FC236}">
                <a16:creationId xmlns:a16="http://schemas.microsoft.com/office/drawing/2014/main" id="{0FC88B38-E447-43F1-B77B-4735D5D7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29201"/>
            <a:ext cx="9143998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Приемлемые эффективности в широком диапазоне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|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Измерения осуществимы начиная с 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импульсов для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baseline="30000" dirty="0"/>
              <a:t>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–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ГэВ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для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Σ(1385)</a:t>
            </a:r>
            <a:r>
              <a:rPr lang="el-GR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endParaRPr lang="en-US" altLang="ru-RU" baseline="30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6B9639-1BB3-4CB6-9694-9AEC4307D1C9}"/>
              </a:ext>
            </a:extLst>
          </p:cNvPr>
          <p:cNvSpPr txBox="1"/>
          <p:nvPr/>
        </p:nvSpPr>
        <p:spPr>
          <a:xfrm>
            <a:off x="1331640" y="3506434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A4896B-95E1-441C-8622-91C57F228095}"/>
              </a:ext>
            </a:extLst>
          </p:cNvPr>
          <p:cNvSpPr txBox="1"/>
          <p:nvPr/>
        </p:nvSpPr>
        <p:spPr>
          <a:xfrm>
            <a:off x="4211640" y="3437673"/>
            <a:ext cx="107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en-US" baseline="30000" dirty="0"/>
              <a:t>±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6E03DC-4ECF-4864-A3D5-54A4C4FCEAF7}"/>
              </a:ext>
            </a:extLst>
          </p:cNvPr>
          <p:cNvSpPr txBox="1"/>
          <p:nvPr/>
        </p:nvSpPr>
        <p:spPr>
          <a:xfrm>
            <a:off x="7141974" y="3395487"/>
            <a:ext cx="1102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Σ(1385)</a:t>
            </a:r>
            <a:r>
              <a:rPr lang="el-GR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±</a:t>
            </a:r>
            <a:endParaRPr lang="ru-RU" baseline="30000" dirty="0"/>
          </a:p>
        </p:txBody>
      </p:sp>
      <p:pic>
        <p:nvPicPr>
          <p:cNvPr id="2" name="Рисунок 1" descr="Изображение выглядит как Красочность, снимок экрана, текс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14ADD681-F4D0-167B-EE7C-F72E75739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26" y="879687"/>
            <a:ext cx="2880000" cy="258282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диаграмм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D7BFC0C7-91D3-C059-DF67-BBF6BC185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43" y="916186"/>
            <a:ext cx="2880000" cy="247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6"/>
          <p:cNvSpPr txBox="1">
            <a:spLocks noChangeArrowheads="1"/>
          </p:cNvSpPr>
          <p:nvPr/>
        </p:nvSpPr>
        <p:spPr bwMode="auto">
          <a:xfrm>
            <a:off x="3383664" y="638125"/>
            <a:ext cx="5760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двух экспериментов на ускорителе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NICA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столкновений тяжелых ядер при энергии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– 11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ГэВ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651503-CDFC-49D8-9D7A-966927550EBC}" type="slidenum">
              <a:rPr lang="en-US" altLang="ru-RU" smtClean="0"/>
              <a:pPr/>
              <a:t>2</a:t>
            </a:fld>
            <a:endParaRPr lang="en-US" alt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13934" y="1208355"/>
            <a:ext cx="8895829" cy="2434847"/>
            <a:chOff x="179512" y="1316301"/>
            <a:chExt cx="8895829" cy="2434847"/>
          </a:xfrm>
        </p:grpSpPr>
        <p:pic>
          <p:nvPicPr>
            <p:cNvPr id="18436" name="Picture 1_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316301"/>
              <a:ext cx="4082716" cy="243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CustomShape 2"/>
            <p:cNvSpPr/>
            <p:nvPr/>
          </p:nvSpPr>
          <p:spPr>
            <a:xfrm flipV="1">
              <a:off x="782507" y="2718142"/>
              <a:ext cx="383948" cy="226518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560">
              <a:noFill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462" name="Picture 22_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123" y="3191500"/>
              <a:ext cx="921106" cy="55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7" name="Group 9"/>
            <p:cNvGrpSpPr>
              <a:grpSpLocks/>
            </p:cNvGrpSpPr>
            <p:nvPr/>
          </p:nvGrpSpPr>
          <p:grpSpPr bwMode="auto">
            <a:xfrm>
              <a:off x="179512" y="1336188"/>
              <a:ext cx="892673" cy="590579"/>
              <a:chOff x="-2160" y="733680"/>
              <a:chExt cx="2539080" cy="1583280"/>
            </a:xfrm>
          </p:grpSpPr>
          <p:pic>
            <p:nvPicPr>
              <p:cNvPr id="18460" name="Picture 12_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60" y="733680"/>
                <a:ext cx="2539080" cy="1583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5" name="CustomShape 11"/>
              <p:cNvSpPr/>
              <p:nvPr/>
            </p:nvSpPr>
            <p:spPr>
              <a:xfrm>
                <a:off x="235858" y="836933"/>
                <a:ext cx="1130588" cy="369263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65223" y="1387985"/>
              <a:ext cx="1882975" cy="1816798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7164288" y="1400038"/>
              <a:ext cx="8978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Этап 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I</a:t>
              </a:r>
              <a:endParaRPr lang="ru-RU" sz="1600" b="1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868786" y="1785046"/>
              <a:ext cx="22065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TPC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||  1.6</a:t>
              </a:r>
            </a:p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TOF, EMC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||  1.4</a:t>
              </a:r>
            </a:p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FFD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2.9 &lt; || &lt; 3.3</a:t>
              </a:r>
            </a:p>
            <a:p>
              <a:pPr>
                <a:spcBef>
                  <a:spcPts val="0"/>
                </a:spcBef>
              </a:pPr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FHCAL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| &lt; 2</a:t>
              </a:r>
              <a:r>
                <a:rPr lang="el-GR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π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2 &lt; || &lt; 5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Прямая со стрелкой 4"/>
            <p:cNvCxnSpPr>
              <a:stCxn id="25" idx="1"/>
            </p:cNvCxnSpPr>
            <p:nvPr/>
          </p:nvCxnSpPr>
          <p:spPr>
            <a:xfrm flipH="1">
              <a:off x="3491883" y="2296384"/>
              <a:ext cx="1373340" cy="4898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5623" y="5804824"/>
            <a:ext cx="91327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NICA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изучать КХД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материю при больших значениях барионной плотности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фазовый переход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рода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КХД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критическая точка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действующие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(NA61/Shine, STAR-BES)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будущие эксперименты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(CBM)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области энергий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7615" y="3589737"/>
            <a:ext cx="8540071" cy="2353271"/>
            <a:chOff x="0" y="3942753"/>
            <a:chExt cx="8540071" cy="235327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3981105"/>
              <a:ext cx="3186050" cy="223010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906" y="4029541"/>
              <a:ext cx="3122165" cy="2266483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0147350-55A4-0750-7933-B183A54378D1}"/>
                </a:ext>
              </a:extLst>
            </p:cNvPr>
            <p:cNvSpPr/>
            <p:nvPr/>
          </p:nvSpPr>
          <p:spPr>
            <a:xfrm>
              <a:off x="6403257" y="4138974"/>
              <a:ext cx="454809" cy="18124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854" eaLnBrk="0" hangingPunct="0">
                <a:defRPr/>
              </a:pPr>
              <a:endParaRPr lang="ru-RU" sz="135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3186050" y="3942753"/>
              <a:ext cx="2039402" cy="1933634"/>
              <a:chOff x="3365562" y="2744715"/>
              <a:chExt cx="2039402" cy="1933634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65562" y="3480352"/>
                <a:ext cx="2037101" cy="1197997"/>
              </a:xfrm>
              <a:prstGeom prst="rect">
                <a:avLst/>
              </a:prstGeom>
            </p:spPr>
          </p:pic>
          <p:sp>
            <p:nvSpPr>
              <p:cNvPr id="36" name="Прямоугольник 35"/>
              <p:cNvSpPr/>
              <p:nvPr/>
            </p:nvSpPr>
            <p:spPr>
              <a:xfrm>
                <a:off x="3410503" y="2744715"/>
                <a:ext cx="1994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Большая барионная плотность</a:t>
                </a:r>
                <a:br>
                  <a:rPr lang="en-US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ru-RU" alt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внутренняя структура компактных звезд</a:t>
                </a:r>
                <a:endParaRPr lang="ru-RU" sz="1200" dirty="0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7F2FD90-F0D7-4087-8059-7609A933867C}"/>
              </a:ext>
            </a:extLst>
          </p:cNvPr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ускорителе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NICA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68198"/>
            <a:ext cx="953566" cy="4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01383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AE93-990D-4F46-84D9-6B9AC12B1A06}"/>
              </a:ext>
            </a:extLst>
          </p:cNvPr>
          <p:cNvSpPr txBox="1"/>
          <p:nvPr/>
        </p:nvSpPr>
        <p:spPr>
          <a:xfrm>
            <a:off x="0" y="2852936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Резонансы как пробники столкновений тяжелых ядер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0" y="3364712"/>
            <a:ext cx="914399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резонансов в вакууме измерены достаточно хорошо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8900" indent="-88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 рождаются в столкновениях тяжелых ионов при энергиях порядка ~ ГэВ, имеют большие вероятности распада в адронные каналы → возможно измерить</a:t>
            </a:r>
          </a:p>
          <a:p>
            <a:pPr marL="88900" indent="-88900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исследования динамики реакций и механизмов рождения частиц в зависимости от размера системы и энергии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ru-RU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NN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1463" lvl="1" indent="-952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адронная химия и рождение странности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обладает скрытой странностью и является одним из ключевых пробников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1" indent="-952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реакций и форма спектров по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 зависимости от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endParaRPr lang="en-US" sz="1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1" indent="-952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жизни и свойства адронной фазы</a:t>
            </a:r>
          </a:p>
          <a:p>
            <a:pPr marL="271463" lvl="1" indent="-952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спиновая ориентация векторных мезонов во вращающейся КГП (поляризация кварков вследствие спин-орбитальных взаимодействий)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lvl="1" indent="-952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поток, сравнение с измерениями пар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гашение струй, фон в других исследованиях и т.д.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80752" y="1117241"/>
            <a:ext cx="5349126" cy="2247471"/>
            <a:chOff x="1547664" y="702409"/>
            <a:chExt cx="5349126" cy="2247471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702409"/>
              <a:ext cx="5349126" cy="67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564" y="1435689"/>
              <a:ext cx="4968676" cy="151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0" y="69269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8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Наиболее часто/легко измеряемые резонансы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Резонансы в столкновениях тяжелых ядер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3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576E3-3621-C62D-20E5-401F9929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681514-B96A-4B52-A655-25C98EE9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" y="3369769"/>
            <a:ext cx="7055768" cy="22155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1D5EB-5A97-C751-0446-C06FCBD5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2FE877-0149-42D4-A8F1-E0EBB8FCB28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7CF7DD63-EBA7-1228-58DC-AA987675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5" y="1797042"/>
            <a:ext cx="9123905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Восстанавливаемые выходы резонансов в столкновениях тяжелых ядер определяются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lvl="1" indent="-71438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Выходами резонансов при химической заморозке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8" lvl="1" indent="-71438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Адронными процессами между химической и кинетической заморозками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8000" lvl="1" algn="just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перерассеяние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упругое или псевдо-упругое дочерних частиц с окружающими адронами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материнская частицы на восстанавливается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потеря сигнала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08000" lvl="1" algn="just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псевдо-упругое рассеяние адронов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*0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KK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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 т.д.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избыточный выход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264679-F00F-414D-9C93-550B20629769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Адронная фаза и модификации в среде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6F131-D80D-47A4-A1E1-16DB3D87C2FF}"/>
              </a:ext>
            </a:extLst>
          </p:cNvPr>
          <p:cNvSpPr txBox="1"/>
          <p:nvPr/>
        </p:nvSpPr>
        <p:spPr>
          <a:xfrm>
            <a:off x="-1" y="5440786"/>
            <a:ext cx="9396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Подавление выхода короткоживущих резонансов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20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A+A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столкновениях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перерассеяние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преобладает на регенерацией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Модификации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долгоживущих резонансов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мезон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выхода зависит от множественности частиц, а не от сталкивающейся системы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13">
            <a:extLst>
              <a:ext uri="{FF2B5EF4-FFF2-40B4-BE49-F238E27FC236}">
                <a16:creationId xmlns:a16="http://schemas.microsoft.com/office/drawing/2014/main" id="{8B33535B-344E-25A3-8EF3-9670EE1556EA}"/>
              </a:ext>
            </a:extLst>
          </p:cNvPr>
          <p:cNvSpPr/>
          <p:nvPr/>
        </p:nvSpPr>
        <p:spPr>
          <a:xfrm>
            <a:off x="107504" y="3418442"/>
            <a:ext cx="2947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DOI: </a:t>
            </a:r>
            <a:r>
              <a:rPr lang="en-US" sz="1400" b="1" i="0" u="none" strike="noStrike" dirty="0">
                <a:solidFill>
                  <a:srgbClr val="40A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10.1103/PhysRevC.107.034907</a:t>
            </a:r>
            <a:endParaRPr lang="en-US" sz="1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3AE06-6965-4296-9620-C6AD9CF3D9E4}"/>
              </a:ext>
            </a:extLst>
          </p:cNvPr>
          <p:cNvSpPr txBox="1"/>
          <p:nvPr/>
        </p:nvSpPr>
        <p:spPr>
          <a:xfrm>
            <a:off x="7002354" y="3618914"/>
            <a:ext cx="2104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измерения на установке NICA необходимы для проверки описания адронной фазы в моделях.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C9F812-B5FC-4307-9290-FFF482714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04" y="932278"/>
            <a:ext cx="6283396" cy="8429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4554AA-EDDF-49A1-BE19-DB2E39C97A8B}"/>
              </a:ext>
            </a:extLst>
          </p:cNvPr>
          <p:cNvSpPr txBox="1"/>
          <p:nvPr/>
        </p:nvSpPr>
        <p:spPr>
          <a:xfrm>
            <a:off x="-1" y="638006"/>
            <a:ext cx="9143999" cy="374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indent="-90488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Резонансы обладают малым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 ~ 1 – 45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фм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часть резонансов распадается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Файерболе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867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-3110" y="579983"/>
            <a:ext cx="9143999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Свойства адронных резонансов восстанавливают в экспериментах с использованием метода инвариантной массы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После вычитания некоррелированного комбинаторного фона (оценивается методом смешивания событий, пар одинаково заряженных частиц и т.д.), пики резонансов аппроксимируются с использованием заданной модели пика (например, функция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Брейта-Вигнера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разрешение по массе + зависящая от массы ширина + поправка на фазовое пространство + …) и функцией, описывающей фон.</a:t>
            </a:r>
          </a:p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Примеры распределений инвариантной массы и их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апроксимации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из эксперимента ALICE для , (1520) и (770)</a:t>
            </a:r>
            <a:r>
              <a:rPr lang="ru-RU" alt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2" r="34065"/>
          <a:stretch/>
        </p:blipFill>
        <p:spPr>
          <a:xfrm>
            <a:off x="2753108" y="3155536"/>
            <a:ext cx="2400980" cy="23254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" y="3181770"/>
            <a:ext cx="2711615" cy="2191889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-3111" y="5487490"/>
            <a:ext cx="914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3238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 большинстве случаев модели пиков основаны на теории и результатах измерений в элементарных столкновениях </a:t>
            </a:r>
            <a:r>
              <a:rPr lang="ru-RU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⁺</a:t>
            </a:r>
            <a:r>
              <a:rPr lang="ru-RU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⁻ и/или </a:t>
            </a:r>
            <a:r>
              <a:rPr lang="ru-RU" alt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pp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где эффекты среды не столь значительны.</a:t>
            </a:r>
          </a:p>
          <a:p>
            <a:pPr marL="88900" indent="-87313"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Модификации в среде могут приводить к изменению измеряемого выхода и масс/ширин резонансов.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9138" y="3252846"/>
            <a:ext cx="3755137" cy="2292334"/>
          </a:xfrm>
          <a:prstGeom prst="rect">
            <a:avLst/>
          </a:prstGeom>
        </p:spPr>
      </p:pic>
      <p:sp>
        <p:nvSpPr>
          <p:cNvPr id="2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резонансов</a:t>
            </a:r>
          </a:p>
        </p:txBody>
      </p:sp>
    </p:spTree>
    <p:extLst>
      <p:ext uri="{BB962C8B-B14F-4D97-AF65-F5344CB8AC3E}">
        <p14:creationId xmlns:p14="http://schemas.microsoft.com/office/powerpoint/2010/main" val="281694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6AE93-990D-4F46-84D9-6B9AC12B1A06}"/>
              </a:ext>
            </a:extLst>
          </p:cNvPr>
          <p:cNvSpPr txBox="1"/>
          <p:nvPr/>
        </p:nvSpPr>
        <p:spPr>
          <a:xfrm>
            <a:off x="0" y="2551837"/>
            <a:ext cx="914400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φ(1020),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*(892)</a:t>
            </a:r>
            <a:r>
              <a:rPr lang="ru-RU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Σ(1385)</a:t>
            </a:r>
            <a:r>
              <a:rPr lang="ru-RU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+ Bi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9,2 ГэВ</a:t>
            </a:r>
          </a:p>
        </p:txBody>
      </p:sp>
    </p:spTree>
    <p:extLst>
      <p:ext uri="{BB962C8B-B14F-4D97-AF65-F5344CB8AC3E}">
        <p14:creationId xmlns:p14="http://schemas.microsoft.com/office/powerpoint/2010/main" val="359471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число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CAEBCD1-5C3D-C1EC-519D-A0A07487A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7673"/>
            <a:ext cx="3060000" cy="22010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6793FA80-CA0A-6F71-D13A-8D5424D8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64" y="4367366"/>
            <a:ext cx="3060000" cy="22010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линия, снимок экран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49A55100-57B1-49AC-ADC2-1F23CAFEF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56" y="1909150"/>
            <a:ext cx="2880000" cy="1813379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9C0521EF-481F-881D-0F4C-22A3A4435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65" y="2026761"/>
            <a:ext cx="2880000" cy="1546255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953C7517-177D-27FF-3BEC-CAA661929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" y="2040171"/>
            <a:ext cx="2880000" cy="1532845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Эффективность регистрации и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массовое разрешение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40F441-2FD8-4534-B9D5-9012AA4D04CE}"/>
              </a:ext>
            </a:extLst>
          </p:cNvPr>
          <p:cNvSpPr txBox="1"/>
          <p:nvPr/>
        </p:nvSpPr>
        <p:spPr>
          <a:xfrm>
            <a:off x="-11934" y="420043"/>
            <a:ext cx="91511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последовательность модельных расчетов и восстановления событий с использованием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v.3.4 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BiBi@9,2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50 млн событий)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Прохождение частиц через MPD посредством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Geant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v.4):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873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реалистичное моделирование отклика подсистем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87313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треков</a:t>
            </a: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эффективности восстановления (A × ε) при различных центральностях, |y| &lt; 0,5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6B9639-1BB3-4CB6-9694-9AEC4307D1C9}"/>
              </a:ext>
            </a:extLst>
          </p:cNvPr>
          <p:cNvSpPr txBox="1"/>
          <p:nvPr/>
        </p:nvSpPr>
        <p:spPr>
          <a:xfrm>
            <a:off x="6995790" y="2105867"/>
            <a:ext cx="1741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(1020)→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/>
          </a:p>
        </p:txBody>
      </p:sp>
      <p:pic>
        <p:nvPicPr>
          <p:cNvPr id="14" name="Рисунок 13" descr="Изображение выглядит как текст, число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6FCF08FC-0E18-4F56-B06F-FD2FAA0846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49" y="4333789"/>
            <a:ext cx="3009804" cy="21541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E117FA-6E19-4EE7-AE7F-EB95A505FBF4}"/>
              </a:ext>
            </a:extLst>
          </p:cNvPr>
          <p:cNvSpPr txBox="1"/>
          <p:nvPr/>
        </p:nvSpPr>
        <p:spPr>
          <a:xfrm>
            <a:off x="5724" y="6487895"/>
            <a:ext cx="91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Массовое разрешение достаточно хорошее для регистрации изменения спектра массы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0FC88B38-E447-43F1-B77B-4735D5D7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34" y="3511206"/>
            <a:ext cx="91439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Приемлемые значения эффективностей в широком диапазоне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|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</a:p>
          <a:p>
            <a:pPr marL="88900" indent="-88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Измерения возможны начиная 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 </a:t>
            </a: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для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(892)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и с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–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ГэВ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для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(1020)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Σ(1385)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8900" indent="-88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Умеренная зависимость от центральности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DBA29-979A-4BEF-3D9D-678FF44213A2}"/>
              </a:ext>
            </a:extLst>
          </p:cNvPr>
          <p:cNvSpPr txBox="1"/>
          <p:nvPr/>
        </p:nvSpPr>
        <p:spPr>
          <a:xfrm>
            <a:off x="3965307" y="2151600"/>
            <a:ext cx="1940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Σ(1385)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Λ +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640DD-5CC6-F499-9CD4-C7B637C09CDB}"/>
              </a:ext>
            </a:extLst>
          </p:cNvPr>
          <p:cNvSpPr txBox="1"/>
          <p:nvPr/>
        </p:nvSpPr>
        <p:spPr>
          <a:xfrm>
            <a:off x="856894" y="2151600"/>
            <a:ext cx="2141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(892)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+ π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8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E5303E04-0B60-46F8-9F3C-9BF2984B4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3" y="3027179"/>
            <a:ext cx="2880000" cy="207157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865A389C-8FEF-4D8A-968E-B28C6A10E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15" y="3012788"/>
            <a:ext cx="2880000" cy="20715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57CAEB0-E0CB-49F5-9A74-D36E1D284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57" y="3090642"/>
            <a:ext cx="2880000" cy="2071579"/>
          </a:xfrm>
          <a:prstGeom prst="rect">
            <a:avLst/>
          </a:prstGeom>
        </p:spPr>
      </p:pic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737600" y="6605413"/>
            <a:ext cx="442912" cy="207963"/>
          </a:xfrm>
        </p:spPr>
        <p:txBody>
          <a:bodyPr/>
          <a:lstStyle/>
          <a:p>
            <a:fld id="{00F4F5ED-7DA9-45DB-9F76-BD4CE138C7B3}" type="slidenum"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восстановленные пики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6C8BF54-9610-41E7-871E-256A3AF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5" y="5041151"/>
            <a:ext cx="9156575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Комбинаторный фон нормируется на распределение в области больших масс и вычитается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аппроксимируются функцией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Фойгта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полином (разрешение по массе фиксируется на оцененном значении, Γ – свободный параметр)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может быть восстановлен при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ГэВ/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верхний предел по </a:t>
            </a:r>
            <a:r>
              <a:rPr lang="ru-RU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 доступной статистикой</a:t>
            </a:r>
          </a:p>
          <a:p>
            <a:pPr marL="88900" indent="-8890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сигнал/фон ухудшается с увеличением центральности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B10333B-C574-453F-8C66-73848F901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78" y="470971"/>
            <a:ext cx="915657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indent="-88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последовательность модельных расчетов и восстановления параметров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alt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(1020)→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 &lt; 0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Изображение выглядит как текст, линия, Граф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6428B10-9DC0-4DFB-8292-C09C7A365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62" y="1127291"/>
            <a:ext cx="2880000" cy="207157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37E10E40-EB6B-4BC3-AB66-7E73B4A7E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62" y="1133921"/>
            <a:ext cx="2880000" cy="20715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1A8914C-BFB4-4A7D-8AD4-D5BB22D88BAD}"/>
              </a:ext>
            </a:extLst>
          </p:cNvPr>
          <p:cNvSpPr txBox="1"/>
          <p:nvPr/>
        </p:nvSpPr>
        <p:spPr>
          <a:xfrm>
            <a:off x="1454251" y="105903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10%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08379-9E0D-4512-AFA2-EEED62C42D9A}"/>
              </a:ext>
            </a:extLst>
          </p:cNvPr>
          <p:cNvSpPr txBox="1"/>
          <p:nvPr/>
        </p:nvSpPr>
        <p:spPr>
          <a:xfrm>
            <a:off x="4240731" y="1056694"/>
            <a:ext cx="121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– 90%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Изображение выглядит как текст, диаграмма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76D9A9B5-6C45-45F7-AB64-A507D63AD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84" y="1112558"/>
            <a:ext cx="2880000" cy="20715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0D5C3F-7A9B-4E36-86DA-E37F4ED5DE25}"/>
              </a:ext>
            </a:extLst>
          </p:cNvPr>
          <p:cNvSpPr txBox="1"/>
          <p:nvPr/>
        </p:nvSpPr>
        <p:spPr>
          <a:xfrm>
            <a:off x="6493434" y="3381913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1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DFCB73-4C76-49C0-8FFA-7FD225C9326A}"/>
              </a:ext>
            </a:extLst>
          </p:cNvPr>
          <p:cNvSpPr txBox="1"/>
          <p:nvPr/>
        </p:nvSpPr>
        <p:spPr>
          <a:xfrm>
            <a:off x="6490329" y="139137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0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GeV/</a:t>
            </a:r>
            <a:r>
              <a:rPr lang="en-US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i="1" dirty="0"/>
          </a:p>
        </p:txBody>
      </p:sp>
      <p:sp>
        <p:nvSpPr>
          <p:cNvPr id="27" name="Прямоугольник 9">
            <a:extLst>
              <a:ext uri="{FF2B5EF4-FFF2-40B4-BE49-F238E27FC236}">
                <a16:creationId xmlns:a16="http://schemas.microsoft.com/office/drawing/2014/main" id="{082DC66C-F45E-4936-8A74-5C7EBA397A89}"/>
              </a:ext>
            </a:extLst>
          </p:cNvPr>
          <p:cNvSpPr/>
          <p:nvPr/>
        </p:nvSpPr>
        <p:spPr>
          <a:xfrm>
            <a:off x="1972968" y="1590488"/>
            <a:ext cx="1139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Foreground</a:t>
            </a:r>
          </a:p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event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672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36919</TotalTime>
  <Words>1883</Words>
  <Application>Microsoft Office PowerPoint</Application>
  <PresentationFormat>Экран (4:3)</PresentationFormat>
  <Paragraphs>155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Wingdings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leptonic and hadronic decays of  and  mesons at RHIC by PHENIX.</dc:title>
  <dc:creator>Admindefault</dc:creator>
  <cp:lastModifiedBy>Acad</cp:lastModifiedBy>
  <cp:revision>2335</cp:revision>
  <cp:lastPrinted>2021-08-24T09:51:16Z</cp:lastPrinted>
  <dcterms:created xsi:type="dcterms:W3CDTF">2006-11-10T13:00:45Z</dcterms:created>
  <dcterms:modified xsi:type="dcterms:W3CDTF">2025-02-18T14:02:56Z</dcterms:modified>
</cp:coreProperties>
</file>