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36"/>
  </p:notesMasterIdLst>
  <p:sldIdLst>
    <p:sldId id="372" r:id="rId3"/>
    <p:sldId id="367" r:id="rId4"/>
    <p:sldId id="1755" r:id="rId5"/>
    <p:sldId id="1750" r:id="rId6"/>
    <p:sldId id="1758" r:id="rId7"/>
    <p:sldId id="365" r:id="rId8"/>
    <p:sldId id="1446" r:id="rId9"/>
    <p:sldId id="377" r:id="rId10"/>
    <p:sldId id="1757" r:id="rId11"/>
    <p:sldId id="270" r:id="rId12"/>
    <p:sldId id="396" r:id="rId13"/>
    <p:sldId id="385" r:id="rId14"/>
    <p:sldId id="1454" r:id="rId15"/>
    <p:sldId id="437" r:id="rId16"/>
    <p:sldId id="274" r:id="rId17"/>
    <p:sldId id="443" r:id="rId18"/>
    <p:sldId id="1449" r:id="rId19"/>
    <p:sldId id="410" r:id="rId20"/>
    <p:sldId id="1756" r:id="rId21"/>
    <p:sldId id="388" r:id="rId22"/>
    <p:sldId id="389" r:id="rId23"/>
    <p:sldId id="1444" r:id="rId24"/>
    <p:sldId id="1759" r:id="rId25"/>
    <p:sldId id="1453" r:id="rId26"/>
    <p:sldId id="1228" r:id="rId27"/>
    <p:sldId id="1447" r:id="rId28"/>
    <p:sldId id="470" r:id="rId29"/>
    <p:sldId id="497" r:id="rId30"/>
    <p:sldId id="1761" r:id="rId31"/>
    <p:sldId id="1457" r:id="rId32"/>
    <p:sldId id="267" r:id="rId33"/>
    <p:sldId id="1760" r:id="rId34"/>
    <p:sldId id="438" r:id="rId35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y" initials="A" lastIdx="1" clrIdx="0">
    <p:extLst>
      <p:ext uri="{19B8F6BF-5375-455C-9EA6-DF929625EA0E}">
        <p15:presenceInfo xmlns:p15="http://schemas.microsoft.com/office/powerpoint/2012/main" userId="faed924097f32d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6D9F1"/>
    <a:srgbClr val="2A20EC"/>
    <a:srgbClr val="9CAAEE"/>
    <a:srgbClr val="A0FFF6"/>
    <a:srgbClr val="00682F"/>
    <a:srgbClr val="008A3E"/>
    <a:srgbClr val="FF4747"/>
    <a:srgbClr val="04680E"/>
    <a:srgbClr val="140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22" autoAdjust="0"/>
  </p:normalViewPr>
  <p:slideViewPr>
    <p:cSldViewPr snapToGrid="0">
      <p:cViewPr>
        <p:scale>
          <a:sx n="99" d="100"/>
          <a:sy n="99" d="100"/>
        </p:scale>
        <p:origin x="120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407253-409B-416F-B308-31EA53515C0D}" type="datetimeFigureOut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E417CF6A-5C99-455C-95F3-09BDB65779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6200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7CF6A-5C99-455C-95F3-09BDB6577922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36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51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906676" y="4715828"/>
            <a:ext cx="4984324" cy="44675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972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lattice design and prototyping of most collider elements are completed. The ring circumference is twice as one of the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Nuclotron</a:t>
            </a:r>
            <a:r>
              <a:rPr lang="en-US" dirty="0">
                <a:ea typeface="ＭＳ Ｐゴシック" charset="0"/>
                <a:cs typeface="ＭＳ Ｐゴシック" charset="0"/>
              </a:rPr>
              <a:t>. For the</a:t>
            </a:r>
            <a:r>
              <a:rPr lang="en-US" baseline="0" dirty="0">
                <a:ea typeface="ＭＳ Ｐゴシック" charset="0"/>
                <a:cs typeface="ＭＳ Ｐゴシック" charset="0"/>
              </a:rPr>
              <a:t> gold beam a</a:t>
            </a:r>
            <a:r>
              <a:rPr lang="en-US" dirty="0">
                <a:ea typeface="ＭＳ Ｐゴシック" charset="0"/>
                <a:cs typeface="ＭＳ Ｐゴシック" charset="0"/>
              </a:rPr>
              <a:t> Luminosity at  the energy above 10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GeV</a:t>
            </a:r>
            <a:r>
              <a:rPr lang="en-US" dirty="0">
                <a:ea typeface="ＭＳ Ｐゴシック" charset="0"/>
                <a:cs typeface="ＭＳ Ｐゴシック" charset="0"/>
              </a:rPr>
              <a:t> per nucleon will be 10 to the 27 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A577D9-ABC0-0C4C-9CAB-9E6515ED4DFC}" type="slidenum">
              <a:rPr lang="ru-RU" sz="1200"/>
              <a:pPr eaLnBrk="1" hangingPunct="1"/>
              <a:t>25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8867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:a16="http://schemas.microsoft.com/office/drawing/2014/main" id="{530F3C0A-2DAE-4FF2-8961-A3A64FF5E8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:a16="http://schemas.microsoft.com/office/drawing/2014/main" id="{DCB29187-48F1-4BB4-93B6-BBF2C61E82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1268" name="Номер слайда 3">
            <a:extLst>
              <a:ext uri="{FF2B5EF4-FFF2-40B4-BE49-F238E27FC236}">
                <a16:creationId xmlns:a16="http://schemas.microsoft.com/office/drawing/2014/main" id="{6CE73362-BE50-41D1-9383-C1078AEE91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974D83-842C-479F-A2C3-8575E2787F25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A8760A-FEE1-422D-AE06-EF9265FA473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2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>
              <a:cs typeface="Arial" charset="0"/>
            </a:endParaRPr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C69BF9-C51F-4C21-B659-9C084AC8292B}" type="slidenum">
              <a:rPr lang="ru-RU" altLang="ru-RU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451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492877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492877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0E1CEE8-DFCB-46C5-9994-FDD15F43F7D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1ACAC-5EDD-4D6B-B2F3-2D62FA9A8DC3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93DA16-B77F-4242-A768-A059660B70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994E5-FC91-4EB1-B192-4D33F1114477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974B31-B01B-45AE-8969-09B21BF62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7" y="446485"/>
            <a:ext cx="6875859" cy="4161234"/>
          </a:xfrm>
          <a:prstGeom prst="rect">
            <a:avLst/>
          </a:prstGeom>
        </p:spPr>
        <p:txBody>
          <a:bodyPr lIns="64291" tIns="32145" rIns="64291" bIns="32145">
            <a:noAutofit/>
          </a:bodyPr>
          <a:lstStyle/>
          <a:p>
            <a:pPr lvl="0"/>
            <a:endParaRPr noProof="0"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70" y="4723807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70" y="5759649"/>
            <a:ext cx="7358063" cy="79474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Shape 23">
            <a:extLst>
              <a:ext uri="{FF2B5EF4-FFF2-40B4-BE49-F238E27FC236}">
                <a16:creationId xmlns:a16="http://schemas.microsoft.com/office/drawing/2014/main" id="{006A9109-FF59-451D-A4FF-071786EFBD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438651" y="6500815"/>
            <a:ext cx="258763" cy="268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1372-B28F-41C8-9B4B-8FA476CE9E5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71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110" y="273600"/>
            <a:ext cx="822933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3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 idx="1"/>
          </p:nvPr>
        </p:nvSpPr>
        <p:spPr>
          <a:xfrm>
            <a:off x="457110" y="1604520"/>
            <a:ext cx="822933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16605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6E26-5BBC-4E8A-AECC-C4D0F1C4D424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CE422-80A1-47B4-8B5D-FEF25DAF095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E9DA0-8DEB-45BE-AF49-5A9402F49FEE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2BE30-C319-4499-B4F0-D60A7AC3CD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203CB-C3C8-4EEF-B613-0C89A28C7EC7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7F6B8-D97A-41A3-8292-F98D293B863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4CC69-2939-405E-8807-0C9504E1D419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F5446-E266-4C3F-BF03-2477265E460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85F79-00AF-4963-8833-0A2448BFC0CB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E3059-2DC2-4CC6-867C-A5997B3A8BD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CBFBF-0F55-426B-8AAF-7C49F104DF6E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72CAE-9501-4565-90F7-CA5F997C64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B7981-2F79-4E8B-9391-A0F98F863443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8BFA6-2415-4F37-A2C7-E28C51B425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6DC83-C24F-40F1-8199-C964925AC969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7A8CE-033B-499B-AA7F-EF0F7ED05F8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C8D6-1D1D-4A75-BCC9-208A46E1FAE4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645F1-B022-49B0-A3A2-0C2B060D6C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3969-9D44-4395-A6E1-E810A7C3EE16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AF84E-B3E9-469B-B003-99DC0AF04C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B05C0-33D0-4057-BDBC-F38FE7480171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C5A41-7848-4EB0-98E5-185428381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2C852-1182-4889-9570-C77DE3DA31EA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568BD5-7413-4DD6-82A5-FC8F0142A26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07FC9-F6B9-453E-BB8E-9224E813DE69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F6C63-8663-4AA7-9092-CE0AC0F0CB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D7ECA-C43C-4019-8AB1-4ED8004D5384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7A775E-9BAE-4EE2-9EF8-2635681B3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7A97B-19D7-4A15-85FA-60D9C748BFE2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9786D-A0D3-4E2C-B8BA-5B996F0099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C972-46BC-46E7-9D75-5E3D74946119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3B673-43DF-4DC9-B05E-6572BF4BEB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A87FB23-D87D-4895-A445-31B638AAC2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99C8AC-9A17-4085-8059-F58D52CF98E3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404E9-55B9-473F-9911-263DAB211E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C3D80-82BA-4488-8F43-891BED7AD2A1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6ED87B-7C21-47C9-9CEC-D23AF43484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err="1"/>
              <a:t>RuPAC</a:t>
            </a:r>
            <a:r>
              <a:rPr lang="en-US" dirty="0"/>
              <a:t> 2021, Crimea, </a:t>
            </a:r>
            <a:r>
              <a:rPr lang="en-US" dirty="0" err="1"/>
              <a:t>Alushta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83BE570-BFF4-46A7-BC08-4499CFDC81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944C02-8B36-4C56-992C-1042E76873ED}" type="datetime1">
              <a:rPr lang="ru-RU"/>
              <a:pPr>
                <a:defRPr/>
              </a:pPr>
              <a:t>10.02.2025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НТС ОИЯИ 20/06/2019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2F8778A-1891-48DE-89D6-6E38E5CCBB4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0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.png"/><Relationship Id="rId7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image" Target="../media/image7.jpeg"/><Relationship Id="rId10" Type="http://schemas.openxmlformats.org/officeDocument/2006/relationships/image" Target="../media/image1.pn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hdphoto" Target="../media/hdphoto7.wdp"/><Relationship Id="rId7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10" Type="http://schemas.openxmlformats.org/officeDocument/2006/relationships/image" Target="../media/image21.jpg"/><Relationship Id="rId4" Type="http://schemas.openxmlformats.org/officeDocument/2006/relationships/image" Target="../media/image2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/>
          </p:cNvSpPr>
          <p:nvPr/>
        </p:nvSpPr>
        <p:spPr bwMode="auto">
          <a:xfrm>
            <a:off x="1966001" y="5357510"/>
            <a:ext cx="5246671" cy="533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algn="ctr" eaLnBrk="0" hangingPunct="0"/>
            <a:r>
              <a:rPr lang="ru-RU" sz="2400" b="1" dirty="0">
                <a:latin typeface="Georgia" pitchFamily="18" charset="0"/>
                <a:sym typeface="Arial" pitchFamily="34" charset="0"/>
              </a:rPr>
              <a:t>А. Бутенко  </a:t>
            </a:r>
            <a:r>
              <a:rPr lang="ru-RU" sz="2400" i="1" dirty="0">
                <a:latin typeface="Georgia" pitchFamily="18" charset="0"/>
                <a:sym typeface="Arial" pitchFamily="34" charset="0"/>
              </a:rPr>
              <a:t>от имени команды</a:t>
            </a:r>
            <a:endParaRPr lang="ru-RU" sz="2400" i="1" dirty="0">
              <a:latin typeface="Georgia" pitchFamily="18" charset="0"/>
            </a:endParaRPr>
          </a:p>
          <a:p>
            <a:pPr marL="39688" algn="ctr">
              <a:defRPr/>
            </a:pPr>
            <a:endParaRPr lang="en-US" sz="2400" b="1" i="1" dirty="0">
              <a:solidFill>
                <a:srgbClr val="262673"/>
              </a:solidFill>
              <a:cs typeface="Arial" pitchFamily="34" charset="0"/>
              <a:sym typeface="Arial" pitchFamily="34" charset="0"/>
            </a:endParaRPr>
          </a:p>
        </p:txBody>
      </p:sp>
      <p:grpSp>
        <p:nvGrpSpPr>
          <p:cNvPr id="5" name="Gruppieren"/>
          <p:cNvGrpSpPr>
            <a:grpSpLocks/>
          </p:cNvGrpSpPr>
          <p:nvPr/>
        </p:nvGrpSpPr>
        <p:grpSpPr bwMode="auto">
          <a:xfrm>
            <a:off x="2" y="6278565"/>
            <a:ext cx="9119949" cy="568325"/>
            <a:chOff x="0" y="0"/>
            <a:chExt cx="8799077" cy="567611"/>
          </a:xfrm>
        </p:grpSpPr>
        <p:pic>
          <p:nvPicPr>
            <p:cNvPr id="6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7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Rectangle 81"/>
          <p:cNvSpPr>
            <a:spLocks noChangeArrowheads="1"/>
          </p:cNvSpPr>
          <p:nvPr/>
        </p:nvSpPr>
        <p:spPr bwMode="auto">
          <a:xfrm>
            <a:off x="2" y="227681"/>
            <a:ext cx="9178668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 Установки проекта </a:t>
            </a:r>
            <a:r>
              <a:rPr lang="en-US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NICA</a:t>
            </a:r>
            <a:r>
              <a:rPr lang="ru-RU" sz="3800" b="1" i="1" kern="0" dirty="0">
                <a:solidFill>
                  <a:srgbClr val="2A20E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anose="020B0604020202020204" pitchFamily="34" charset="0"/>
              </a:rPr>
              <a:t> в ОИЯИ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B268913-D463-3827-D75D-79E726E8A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764" y="1047063"/>
            <a:ext cx="8032998" cy="424077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FD0705-209B-4E40-B453-38F21F5A6F98}"/>
              </a:ext>
            </a:extLst>
          </p:cNvPr>
          <p:cNvSpPr txBox="1"/>
          <p:nvPr/>
        </p:nvSpPr>
        <p:spPr>
          <a:xfrm>
            <a:off x="378260" y="5804180"/>
            <a:ext cx="86154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РАН, </a:t>
            </a:r>
          </a:p>
          <a:p>
            <a:pPr algn="ctr"/>
            <a:r>
              <a:rPr lang="ru-RU" sz="2000" dirty="0">
                <a:solidFill>
                  <a:srgbClr val="1A1A1A"/>
                </a:solidFill>
                <a:latin typeface="aptos"/>
              </a:rPr>
              <a:t>посвящённая 70-летию со дня рождения В.А. </a:t>
            </a:r>
            <a:r>
              <a:rPr lang="ru-RU" sz="2000" dirty="0" err="1">
                <a:solidFill>
                  <a:srgbClr val="1A1A1A"/>
                </a:solidFill>
                <a:latin typeface="aptos"/>
              </a:rPr>
              <a:t>Рубакова</a:t>
            </a:r>
            <a:r>
              <a:rPr lang="ru-RU" sz="2000" dirty="0">
                <a:solidFill>
                  <a:srgbClr val="1A1A1A"/>
                </a:solidFill>
                <a:latin typeface="aptos"/>
              </a:rPr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900DF2F-D09E-4854-ACB9-B3164391B6AB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0" name="Прямоугольник 10">
              <a:extLst>
                <a:ext uri="{FF2B5EF4-FFF2-40B4-BE49-F238E27FC236}">
                  <a16:creationId xmlns:a16="http://schemas.microsoft.com/office/drawing/2014/main" id="{B29A4428-2F84-4E69-8635-4626F10DD783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0821B850-55E5-4804-BEC4-34633BE92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18" name="Рисунок 17" descr="IMG_20191011_09573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825" y="1632273"/>
            <a:ext cx="3661725" cy="212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079663-BDAD-484A-B7DA-CC2F4DF70A6B}" type="slidenum">
              <a:rPr lang="ru-RU" altLang="ru-RU"/>
              <a:pPr/>
              <a:t>10</a:t>
            </a:fld>
            <a:endParaRPr lang="ru-RU" altLang="ru-RU"/>
          </a:p>
        </p:txBody>
      </p:sp>
      <p:grpSp>
        <p:nvGrpSpPr>
          <p:cNvPr id="5130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5133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5134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5" name="TextBox 3"/>
          <p:cNvSpPr txBox="1"/>
          <p:nvPr/>
        </p:nvSpPr>
        <p:spPr>
          <a:xfrm>
            <a:off x="2851876" y="123941"/>
            <a:ext cx="645789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ЛУТИ ускоритель тяжелых ионов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 descr="D:\Загрузки Chrom\IMG_20200223_155306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34420">
            <a:off x="5660321" y="3982921"/>
            <a:ext cx="2899746" cy="221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84" descr="D:\!Butenko\-=Work=-\=NICA=\HILAC\Photos\Photo HILAC\Untitled-1.jpg">
            <a:extLst>
              <a:ext uri="{FF2B5EF4-FFF2-40B4-BE49-F238E27FC236}">
                <a16:creationId xmlns:a16="http://schemas.microsoft.com/office/drawing/2014/main" id="{128A5A48-CD44-4CD3-84A4-515590EBE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04" y="1696260"/>
            <a:ext cx="4564372" cy="2642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Таблица 22">
            <a:extLst>
              <a:ext uri="{FF2B5EF4-FFF2-40B4-BE49-F238E27FC236}">
                <a16:creationId xmlns:a16="http://schemas.microsoft.com/office/drawing/2014/main" id="{17C89DC6-A1D8-49B5-8BF3-2BECC739D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029743"/>
              </p:ext>
            </p:extLst>
          </p:nvPr>
        </p:nvGraphicFramePr>
        <p:xfrm>
          <a:off x="658316" y="4483385"/>
          <a:ext cx="3759363" cy="1162752"/>
        </p:xfrm>
        <a:graphic>
          <a:graphicData uri="http://schemas.openxmlformats.org/drawingml/2006/table">
            <a:tbl>
              <a:tblPr/>
              <a:tblGrid>
                <a:gridCol w="2536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A/q   (</a:t>
                      </a: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Целевой пучок</a:t>
                      </a:r>
                      <a:r>
                        <a:rPr lang="en-US" sz="1600" b="1" i="1" baseline="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Au</a:t>
                      </a:r>
                      <a:r>
                        <a:rPr lang="en-US" sz="1600" b="1" i="1" baseline="30000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31+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Times"/>
                        </a:rPr>
                        <a:t>)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6.25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Ток пучка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emA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231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Частота посылов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&lt; 10 Hz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536"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ru-RU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Энергия на выходе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1200"/>
                        </a:spcAft>
                      </a:pP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3.2 </a:t>
                      </a:r>
                      <a:r>
                        <a:rPr lang="en-US" sz="1600" b="1" i="1" noProof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MeV</a:t>
                      </a:r>
                      <a:r>
                        <a:rPr lang="en-US" sz="1600" b="1" i="1" noProof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"/>
                          <a:ea typeface="Times New Roman"/>
                          <a:cs typeface="Times"/>
                        </a:rPr>
                        <a:t>/u</a:t>
                      </a:r>
                      <a:endParaRPr lang="en-US" sz="1600" b="1" i="1" noProof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66">
                        <a:alpha val="6470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69049F9C-15DA-467C-BD0A-3483B6D8690E}"/>
              </a:ext>
            </a:extLst>
          </p:cNvPr>
          <p:cNvSpPr txBox="1">
            <a:spLocks/>
          </p:cNvSpPr>
          <p:nvPr/>
        </p:nvSpPr>
        <p:spPr>
          <a:xfrm>
            <a:off x="71023" y="5574840"/>
            <a:ext cx="5575177" cy="8617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1700C0"/>
                </a:solidFill>
              </a:rPr>
              <a:t>Трансмиссия </a:t>
            </a:r>
            <a:r>
              <a:rPr lang="en-US" sz="2000" b="1" dirty="0">
                <a:solidFill>
                  <a:srgbClr val="1700C0"/>
                </a:solidFill>
              </a:rPr>
              <a:t>2</a:t>
            </a:r>
            <a:r>
              <a:rPr lang="ru-RU" sz="2000" b="1" dirty="0">
                <a:solidFill>
                  <a:srgbClr val="1700C0"/>
                </a:solidFill>
              </a:rPr>
              <a:t>м</a:t>
            </a:r>
            <a:r>
              <a:rPr lang="en-US" sz="2000" b="1" dirty="0">
                <a:solidFill>
                  <a:srgbClr val="1700C0"/>
                </a:solidFill>
              </a:rPr>
              <a:t>A </a:t>
            </a:r>
            <a:r>
              <a:rPr lang="ru-RU" sz="2000" b="1" dirty="0">
                <a:solidFill>
                  <a:srgbClr val="1700C0"/>
                </a:solidFill>
              </a:rPr>
              <a:t>пучка ионов </a:t>
            </a:r>
            <a:r>
              <a:rPr lang="en-US" sz="2000" b="1" dirty="0">
                <a:solidFill>
                  <a:srgbClr val="1700C0"/>
                </a:solidFill>
              </a:rPr>
              <a:t>Fe</a:t>
            </a:r>
            <a:r>
              <a:rPr lang="en-US" sz="2000" b="1" baseline="30000" dirty="0">
                <a:solidFill>
                  <a:srgbClr val="1700C0"/>
                </a:solidFill>
              </a:rPr>
              <a:t>14+ </a:t>
            </a:r>
            <a:r>
              <a:rPr lang="ru-RU" sz="2000" b="1" dirty="0">
                <a:solidFill>
                  <a:srgbClr val="1700C0"/>
                </a:solidFill>
              </a:rPr>
              <a:t> до 7</a:t>
            </a:r>
            <a:r>
              <a:rPr lang="en-US" sz="2000" b="1" dirty="0">
                <a:solidFill>
                  <a:srgbClr val="1700C0"/>
                </a:solidFill>
              </a:rPr>
              <a:t>5% </a:t>
            </a:r>
            <a:endParaRPr lang="ru-RU" sz="2000" b="1" dirty="0">
              <a:solidFill>
                <a:srgbClr val="1700C0"/>
              </a:solidFill>
            </a:endParaRPr>
          </a:p>
          <a:p>
            <a:pPr>
              <a:lnSpc>
                <a:spcPct val="120000"/>
              </a:lnSpc>
            </a:pPr>
            <a:r>
              <a:rPr lang="ru-RU" sz="2000" b="1" dirty="0">
                <a:solidFill>
                  <a:srgbClr val="1700C0"/>
                </a:solidFill>
              </a:rPr>
              <a:t>от </a:t>
            </a:r>
            <a:r>
              <a:rPr lang="en-US" sz="2000" b="1" dirty="0">
                <a:solidFill>
                  <a:srgbClr val="1700C0"/>
                </a:solidFill>
              </a:rPr>
              <a:t>RFQ </a:t>
            </a:r>
            <a:r>
              <a:rPr lang="ru-RU" sz="2000" b="1" dirty="0">
                <a:solidFill>
                  <a:srgbClr val="1700C0"/>
                </a:solidFill>
              </a:rPr>
              <a:t>до выхода ЛУТИ</a:t>
            </a:r>
            <a:r>
              <a:rPr lang="en-US" sz="2000" b="1" dirty="0">
                <a:solidFill>
                  <a:srgbClr val="1700C0"/>
                </a:solidFill>
              </a:rPr>
              <a:t>, 3.2 M</a:t>
            </a:r>
            <a:r>
              <a:rPr lang="ru-RU" sz="2000" b="1" dirty="0">
                <a:solidFill>
                  <a:srgbClr val="1700C0"/>
                </a:solidFill>
              </a:rPr>
              <a:t>эВ/нуклон</a:t>
            </a:r>
            <a:endParaRPr lang="ru-RU" sz="2000" dirty="0">
              <a:solidFill>
                <a:srgbClr val="170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649F2D-0E1C-4BEF-B8F1-8234BEE79388}"/>
              </a:ext>
            </a:extLst>
          </p:cNvPr>
          <p:cNvSpPr txBox="1"/>
          <p:nvPr/>
        </p:nvSpPr>
        <p:spPr>
          <a:xfrm>
            <a:off x="1965443" y="1725145"/>
            <a:ext cx="2851542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Линейный ускоритель тяжелых ионов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8F6A8D7-6025-4CDC-BF03-CADCB9A96B1A}"/>
              </a:ext>
            </a:extLst>
          </p:cNvPr>
          <p:cNvSpPr txBox="1">
            <a:spLocks/>
          </p:cNvSpPr>
          <p:nvPr/>
        </p:nvSpPr>
        <p:spPr>
          <a:xfrm>
            <a:off x="94769" y="961402"/>
            <a:ext cx="8667241" cy="714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1700C0"/>
                </a:solidFill>
              </a:rPr>
              <a:t>Стабильная и надежная работа входе 4х сеансов ПНР Бустера и </a:t>
            </a:r>
            <a:r>
              <a:rPr lang="ru-RU" sz="3600" b="1" i="1" dirty="0" err="1">
                <a:solidFill>
                  <a:srgbClr val="1700C0"/>
                </a:solidFill>
              </a:rPr>
              <a:t>Нуклотрона</a:t>
            </a:r>
            <a:r>
              <a:rPr lang="ru-RU" sz="3600" b="1" i="1" dirty="0">
                <a:solidFill>
                  <a:srgbClr val="1700C0"/>
                </a:solidFill>
              </a:rPr>
              <a:t> </a:t>
            </a:r>
            <a:r>
              <a:rPr lang="en-US" sz="3600" b="1" i="1" dirty="0">
                <a:solidFill>
                  <a:srgbClr val="1700C0"/>
                </a:solidFill>
              </a:rPr>
              <a:t> </a:t>
            </a:r>
            <a:r>
              <a:rPr lang="ru-RU" sz="3600" b="1" i="1" dirty="0">
                <a:solidFill>
                  <a:srgbClr val="1700C0"/>
                </a:solidFill>
              </a:rPr>
              <a:t>с пучками ионов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3600" b="1" i="1" dirty="0">
                <a:solidFill>
                  <a:srgbClr val="1700C0"/>
                </a:solidFill>
              </a:rPr>
              <a:t>и 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Xe </a:t>
            </a:r>
            <a:r>
              <a:rPr lang="en-US" sz="36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28+ </a:t>
            </a:r>
            <a:endParaRPr lang="ru-RU" sz="3600" i="1" dirty="0">
              <a:solidFill>
                <a:srgbClr val="1700C0"/>
              </a:solidFill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4286D8D-F353-4132-993A-967CC5BC473E}"/>
              </a:ext>
            </a:extLst>
          </p:cNvPr>
          <p:cNvSpPr txBox="1">
            <a:spLocks/>
          </p:cNvSpPr>
          <p:nvPr/>
        </p:nvSpPr>
        <p:spPr>
          <a:xfrm rot="1215500">
            <a:off x="3013354" y="3665514"/>
            <a:ext cx="3267081" cy="1012917"/>
          </a:xfrm>
          <a:prstGeom prst="rect">
            <a:avLst/>
          </a:prstGeom>
          <a:solidFill>
            <a:schemeClr val="bg1">
              <a:lumMod val="95000"/>
              <a:alpha val="69000"/>
            </a:schemeClr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51000"/>
              </a:prstClr>
            </a:outerShdw>
          </a:effectLst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Введен в строй </a:t>
            </a:r>
          </a:p>
          <a:p>
            <a:pPr algn="ctr">
              <a:defRPr/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в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2018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4F4B0E-7365-42A5-AEBC-7CA0F27E3686}"/>
              </a:ext>
            </a:extLst>
          </p:cNvPr>
          <p:cNvSpPr txBox="1"/>
          <p:nvPr/>
        </p:nvSpPr>
        <p:spPr>
          <a:xfrm>
            <a:off x="5746251" y="3363034"/>
            <a:ext cx="3280740" cy="369332"/>
          </a:xfrm>
          <a:prstGeom prst="rect">
            <a:avLst/>
          </a:prstGeom>
          <a:solidFill>
            <a:schemeClr val="tx2">
              <a:lumMod val="40000"/>
              <a:lumOff val="60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Линия инжекции в Бустер</a:t>
            </a:r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9FF8C3FC-78E1-4A17-A494-9201F1C3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7C4EA4-4B31-4B54-A040-B27358D7C445}"/>
              </a:ext>
            </a:extLst>
          </p:cNvPr>
          <p:cNvSpPr txBox="1"/>
          <p:nvPr/>
        </p:nvSpPr>
        <p:spPr>
          <a:xfrm>
            <a:off x="7315300" y="640157"/>
            <a:ext cx="1828700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339A"/>
                </a:solidFill>
                <a:latin typeface="Calibri" pitchFamily="34" charset="0"/>
              </a:rPr>
              <a:t>Bevatech</a:t>
            </a:r>
            <a:r>
              <a:rPr lang="en-US" sz="2000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ru-RU" sz="2000" b="1" i="1" dirty="0">
                <a:solidFill>
                  <a:srgbClr val="00339A"/>
                </a:solidFill>
                <a:latin typeface="Calibri" pitchFamily="34" charset="0"/>
              </a:rPr>
              <a:t>ИЯИ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C23AD99-9512-493F-AD90-A1D5E57705DA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DC18B118-2642-4920-9C89-451ACBF95F6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8" name="Рисунок 11">
              <a:extLst>
                <a:ext uri="{FF2B5EF4-FFF2-40B4-BE49-F238E27FC236}">
                  <a16:creationId xmlns:a16="http://schemas.microsoft.com/office/drawing/2014/main" id="{7B1E36B8-9B3E-4548-9E2A-F77613D76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-39003" y="724391"/>
            <a:ext cx="9245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r>
              <a:rPr lang="en-US" dirty="0"/>
              <a:t> 2022 </a:t>
            </a:r>
            <a:r>
              <a:rPr lang="ru-RU" dirty="0"/>
              <a:t> КРИОН-6Т был установлен на ЛУТИ и обеспечил самый длинный </a:t>
            </a:r>
          </a:p>
          <a:p>
            <a:r>
              <a:rPr lang="ru-RU" dirty="0"/>
              <a:t>ускорительный сеанс с ионами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ru-RU" dirty="0"/>
              <a:t>и</a:t>
            </a:r>
            <a:r>
              <a:rPr lang="en-US" dirty="0"/>
              <a:t> Xe</a:t>
            </a:r>
            <a:r>
              <a:rPr lang="ru-RU" dirty="0"/>
              <a:t>. </a:t>
            </a:r>
          </a:p>
          <a:p>
            <a:r>
              <a:rPr lang="ru-RU" dirty="0"/>
              <a:t>Модернизирован и оптимизируется для обеспечения накопления ионов в Бустере.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102" y="5254320"/>
            <a:ext cx="4207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КРИОН</a:t>
            </a:r>
            <a:r>
              <a:rPr lang="en-US" i="1" dirty="0"/>
              <a:t>-6T</a:t>
            </a:r>
            <a:r>
              <a:rPr lang="ru-RU" i="1" dirty="0"/>
              <a:t> в ходе юстировки на  ЛУТИ</a:t>
            </a:r>
            <a:r>
              <a:rPr lang="en-US" i="1" dirty="0"/>
              <a:t> </a:t>
            </a:r>
            <a:r>
              <a:rPr lang="ru-RU" i="1" dirty="0"/>
              <a:t>после замены структуры ловушки для сокращения длины импульса до </a:t>
            </a:r>
            <a:r>
              <a:rPr lang="ru-RU" b="1" i="1" dirty="0"/>
              <a:t>4 мкс</a:t>
            </a:r>
            <a:endParaRPr lang="ru-RU" b="1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2CC0ECE-748C-0846-B52F-13378360DA44}"/>
              </a:ext>
            </a:extLst>
          </p:cNvPr>
          <p:cNvSpPr txBox="1"/>
          <p:nvPr/>
        </p:nvSpPr>
        <p:spPr>
          <a:xfrm>
            <a:off x="3133231" y="112822"/>
            <a:ext cx="578541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 КРИОН-6Т на ЛУТИ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FEC29DC0-38E4-D58D-84C4-4660AD808BE2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1" name="JINR_logo_alpha.png" descr="JINR_logo_alpha.png">
              <a:extLst>
                <a:ext uri="{FF2B5EF4-FFF2-40B4-BE49-F238E27FC236}">
                  <a16:creationId xmlns:a16="http://schemas.microsoft.com/office/drawing/2014/main" id="{BA82606A-7106-2701-CDF0-91A1826F8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2" name="NICA_logo_alpha.png" descr="NICA_logo_alpha.png">
              <a:extLst>
                <a:ext uri="{FF2B5EF4-FFF2-40B4-BE49-F238E27FC236}">
                  <a16:creationId xmlns:a16="http://schemas.microsoft.com/office/drawing/2014/main" id="{16C43DBE-02B5-9B34-935C-D1FC87B5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BF3E2DD-9059-4654-CC32-EA036798E5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56" y="1847330"/>
            <a:ext cx="4389714" cy="329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7CC0F78C-97D4-43BF-8A69-67F4F62B4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0279" y="1850240"/>
            <a:ext cx="4493721" cy="32922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C7D521-CDA5-4689-8710-BC76A37743E8}"/>
              </a:ext>
            </a:extLst>
          </p:cNvPr>
          <p:cNvSpPr txBox="1"/>
          <p:nvPr/>
        </p:nvSpPr>
        <p:spPr>
          <a:xfrm>
            <a:off x="4433726" y="5189921"/>
            <a:ext cx="471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С целью эффективного накопления пучка в Бустере все системы ЛУТИ и </a:t>
            </a:r>
            <a:r>
              <a:rPr lang="ru-RU" i="1" dirty="0" err="1"/>
              <a:t>КРИОНа</a:t>
            </a:r>
            <a:r>
              <a:rPr lang="ru-RU" i="1" dirty="0"/>
              <a:t> модернизированы и работают с частотой повторения</a:t>
            </a:r>
            <a:r>
              <a:rPr lang="en-US" i="1" dirty="0"/>
              <a:t> </a:t>
            </a:r>
            <a:r>
              <a:rPr lang="en-US" b="1" i="1" dirty="0"/>
              <a:t>10 Hz.</a:t>
            </a:r>
            <a:endParaRPr lang="ru-RU" b="1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855F76-B825-440D-886C-853FAEE2641C}"/>
              </a:ext>
            </a:extLst>
          </p:cNvPr>
          <p:cNvSpPr txBox="1"/>
          <p:nvPr/>
        </p:nvSpPr>
        <p:spPr>
          <a:xfrm>
            <a:off x="4879774" y="2372109"/>
            <a:ext cx="4083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Импульсы тока пучка ЛУТИ </a:t>
            </a:r>
            <a:r>
              <a:rPr lang="en-US" b="1" dirty="0">
                <a:solidFill>
                  <a:srgbClr val="FFFF00"/>
                </a:solidFill>
              </a:rPr>
              <a:t>10</a:t>
            </a:r>
            <a:r>
              <a:rPr lang="ru-RU" b="1" dirty="0">
                <a:solidFill>
                  <a:srgbClr val="FFFF00"/>
                </a:solidFill>
              </a:rPr>
              <a:t>Гц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B07A07B2-13CC-44FA-9C73-BEE25AA23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675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12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755105" y="2857545"/>
            <a:ext cx="7186411" cy="856392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CF4CD-373A-4184-8FCB-D339693645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074473C8-651B-4C0D-B930-70B1BEE5197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6C9E0713-D5DC-4074-A387-E0807C24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763C4-C2B7-4010-BCFA-E54A72047621}"/>
              </a:ext>
            </a:extLst>
          </p:cNvPr>
          <p:cNvSpPr txBox="1"/>
          <p:nvPr/>
        </p:nvSpPr>
        <p:spPr>
          <a:xfrm>
            <a:off x="1371523" y="741063"/>
            <a:ext cx="7811480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Введение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комплекс</a:t>
            </a:r>
            <a:r>
              <a:rPr lang="en-US" sz="2400" b="1" dirty="0">
                <a:solidFill>
                  <a:srgbClr val="002060"/>
                </a:solidFill>
              </a:rPr>
              <a:t> NICA</a:t>
            </a:r>
            <a:r>
              <a:rPr lang="ru-RU" sz="2400" b="1" dirty="0">
                <a:solidFill>
                  <a:srgbClr val="002060"/>
                </a:solidFill>
              </a:rPr>
              <a:t>, установки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Два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линейных ускорителя </a:t>
            </a:r>
            <a:r>
              <a:rPr lang="en-US" sz="2400" b="1" dirty="0">
                <a:solidFill>
                  <a:srgbClr val="002060"/>
                </a:solidFill>
              </a:rPr>
              <a:t>&amp; </a:t>
            </a:r>
            <a:r>
              <a:rPr lang="ru-RU" sz="2400" b="1" dirty="0">
                <a:solidFill>
                  <a:srgbClr val="002060"/>
                </a:solidFill>
              </a:rPr>
              <a:t>источники</a:t>
            </a: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Лу</a:t>
            </a:r>
            <a:r>
              <a:rPr lang="en-US" sz="2400" i="1" dirty="0">
                <a:solidFill>
                  <a:srgbClr val="002060"/>
                </a:solidFill>
              </a:rPr>
              <a:t>-20 (</a:t>
            </a:r>
            <a:r>
              <a:rPr lang="ru-RU" sz="2400" i="1" dirty="0">
                <a:solidFill>
                  <a:srgbClr val="002060"/>
                </a:solidFill>
              </a:rPr>
              <a:t>легкие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и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поляризованные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</a:t>
            </a:r>
            <a:r>
              <a:rPr lang="ru-RU" sz="2400" i="1" dirty="0">
                <a:solidFill>
                  <a:srgbClr val="002060"/>
                </a:solidFill>
              </a:rPr>
              <a:t> / ЛУТИ </a:t>
            </a:r>
            <a:r>
              <a:rPr lang="en-US" sz="2400" i="1" dirty="0">
                <a:solidFill>
                  <a:srgbClr val="002060"/>
                </a:solidFill>
              </a:rPr>
              <a:t>(</a:t>
            </a:r>
            <a:r>
              <a:rPr lang="ru-RU" sz="2400" i="1" dirty="0">
                <a:solidFill>
                  <a:srgbClr val="002060"/>
                </a:solidFill>
              </a:rPr>
              <a:t>тяжелые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Бустерный синхротрон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Синхротрон Нуклотрон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Кольцо коллайдера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 descr="panorama.jpg">
            <a:extLst>
              <a:ext uri="{FF2B5EF4-FFF2-40B4-BE49-F238E27FC236}">
                <a16:creationId xmlns:a16="http://schemas.microsoft.com/office/drawing/2014/main" id="{89F4BBFB-F1DC-433F-B094-2FE19CCEC8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40" y="3856947"/>
            <a:ext cx="8018523" cy="2578291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BFCC7747-E50B-4F82-973E-793FDE80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13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CF4CD-373A-4184-8FCB-D339693645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074473C8-651B-4C0D-B930-70B1BEE5197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6C9E0713-D5DC-4074-A387-E0807C24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17" name="Рисунок 2">
            <a:extLst>
              <a:ext uri="{FF2B5EF4-FFF2-40B4-BE49-F238E27FC236}">
                <a16:creationId xmlns:a16="http://schemas.microsoft.com/office/drawing/2014/main" id="{E4C833A0-4D7F-4B99-A65D-0767DF20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36671" y="1156471"/>
            <a:ext cx="6218204" cy="4945721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B8D10E29-C34B-4AAB-8EDD-45046F92549B}"/>
              </a:ext>
            </a:extLst>
          </p:cNvPr>
          <p:cNvSpPr txBox="1"/>
          <p:nvPr/>
        </p:nvSpPr>
        <p:spPr>
          <a:xfrm>
            <a:off x="2957617" y="123939"/>
            <a:ext cx="519615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 – СП синхротрон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9" name="Таблица 1">
            <a:extLst>
              <a:ext uri="{FF2B5EF4-FFF2-40B4-BE49-F238E27FC236}">
                <a16:creationId xmlns:a16="http://schemas.microsoft.com/office/drawing/2014/main" id="{8F0D3753-99D4-4230-BFB6-FB0CBB4F3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99049"/>
              </p:ext>
            </p:extLst>
          </p:nvPr>
        </p:nvGraphicFramePr>
        <p:xfrm>
          <a:off x="49339" y="1156472"/>
          <a:ext cx="3833548" cy="4930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1527">
                  <a:extLst>
                    <a:ext uri="{9D8B030D-6E8A-4147-A177-3AD203B41FA5}">
                      <a16:colId xmlns:a16="http://schemas.microsoft.com/office/drawing/2014/main" val="1725799772"/>
                    </a:ext>
                  </a:extLst>
                </a:gridCol>
                <a:gridCol w="952021">
                  <a:extLst>
                    <a:ext uri="{9D8B030D-6E8A-4147-A177-3AD203B41FA5}">
                      <a16:colId xmlns:a16="http://schemas.microsoft.com/office/drawing/2014/main" val="318702757"/>
                    </a:ext>
                  </a:extLst>
                </a:gridCol>
              </a:tblGrid>
              <a:tr h="53818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Параметр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9825724"/>
                  </a:ext>
                </a:extLst>
              </a:tr>
              <a:tr h="57184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Периметр</a:t>
                      </a:r>
                      <a:r>
                        <a:rPr lang="en-GB" sz="2000" kern="800" dirty="0">
                          <a:effectLst/>
                        </a:rPr>
                        <a:t>, </a:t>
                      </a:r>
                      <a:r>
                        <a:rPr lang="ru-RU" sz="2000" kern="800" dirty="0">
                          <a:effectLst/>
                        </a:rPr>
                        <a:t>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highlight>
                            <a:srgbClr val="FFFF00"/>
                          </a:highlight>
                        </a:rPr>
                        <a:t>210</a:t>
                      </a:r>
                      <a:endParaRPr lang="ru-RU" sz="2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469339"/>
                  </a:ext>
                </a:extLst>
              </a:tr>
              <a:tr h="580709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Структура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DFO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820217"/>
                  </a:ext>
                </a:extLst>
              </a:tr>
              <a:tr h="618904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Энергия инжекции</a:t>
                      </a:r>
                      <a:r>
                        <a:rPr lang="en-GB" sz="2000" kern="800" dirty="0">
                          <a:effectLst/>
                        </a:rPr>
                        <a:t>, M</a:t>
                      </a:r>
                      <a:r>
                        <a:rPr lang="ru-RU" sz="2000" kern="800" dirty="0">
                          <a:effectLst/>
                        </a:rPr>
                        <a:t>эВ</a:t>
                      </a:r>
                      <a:r>
                        <a:rPr lang="en-GB" sz="2000" kern="800" dirty="0">
                          <a:effectLst/>
                        </a:rPr>
                        <a:t>/</a:t>
                      </a:r>
                      <a:r>
                        <a:rPr lang="ru-RU" sz="2000" kern="800" dirty="0">
                          <a:effectLst/>
                        </a:rPr>
                        <a:t>нуклон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3.2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8316049"/>
                  </a:ext>
                </a:extLst>
              </a:tr>
              <a:tr h="63352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Максимальная энергия</a:t>
                      </a:r>
                      <a:r>
                        <a:rPr lang="en-GB" sz="2000" kern="800" dirty="0">
                          <a:effectLst/>
                        </a:rPr>
                        <a:t>, M</a:t>
                      </a:r>
                      <a:r>
                        <a:rPr lang="ru-RU" sz="2000" kern="800" dirty="0">
                          <a:effectLst/>
                        </a:rPr>
                        <a:t>эВ</a:t>
                      </a:r>
                      <a:r>
                        <a:rPr lang="en-GB" sz="2000" kern="800" dirty="0">
                          <a:effectLst/>
                        </a:rPr>
                        <a:t>/</a:t>
                      </a:r>
                      <a:r>
                        <a:rPr lang="ru-RU" sz="2000" kern="800" dirty="0">
                          <a:effectLst/>
                        </a:rPr>
                        <a:t>нуклон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5</a:t>
                      </a:r>
                      <a:r>
                        <a:rPr lang="en-GB" sz="2000" dirty="0">
                          <a:effectLst/>
                        </a:rPr>
                        <a:t>78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7422272"/>
                  </a:ext>
                </a:extLst>
              </a:tr>
              <a:tr h="69446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Поле в диполях</a:t>
                      </a:r>
                      <a:r>
                        <a:rPr lang="en-GB" sz="2000" kern="800" dirty="0">
                          <a:effectLst/>
                        </a:rPr>
                        <a:t>,  Т</a:t>
                      </a:r>
                      <a:r>
                        <a:rPr lang="ru-RU" sz="2000" kern="800" dirty="0">
                          <a:effectLst/>
                        </a:rPr>
                        <a:t>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</a:rPr>
                        <a:t>1.8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16033052"/>
                  </a:ext>
                </a:extLst>
              </a:tr>
              <a:tr h="65763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Магнитная жесткость,</a:t>
                      </a:r>
                      <a:r>
                        <a:rPr lang="en-GB" sz="2000" kern="800" dirty="0">
                          <a:effectLst/>
                        </a:rPr>
                        <a:t> Т</a:t>
                      </a:r>
                      <a:r>
                        <a:rPr lang="ru-RU" sz="2000" kern="800" dirty="0">
                          <a:effectLst/>
                        </a:rPr>
                        <a:t>л</a:t>
                      </a:r>
                      <a:r>
                        <a:rPr lang="en-GB" sz="2000" kern="800" dirty="0">
                          <a:effectLst/>
                        </a:rPr>
                        <a:t>∙</a:t>
                      </a:r>
                      <a:r>
                        <a:rPr lang="ru-RU" sz="2000" kern="800" dirty="0">
                          <a:effectLst/>
                        </a:rPr>
                        <a:t>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dirty="0">
                          <a:effectLst/>
                          <a:highlight>
                            <a:srgbClr val="FFFF00"/>
                          </a:highlight>
                        </a:rPr>
                        <a:t>25.0</a:t>
                      </a:r>
                      <a:endParaRPr lang="ru-RU" sz="2000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8358167"/>
                  </a:ext>
                </a:extLst>
              </a:tr>
              <a:tr h="625950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2000" kern="800" dirty="0">
                          <a:effectLst/>
                        </a:rPr>
                        <a:t>Сорт ионов (проектный)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2000" kern="800" baseline="30000" dirty="0">
                          <a:effectLst/>
                        </a:rPr>
                        <a:t>197</a:t>
                      </a:r>
                      <a:r>
                        <a:rPr lang="en-GB" sz="2000" kern="800" dirty="0">
                          <a:effectLst/>
                        </a:rPr>
                        <a:t>Au</a:t>
                      </a:r>
                      <a:r>
                        <a:rPr lang="en-GB" sz="2000" kern="800" baseline="30000" dirty="0">
                          <a:effectLst/>
                        </a:rPr>
                        <a:t>31+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800" baseline="30000" dirty="0">
                          <a:effectLst/>
                        </a:rPr>
                        <a:t>209</a:t>
                      </a:r>
                      <a:r>
                        <a:rPr lang="en-GB" sz="2000" kern="800" dirty="0">
                          <a:effectLst/>
                        </a:rPr>
                        <a:t>Bi</a:t>
                      </a:r>
                      <a:r>
                        <a:rPr lang="en-GB" sz="2000" kern="800" baseline="30000" dirty="0">
                          <a:effectLst/>
                        </a:rPr>
                        <a:t>35+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+mn-ea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436957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7B9FAA91-1B72-4BF9-9D6A-C1E597A74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16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402C6C9-B787-4487-A338-B0DAE11BB145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3" name="Прямоугольник 10">
              <a:extLst>
                <a:ext uri="{FF2B5EF4-FFF2-40B4-BE49-F238E27FC236}">
                  <a16:creationId xmlns:a16="http://schemas.microsoft.com/office/drawing/2014/main" id="{695ECF72-D21A-4556-A2D7-C3D68E964F3D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5" name="Рисунок 11">
              <a:extLst>
                <a:ext uri="{FF2B5EF4-FFF2-40B4-BE49-F238E27FC236}">
                  <a16:creationId xmlns:a16="http://schemas.microsoft.com/office/drawing/2014/main" id="{7BB4AE1C-7427-4955-B6AE-B4891CD6B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6B0C77-DCCE-4671-8E4A-4573A6E2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FB23-D87D-4895-A445-31B638AAC271}" type="slidenum">
              <a:rPr lang="ru-RU" altLang="ru-RU" smtClean="0"/>
              <a:pPr/>
              <a:t>14</a:t>
            </a:fld>
            <a:endParaRPr lang="ru-RU" altLang="ru-RU" dirty="0"/>
          </a:p>
        </p:txBody>
      </p: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76D4DDF3-4478-4542-A54E-423547C7E411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069D9582-8728-435B-ABB1-632614613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40BD03-916F-489E-97D3-EC1F7324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id="{8A3B06E2-32AF-4A41-8236-E8AC2A8F2315}"/>
              </a:ext>
            </a:extLst>
          </p:cNvPr>
          <p:cNvSpPr txBox="1"/>
          <p:nvPr/>
        </p:nvSpPr>
        <p:spPr>
          <a:xfrm>
            <a:off x="2968551" y="121077"/>
            <a:ext cx="4672265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Пучки в кольце Бустера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59E625A-2650-4D61-B2E7-47C83F85D4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027" y="1324090"/>
            <a:ext cx="4797601" cy="23430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41C3C5A-C4B3-F3CA-A06A-3F936FB5D293}"/>
              </a:ext>
            </a:extLst>
          </p:cNvPr>
          <p:cNvSpPr/>
          <p:nvPr/>
        </p:nvSpPr>
        <p:spPr>
          <a:xfrm>
            <a:off x="85725" y="860147"/>
            <a:ext cx="8972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.12.2020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19:56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пучок в кольце Бустера</a:t>
            </a:r>
            <a:r>
              <a:rPr lang="en-US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6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B16DC15E-021E-4505-A772-6EE0802E3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8FFA3581-8E53-42C0-ABDD-A289A4B933A4}"/>
              </a:ext>
            </a:extLst>
          </p:cNvPr>
          <p:cNvSpPr/>
          <p:nvPr/>
        </p:nvSpPr>
        <p:spPr>
          <a:xfrm>
            <a:off x="63509" y="4554077"/>
            <a:ext cx="4168504" cy="1569660"/>
          </a:xfrm>
          <a:prstGeom prst="rect">
            <a:avLst/>
          </a:prstGeom>
          <a:solidFill>
            <a:srgbClr val="D7FFFF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Инжекция с адиабатическим захватом на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гармонике ВЧ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(&gt;95%),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до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MeV/u,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Перезахват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1 </a:t>
            </a:r>
            <a:r>
              <a:rPr lang="ru-RU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гарм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(близко к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до 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578 </a:t>
            </a:r>
            <a:r>
              <a:rPr lang="en-GB" sz="16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 </a:t>
            </a:r>
          </a:p>
          <a:p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с проектной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dB/dt = 1.2 T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en-GB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E402FF-AC3C-44E7-80C1-9B65B48ABDE3}"/>
              </a:ext>
            </a:extLst>
          </p:cNvPr>
          <p:cNvSpPr txBox="1"/>
          <p:nvPr/>
        </p:nvSpPr>
        <p:spPr>
          <a:xfrm>
            <a:off x="479126" y="4025214"/>
            <a:ext cx="26564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</a:t>
            </a: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2021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Группа 12">
            <a:extLst>
              <a:ext uri="{FF2B5EF4-FFF2-40B4-BE49-F238E27FC236}">
                <a16:creationId xmlns:a16="http://schemas.microsoft.com/office/drawing/2014/main" id="{F2FBBE2F-FD17-4E9A-BCD0-4B53A5484AEA}"/>
              </a:ext>
            </a:extLst>
          </p:cNvPr>
          <p:cNvGrpSpPr/>
          <p:nvPr/>
        </p:nvGrpSpPr>
        <p:grpSpPr>
          <a:xfrm>
            <a:off x="4291061" y="3717307"/>
            <a:ext cx="4852939" cy="2776464"/>
            <a:chOff x="4193406" y="3650240"/>
            <a:chExt cx="4852939" cy="2776464"/>
          </a:xfrm>
        </p:grpSpPr>
        <p:pic>
          <p:nvPicPr>
            <p:cNvPr id="38" name="Рисунок 5">
              <a:extLst>
                <a:ext uri="{FF2B5EF4-FFF2-40B4-BE49-F238E27FC236}">
                  <a16:creationId xmlns:a16="http://schemas.microsoft.com/office/drawing/2014/main" id="{0AA7A317-B5EC-44DE-ADE6-C9791606F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97"/>
            <a:stretch/>
          </p:blipFill>
          <p:spPr>
            <a:xfrm>
              <a:off x="4193406" y="3764132"/>
              <a:ext cx="4852939" cy="264414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B5E4037-9F05-4F51-AF29-5959BA8BB3F4}"/>
                </a:ext>
              </a:extLst>
            </p:cNvPr>
            <p:cNvSpPr txBox="1"/>
            <p:nvPr/>
          </p:nvSpPr>
          <p:spPr>
            <a:xfrm>
              <a:off x="4271639" y="6213255"/>
              <a:ext cx="4472865" cy="163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500"/>
                </a:lnSpc>
              </a:pPr>
              <a:r>
                <a:rPr lang="en-US" sz="800" b="1" dirty="0"/>
                <a:t> 500              1000                1500                2000               2500                3000               3500     </a:t>
              </a:r>
              <a:endParaRPr lang="ru-RU" sz="8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09900AF-7746-4E53-B167-D9B876E81C3C}"/>
                </a:ext>
              </a:extLst>
            </p:cNvPr>
            <p:cNvSpPr txBox="1"/>
            <p:nvPr/>
          </p:nvSpPr>
          <p:spPr>
            <a:xfrm>
              <a:off x="5825231" y="6311288"/>
              <a:ext cx="1864311" cy="1154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36000" tIns="0" rIns="36000" bIns="0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ru-RU" sz="800" b="1" dirty="0"/>
                <a:t>Время цикла</a:t>
              </a:r>
              <a:r>
                <a:rPr lang="en-US" sz="800" b="1" dirty="0"/>
                <a:t>, </a:t>
              </a:r>
              <a:r>
                <a:rPr lang="ru-RU" sz="800" b="1" dirty="0" err="1"/>
                <a:t>мс</a:t>
              </a:r>
              <a:r>
                <a:rPr lang="en-US" sz="800" b="1" dirty="0"/>
                <a:t>   </a:t>
              </a:r>
              <a:endParaRPr lang="ru-RU" sz="800" b="1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1DCF77E-BED2-4EC6-A09A-4856B78A695A}"/>
                </a:ext>
              </a:extLst>
            </p:cNvPr>
            <p:cNvSpPr txBox="1"/>
            <p:nvPr/>
          </p:nvSpPr>
          <p:spPr>
            <a:xfrm>
              <a:off x="6755882" y="4535129"/>
              <a:ext cx="11105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Циркуляция </a:t>
              </a:r>
              <a:endParaRPr lang="en-US" sz="1000" dirty="0">
                <a:solidFill>
                  <a:schemeClr val="bg1"/>
                </a:solidFill>
              </a:endParaRPr>
            </a:p>
            <a:p>
              <a:r>
                <a:rPr lang="en-US" sz="1000" u="sng" dirty="0">
                  <a:solidFill>
                    <a:schemeClr val="bg1"/>
                  </a:solidFill>
                </a:rPr>
                <a:t>578 M</a:t>
              </a:r>
              <a:r>
                <a:rPr lang="ru-RU" sz="1000" u="sng" dirty="0">
                  <a:solidFill>
                    <a:schemeClr val="bg1"/>
                  </a:solidFill>
                </a:rPr>
                <a:t>эВ</a:t>
              </a:r>
              <a:r>
                <a:rPr lang="en-US" sz="1000" u="sng" dirty="0">
                  <a:solidFill>
                    <a:schemeClr val="bg1"/>
                  </a:solidFill>
                </a:rPr>
                <a:t>/</a:t>
              </a:r>
              <a:r>
                <a:rPr lang="ru-RU" sz="1000" u="sng" dirty="0">
                  <a:solidFill>
                    <a:schemeClr val="bg1"/>
                  </a:solidFill>
                </a:rPr>
                <a:t>н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23FC1D-0F67-4B55-97E9-8DE169A1DB86}"/>
                </a:ext>
              </a:extLst>
            </p:cNvPr>
            <p:cNvSpPr txBox="1"/>
            <p:nvPr/>
          </p:nvSpPr>
          <p:spPr>
            <a:xfrm rot="16200000">
              <a:off x="4168785" y="4172342"/>
              <a:ext cx="14443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ВЧ захват на</a:t>
              </a:r>
              <a:r>
                <a:rPr lang="en-US" sz="1000" dirty="0">
                  <a:solidFill>
                    <a:schemeClr val="bg1"/>
                  </a:solidFill>
                </a:rPr>
                <a:t> 5 </a:t>
              </a:r>
              <a:r>
                <a:rPr lang="ru-RU" sz="1000" dirty="0" err="1">
                  <a:solidFill>
                    <a:schemeClr val="bg1"/>
                  </a:solidFill>
                </a:rPr>
                <a:t>гарм</a:t>
              </a:r>
              <a:r>
                <a:rPr lang="en-US" sz="1000" dirty="0">
                  <a:solidFill>
                    <a:schemeClr val="bg1"/>
                  </a:solidFill>
                </a:rPr>
                <a:t>.</a:t>
              </a:r>
            </a:p>
            <a:p>
              <a:r>
                <a:rPr lang="ru-RU" sz="1000" dirty="0">
                  <a:solidFill>
                    <a:schemeClr val="bg1"/>
                  </a:solidFill>
                </a:rPr>
                <a:t>Ускорение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543A00-220C-4B76-8849-072D4E05DB74}"/>
                </a:ext>
              </a:extLst>
            </p:cNvPr>
            <p:cNvSpPr txBox="1"/>
            <p:nvPr/>
          </p:nvSpPr>
          <p:spPr>
            <a:xfrm rot="3555645">
              <a:off x="7328941" y="4880516"/>
              <a:ext cx="17370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00CC00"/>
                  </a:solidFill>
                </a:rPr>
                <a:t>Магнитное поле</a:t>
              </a:r>
              <a:r>
                <a:rPr lang="en-US" sz="1000" dirty="0">
                  <a:solidFill>
                    <a:srgbClr val="00CC00"/>
                  </a:solidFill>
                </a:rPr>
                <a:t> 1,2 T</a:t>
              </a:r>
              <a:r>
                <a:rPr lang="ru-RU" sz="1000" dirty="0">
                  <a:solidFill>
                    <a:srgbClr val="00CC00"/>
                  </a:solidFill>
                </a:rPr>
                <a:t>л</a:t>
              </a:r>
              <a:r>
                <a:rPr lang="en-US" sz="1000" dirty="0">
                  <a:solidFill>
                    <a:srgbClr val="00CC00"/>
                  </a:solidFill>
                </a:rPr>
                <a:t>/</a:t>
              </a:r>
              <a:r>
                <a:rPr lang="ru-RU" sz="1000" dirty="0">
                  <a:solidFill>
                    <a:srgbClr val="00CC00"/>
                  </a:solidFill>
                </a:rPr>
                <a:t>с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4B5684-1429-42B1-83FA-907173C5D7EF}"/>
                </a:ext>
              </a:extLst>
            </p:cNvPr>
            <p:cNvSpPr txBox="1"/>
            <p:nvPr/>
          </p:nvSpPr>
          <p:spPr>
            <a:xfrm rot="16200000">
              <a:off x="4203258" y="4541707"/>
              <a:ext cx="82449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rgbClr val="FF9933"/>
                  </a:solidFill>
                </a:rPr>
                <a:t>инжекция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BE2AF5-CA00-4D5F-9CF3-C64E8A2BF586}"/>
                </a:ext>
              </a:extLst>
            </p:cNvPr>
            <p:cNvSpPr txBox="1"/>
            <p:nvPr/>
          </p:nvSpPr>
          <p:spPr>
            <a:xfrm rot="16200000">
              <a:off x="5148824" y="4239125"/>
              <a:ext cx="13692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000" dirty="0" err="1">
                  <a:solidFill>
                    <a:schemeClr val="bg1"/>
                  </a:solidFill>
                </a:rPr>
                <a:t>Перезахват</a:t>
              </a:r>
              <a:r>
                <a:rPr lang="en-US" sz="1000" dirty="0">
                  <a:solidFill>
                    <a:schemeClr val="bg1"/>
                  </a:solidFill>
                </a:rPr>
                <a:t> 1 </a:t>
              </a:r>
              <a:r>
                <a:rPr lang="ru-RU" sz="1000" dirty="0" err="1">
                  <a:solidFill>
                    <a:schemeClr val="bg1"/>
                  </a:solidFill>
                </a:rPr>
                <a:t>гарм</a:t>
              </a:r>
              <a:r>
                <a:rPr lang="en-US" sz="1000" dirty="0">
                  <a:solidFill>
                    <a:schemeClr val="bg1"/>
                  </a:solidFill>
                </a:rPr>
                <a:t>. </a:t>
              </a:r>
              <a:endParaRPr lang="ru-RU" sz="1000" dirty="0">
                <a:solidFill>
                  <a:schemeClr val="bg1"/>
                </a:solidFill>
              </a:endParaRPr>
            </a:p>
          </p:txBody>
        </p:sp>
        <p:sp>
          <p:nvSpPr>
            <p:cNvPr id="48" name="Прямоугольник 7">
              <a:extLst>
                <a:ext uri="{FF2B5EF4-FFF2-40B4-BE49-F238E27FC236}">
                  <a16:creationId xmlns:a16="http://schemas.microsoft.com/office/drawing/2014/main" id="{F5E3B0BC-3B5C-486E-8219-5D096F378A58}"/>
                </a:ext>
              </a:extLst>
            </p:cNvPr>
            <p:cNvSpPr/>
            <p:nvPr/>
          </p:nvSpPr>
          <p:spPr>
            <a:xfrm>
              <a:off x="6789695" y="4176489"/>
              <a:ext cx="713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Fe</a:t>
              </a:r>
              <a:r>
                <a:rPr lang="en-US" b="1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14+</a:t>
              </a:r>
              <a:endParaRPr lang="ru-RU" dirty="0"/>
            </a:p>
          </p:txBody>
        </p:sp>
      </p:grpSp>
      <p:cxnSp>
        <p:nvCxnSpPr>
          <p:cNvPr id="49" name="Прямая соединительная линия 10">
            <a:extLst>
              <a:ext uri="{FF2B5EF4-FFF2-40B4-BE49-F238E27FC236}">
                <a16:creationId xmlns:a16="http://schemas.microsoft.com/office/drawing/2014/main" id="{E0AE334A-3F59-4416-8FE4-33C32166CAB9}"/>
              </a:ext>
            </a:extLst>
          </p:cNvPr>
          <p:cNvCxnSpPr>
            <a:cxnSpLocks/>
          </p:cNvCxnSpPr>
          <p:nvPr/>
        </p:nvCxnSpPr>
        <p:spPr>
          <a:xfrm flipV="1">
            <a:off x="298421" y="3689240"/>
            <a:ext cx="8664606" cy="61639"/>
          </a:xfrm>
          <a:prstGeom prst="line">
            <a:avLst/>
          </a:prstGeom>
          <a:ln w="38100">
            <a:solidFill>
              <a:srgbClr val="008A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Стрелка: вниз 9">
            <a:extLst>
              <a:ext uri="{FF2B5EF4-FFF2-40B4-BE49-F238E27FC236}">
                <a16:creationId xmlns:a16="http://schemas.microsoft.com/office/drawing/2014/main" id="{D057AD07-7DED-472D-BAC8-AE56EE8AB4D5}"/>
              </a:ext>
            </a:extLst>
          </p:cNvPr>
          <p:cNvSpPr/>
          <p:nvPr/>
        </p:nvSpPr>
        <p:spPr>
          <a:xfrm>
            <a:off x="4864117" y="5119838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низ 44">
            <a:extLst>
              <a:ext uri="{FF2B5EF4-FFF2-40B4-BE49-F238E27FC236}">
                <a16:creationId xmlns:a16="http://schemas.microsoft.com/office/drawing/2014/main" id="{65B5BF4B-5394-4F21-9786-700738449042}"/>
              </a:ext>
            </a:extLst>
          </p:cNvPr>
          <p:cNvSpPr/>
          <p:nvPr/>
        </p:nvSpPr>
        <p:spPr>
          <a:xfrm>
            <a:off x="5895417" y="5065201"/>
            <a:ext cx="45719" cy="13970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8">
            <a:extLst>
              <a:ext uri="{FF2B5EF4-FFF2-40B4-BE49-F238E27FC236}">
                <a16:creationId xmlns:a16="http://schemas.microsoft.com/office/drawing/2014/main" id="{112D04C8-A448-4BA0-907C-F0F6425CD8B8}"/>
              </a:ext>
            </a:extLst>
          </p:cNvPr>
          <p:cNvSpPr/>
          <p:nvPr/>
        </p:nvSpPr>
        <p:spPr>
          <a:xfrm rot="10800000">
            <a:off x="6807687" y="4544987"/>
            <a:ext cx="997811" cy="590063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1BC331-93A3-43F1-BC33-938CE9EE64D9}"/>
              </a:ext>
            </a:extLst>
          </p:cNvPr>
          <p:cNvSpPr txBox="1"/>
          <p:nvPr/>
        </p:nvSpPr>
        <p:spPr>
          <a:xfrm>
            <a:off x="7808469" y="3868401"/>
            <a:ext cx="1020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RUN-2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5C165B-7419-4D65-A1C5-6A6F39E2E8A8}"/>
              </a:ext>
            </a:extLst>
          </p:cNvPr>
          <p:cNvSpPr txBox="1"/>
          <p:nvPr/>
        </p:nvSpPr>
        <p:spPr>
          <a:xfrm>
            <a:off x="5144794" y="2295863"/>
            <a:ext cx="3684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Потери пучка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>
                <a:solidFill>
                  <a:srgbClr val="FF0000"/>
                </a:solidFill>
                <a:sym typeface="Symbol" panose="05050102010706020507" pitchFamily="18" charset="2"/>
              </a:rPr>
              <a:t> &lt; 10%  </a:t>
            </a:r>
          </a:p>
          <a:p>
            <a:r>
              <a:rPr lang="ru-RU" b="1" i="1" dirty="0">
                <a:solidFill>
                  <a:srgbClr val="FF0000"/>
                </a:solidFill>
                <a:sym typeface="Symbol" panose="05050102010706020507" pitchFamily="18" charset="2"/>
              </a:rPr>
              <a:t>на первых пяти оборотах, далее практически без потерь.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55" name="Прямоугольник 31">
            <a:extLst>
              <a:ext uri="{FF2B5EF4-FFF2-40B4-BE49-F238E27FC236}">
                <a16:creationId xmlns:a16="http://schemas.microsoft.com/office/drawing/2014/main" id="{5D35CA25-D532-4F12-841D-8E7B849057D9}"/>
              </a:ext>
            </a:extLst>
          </p:cNvPr>
          <p:cNvSpPr/>
          <p:nvPr/>
        </p:nvSpPr>
        <p:spPr>
          <a:xfrm>
            <a:off x="6256507" y="200239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26.12.2020</a:t>
            </a:r>
            <a:endParaRPr lang="ru-RU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55FA8F-447B-497A-8AA7-5AE7CBDC7612}"/>
              </a:ext>
            </a:extLst>
          </p:cNvPr>
          <p:cNvSpPr txBox="1"/>
          <p:nvPr/>
        </p:nvSpPr>
        <p:spPr>
          <a:xfrm>
            <a:off x="5246398" y="1325702"/>
            <a:ext cx="3481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Сигнал с быстрого транс-</a:t>
            </a:r>
          </a:p>
          <a:p>
            <a:r>
              <a:rPr lang="ru-RU" b="1" dirty="0"/>
              <a:t>форматора тока пучка </a:t>
            </a:r>
            <a:r>
              <a:rPr lang="en-US" b="1" dirty="0"/>
              <a:t>(FCT)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B698DB-4366-45C6-AB86-91FBEC0BE377}"/>
              </a:ext>
            </a:extLst>
          </p:cNvPr>
          <p:cNvSpPr txBox="1"/>
          <p:nvPr/>
        </p:nvSpPr>
        <p:spPr>
          <a:xfrm>
            <a:off x="2386050" y="2839542"/>
            <a:ext cx="742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1+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3264F07-D742-48C1-A32B-F812E4E8976F}"/>
              </a:ext>
            </a:extLst>
          </p:cNvPr>
          <p:cNvSpPr txBox="1"/>
          <p:nvPr/>
        </p:nvSpPr>
        <p:spPr>
          <a:xfrm>
            <a:off x="6077157" y="4494434"/>
            <a:ext cx="811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Ускорение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8447E9-22BF-49D7-B46E-1AE939FEB3B9}"/>
              </a:ext>
            </a:extLst>
          </p:cNvPr>
          <p:cNvSpPr txBox="1"/>
          <p:nvPr/>
        </p:nvSpPr>
        <p:spPr>
          <a:xfrm rot="16200000">
            <a:off x="4935590" y="4445545"/>
            <a:ext cx="1115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Циркуляция</a:t>
            </a:r>
            <a:endParaRPr lang="en-US" sz="1000" dirty="0">
              <a:solidFill>
                <a:schemeClr val="bg1"/>
              </a:solidFill>
            </a:endParaRPr>
          </a:p>
          <a:p>
            <a:r>
              <a:rPr lang="ru-RU" sz="1000" dirty="0" err="1">
                <a:solidFill>
                  <a:schemeClr val="bg1"/>
                </a:solidFill>
              </a:rPr>
              <a:t>распущ</a:t>
            </a:r>
            <a:r>
              <a:rPr lang="ru-RU" sz="1000" dirty="0">
                <a:solidFill>
                  <a:schemeClr val="bg1"/>
                </a:solidFill>
              </a:rPr>
              <a:t>. пучка 65</a:t>
            </a:r>
            <a:r>
              <a:rPr lang="en-US" sz="1000" dirty="0">
                <a:solidFill>
                  <a:schemeClr val="bg1"/>
                </a:solidFill>
              </a:rPr>
              <a:t> MeV/u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3AFE734-0BEE-44E8-8ED8-4EA1747CE1C5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31" name="Прямоугольник 10">
              <a:extLst>
                <a:ext uri="{FF2B5EF4-FFF2-40B4-BE49-F238E27FC236}">
                  <a16:creationId xmlns:a16="http://schemas.microsoft.com/office/drawing/2014/main" id="{2735C1BF-2714-4BD7-B3B1-CAC684683BC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2" name="Рисунок 11">
              <a:extLst>
                <a:ext uri="{FF2B5EF4-FFF2-40B4-BE49-F238E27FC236}">
                  <a16:creationId xmlns:a16="http://schemas.microsoft.com/office/drawing/2014/main" id="{FC054B37-4A39-4302-9C3F-E7D39B07F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1" name="TextBox 3"/>
          <p:cNvSpPr txBox="1"/>
          <p:nvPr/>
        </p:nvSpPr>
        <p:spPr>
          <a:xfrm>
            <a:off x="2931836" y="135141"/>
            <a:ext cx="594062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 пучка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перевода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7" y="6246815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4" name="TextBox 3"/>
          <p:cNvSpPr txBox="1"/>
          <p:nvPr/>
        </p:nvSpPr>
        <p:spPr>
          <a:xfrm>
            <a:off x="7378169" y="804692"/>
            <a:ext cx="1797581" cy="400110"/>
          </a:xfrm>
          <a:prstGeom prst="rect">
            <a:avLst/>
          </a:prstGeom>
          <a:solidFill>
            <a:schemeClr val="accent6">
              <a:lumMod val="60000"/>
              <a:lumOff val="40000"/>
              <a:alpha val="72157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ИЯФ СО РАН</a:t>
            </a:r>
            <a:endParaRPr lang="en-US" altLang="ru-RU" sz="20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209D635-EA82-4086-91EA-2F1B17812B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FAFBFB"/>
              </a:clrFrom>
              <a:clrTo>
                <a:srgbClr val="FAFBFB">
                  <a:alpha val="0"/>
                </a:srgbClr>
              </a:clrTo>
            </a:clrChange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6764" y="3600366"/>
            <a:ext cx="8555701" cy="264080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BFCA8A9-E3D0-4679-A6F4-1E9C65AD83CF}"/>
              </a:ext>
            </a:extLst>
          </p:cNvPr>
          <p:cNvGrpSpPr/>
          <p:nvPr/>
        </p:nvGrpSpPr>
        <p:grpSpPr>
          <a:xfrm>
            <a:off x="102448" y="1485310"/>
            <a:ext cx="9035432" cy="2001380"/>
            <a:chOff x="214282" y="857232"/>
            <a:chExt cx="9035432" cy="2080472"/>
          </a:xfrm>
        </p:grpSpPr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32689F04-F4B1-4FB6-8D77-E23BA79BEE4B}"/>
                </a:ext>
              </a:extLst>
            </p:cNvPr>
            <p:cNvGrpSpPr/>
            <p:nvPr/>
          </p:nvGrpSpPr>
          <p:grpSpPr>
            <a:xfrm>
              <a:off x="214282" y="857232"/>
              <a:ext cx="8715436" cy="2080472"/>
              <a:chOff x="214282" y="857232"/>
              <a:chExt cx="8715436" cy="2080472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A67C1A6D-1324-4DE9-BCD2-87E35523CB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clrChange>
                  <a:clrFrom>
                    <a:srgbClr val="FAFBFB"/>
                  </a:clrFrom>
                  <a:clrTo>
                    <a:srgbClr val="FAFBFB">
                      <a:alpha val="0"/>
                    </a:srgbClr>
                  </a:clrTo>
                </a:clrChange>
                <a:lum bright="1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28596" y="857232"/>
                <a:ext cx="8244115" cy="2080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Группа 22">
                <a:extLst>
                  <a:ext uri="{FF2B5EF4-FFF2-40B4-BE49-F238E27FC236}">
                    <a16:creationId xmlns:a16="http://schemas.microsoft.com/office/drawing/2014/main" id="{282FE903-0DA3-4E82-B947-D983E6FF991E}"/>
                  </a:ext>
                </a:extLst>
              </p:cNvPr>
              <p:cNvGrpSpPr/>
              <p:nvPr/>
            </p:nvGrpSpPr>
            <p:grpSpPr>
              <a:xfrm>
                <a:off x="214282" y="1643050"/>
                <a:ext cx="8715436" cy="785817"/>
                <a:chOff x="214282" y="1643050"/>
                <a:chExt cx="8715436" cy="785817"/>
              </a:xfrm>
            </p:grpSpPr>
            <p:cxnSp>
              <p:nvCxnSpPr>
                <p:cNvPr id="24" name="Прямая соединительная линия 23">
                  <a:extLst>
                    <a:ext uri="{FF2B5EF4-FFF2-40B4-BE49-F238E27FC236}">
                      <a16:creationId xmlns:a16="http://schemas.microsoft.com/office/drawing/2014/main" id="{6342E9F0-B4BE-49B3-8F90-BEA41135C016}"/>
                    </a:ext>
                  </a:extLst>
                </p:cNvPr>
                <p:cNvCxnSpPr/>
                <p:nvPr/>
              </p:nvCxnSpPr>
              <p:spPr>
                <a:xfrm>
                  <a:off x="214282" y="1643050"/>
                  <a:ext cx="8715436" cy="71438"/>
                </a:xfrm>
                <a:prstGeom prst="line">
                  <a:avLst/>
                </a:prstGeom>
                <a:ln w="28575">
                  <a:solidFill>
                    <a:srgbClr val="2A20EC"/>
                  </a:solidFill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25" name="Дуга 24">
                  <a:extLst>
                    <a:ext uri="{FF2B5EF4-FFF2-40B4-BE49-F238E27FC236}">
                      <a16:creationId xmlns:a16="http://schemas.microsoft.com/office/drawing/2014/main" id="{88ABBB23-E07E-4BC5-BCCE-B6FF4FF1A49F}"/>
                    </a:ext>
                  </a:extLst>
                </p:cNvPr>
                <p:cNvSpPr/>
                <p:nvPr/>
              </p:nvSpPr>
              <p:spPr>
                <a:xfrm>
                  <a:off x="1928794" y="1714488"/>
                  <a:ext cx="4572032" cy="428628"/>
                </a:xfrm>
                <a:prstGeom prst="arc">
                  <a:avLst>
                    <a:gd name="adj1" fmla="val 17233999"/>
                    <a:gd name="adj2" fmla="val 21461259"/>
                  </a:avLst>
                </a:prstGeom>
                <a:ln w="28575">
                  <a:solidFill>
                    <a:srgbClr val="FC35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6" name="Прямая со стрелкой 25">
                  <a:extLst>
                    <a:ext uri="{FF2B5EF4-FFF2-40B4-BE49-F238E27FC236}">
                      <a16:creationId xmlns:a16="http://schemas.microsoft.com/office/drawing/2014/main" id="{6D3EA608-DBFD-4C0F-831B-347C969FBA0C}"/>
                    </a:ext>
                  </a:extLst>
                </p:cNvPr>
                <p:cNvCxnSpPr>
                  <a:stCxn id="25" idx="2"/>
                </p:cNvCxnSpPr>
                <p:nvPr/>
              </p:nvCxnSpPr>
              <p:spPr>
                <a:xfrm rot="16200000" flipH="1">
                  <a:off x="7258171" y="900196"/>
                  <a:ext cx="584847" cy="2472496"/>
                </a:xfrm>
                <a:prstGeom prst="straightConnector1">
                  <a:avLst/>
                </a:prstGeom>
                <a:ln w="28575">
                  <a:solidFill>
                    <a:srgbClr val="FC352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5DF6BE-AA08-447F-932F-36A35F45470E}"/>
                </a:ext>
              </a:extLst>
            </p:cNvPr>
            <p:cNvSpPr txBox="1"/>
            <p:nvPr/>
          </p:nvSpPr>
          <p:spPr>
            <a:xfrm rot="798557">
              <a:off x="8088755" y="2410430"/>
              <a:ext cx="1160959" cy="287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C3520"/>
                  </a:solidFill>
                </a:rPr>
                <a:t>To </a:t>
              </a:r>
              <a:r>
                <a:rPr lang="en-US" sz="1200" b="1" dirty="0" err="1">
                  <a:solidFill>
                    <a:srgbClr val="FC3520"/>
                  </a:solidFill>
                </a:rPr>
                <a:t>Nuclotron</a:t>
              </a:r>
              <a:endParaRPr lang="ru-RU" sz="1200" b="1" dirty="0">
                <a:solidFill>
                  <a:srgbClr val="FC352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64A780-4EAD-4D8A-B71E-B6BD26F02AD6}"/>
                </a:ext>
              </a:extLst>
            </p:cNvPr>
            <p:cNvSpPr txBox="1"/>
            <p:nvPr/>
          </p:nvSpPr>
          <p:spPr>
            <a:xfrm>
              <a:off x="7795164" y="1420250"/>
              <a:ext cx="1379662" cy="27194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2A20EC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2A20EC"/>
                  </a:solidFill>
                </a:rPr>
                <a:t>Circulating beam</a:t>
              </a:r>
              <a:endParaRPr lang="ru-RU" sz="1100" b="1" dirty="0">
                <a:solidFill>
                  <a:srgbClr val="2A20EC"/>
                </a:solidFill>
              </a:endParaRPr>
            </a:p>
          </p:txBody>
        </p:sp>
      </p:grpSp>
      <p:sp>
        <p:nvSpPr>
          <p:cNvPr id="27" name="Прямоугольник 2">
            <a:extLst>
              <a:ext uri="{FF2B5EF4-FFF2-40B4-BE49-F238E27FC236}">
                <a16:creationId xmlns:a16="http://schemas.microsoft.com/office/drawing/2014/main" id="{4B49653B-E759-45BE-BDF2-DB3986370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6176" y="793499"/>
            <a:ext cx="5145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Секция быстрого вывода  пучка </a:t>
            </a:r>
          </a:p>
          <a:p>
            <a:pPr algn="ctr"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прямолинейный промежуток 3</a:t>
            </a:r>
            <a:endParaRPr lang="en-US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Прямоугольник 2">
            <a:extLst>
              <a:ext uri="{FF2B5EF4-FFF2-40B4-BE49-F238E27FC236}">
                <a16:creationId xmlns:a16="http://schemas.microsoft.com/office/drawing/2014/main" id="{63DAAC6F-F59E-4F38-8677-A964F524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8173" y="3636881"/>
            <a:ext cx="46401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</a:pPr>
            <a:r>
              <a:rPr lang="en-US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</a:t>
            </a: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канала перевода</a:t>
            </a:r>
          </a:p>
          <a:p>
            <a:pPr eaLnBrk="1" hangingPunct="1">
              <a:buClr>
                <a:srgbClr val="FF0000"/>
              </a:buClr>
            </a:pPr>
            <a:r>
              <a:rPr lang="ru-RU" alt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Бустера в Нуклотрон</a:t>
            </a:r>
            <a:endParaRPr lang="en-US" alt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1A57FEE9-45FF-4540-A624-430312764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5B8DA7-D0E2-432D-8636-CF2E91DFC48F}"/>
              </a:ext>
            </a:extLst>
          </p:cNvPr>
          <p:cNvSpPr txBox="1"/>
          <p:nvPr/>
        </p:nvSpPr>
        <p:spPr>
          <a:xfrm>
            <a:off x="2294272" y="2893380"/>
            <a:ext cx="63756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rgbClr val="2A20EC"/>
                </a:solidFill>
              </a:rPr>
              <a:t>Кикер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67D2303-9296-45FB-BDD0-1318038FB7C2}"/>
              </a:ext>
            </a:extLst>
          </p:cNvPr>
          <p:cNvSpPr txBox="1"/>
          <p:nvPr/>
        </p:nvSpPr>
        <p:spPr>
          <a:xfrm>
            <a:off x="4129238" y="2921090"/>
            <a:ext cx="87543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rgbClr val="2A20EC"/>
                </a:solidFill>
              </a:rPr>
              <a:t>Септум</a:t>
            </a:r>
            <a:r>
              <a:rPr lang="ru-RU" sz="1100" b="1" dirty="0">
                <a:solidFill>
                  <a:srgbClr val="2A20EC"/>
                </a:solidFill>
              </a:rPr>
              <a:t> 1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C920AD-527D-414C-83F5-986676C5CDE7}"/>
              </a:ext>
            </a:extLst>
          </p:cNvPr>
          <p:cNvSpPr txBox="1"/>
          <p:nvPr/>
        </p:nvSpPr>
        <p:spPr>
          <a:xfrm>
            <a:off x="5449856" y="2921090"/>
            <a:ext cx="875434" cy="26161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rgbClr val="2A20EC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dirty="0" err="1">
                <a:solidFill>
                  <a:srgbClr val="2A20EC"/>
                </a:solidFill>
              </a:rPr>
              <a:t>Септум</a:t>
            </a:r>
            <a:r>
              <a:rPr lang="ru-RU" sz="1100" b="1" dirty="0">
                <a:solidFill>
                  <a:srgbClr val="2A20EC"/>
                </a:solidFill>
              </a:rPr>
              <a:t> 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A2832D3-972B-406D-B1A8-728F124F43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5" name="Прямоугольник 10">
              <a:extLst>
                <a:ext uri="{FF2B5EF4-FFF2-40B4-BE49-F238E27FC236}">
                  <a16:creationId xmlns:a16="http://schemas.microsoft.com/office/drawing/2014/main" id="{5C66221A-7325-42E3-9EB7-222C937062A2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6" name="Рисунок 11">
              <a:extLst>
                <a:ext uri="{FF2B5EF4-FFF2-40B4-BE49-F238E27FC236}">
                  <a16:creationId xmlns:a16="http://schemas.microsoft.com/office/drawing/2014/main" id="{A68A673C-F506-4618-8B2E-14E4E009B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17411" name="Gruppieren"/>
          <p:cNvGrpSpPr>
            <a:grpSpLocks/>
          </p:cNvGrpSpPr>
          <p:nvPr/>
        </p:nvGrpSpPr>
        <p:grpSpPr bwMode="auto">
          <a:xfrm>
            <a:off x="34927" y="6246815"/>
            <a:ext cx="8799513" cy="568325"/>
            <a:chOff x="0" y="0"/>
            <a:chExt cx="8799077" cy="567611"/>
          </a:xfrm>
        </p:grpSpPr>
        <p:pic>
          <p:nvPicPr>
            <p:cNvPr id="17417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418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41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42150" y="653891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AA540CF-F84B-4B6E-96DC-D16BD6F075DC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1" name="TextBox 3"/>
          <p:cNvSpPr txBox="1"/>
          <p:nvPr/>
        </p:nvSpPr>
        <p:spPr>
          <a:xfrm>
            <a:off x="3089894" y="135256"/>
            <a:ext cx="583474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 перевода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инжекция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3"/>
          <p:cNvSpPr txBox="1"/>
          <p:nvPr/>
        </p:nvSpPr>
        <p:spPr>
          <a:xfrm>
            <a:off x="4470863" y="762945"/>
            <a:ext cx="4259625" cy="1015663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Весна  2022 </a:t>
            </a: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пучок переведен из Бустера в Нуклотрон и ускорен.</a:t>
            </a:r>
            <a:endParaRPr lang="en-US" altLang="ru-RU" sz="20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F23CD68-4BB7-4377-903C-45FB431E29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880" y="1829659"/>
            <a:ext cx="3479558" cy="441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67C15FA-A19A-4470-ABFC-F41A89AEB1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53" y="1061037"/>
            <a:ext cx="3940055" cy="263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6092A49C-9D5E-4490-96BD-59D510E8A5B2}"/>
              </a:ext>
            </a:extLst>
          </p:cNvPr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853" y="3892595"/>
            <a:ext cx="3163087" cy="2354218"/>
          </a:xfrm>
          <a:prstGeom prst="rect">
            <a:avLst/>
          </a:prstGeom>
        </p:spPr>
      </p:pic>
      <p:pic>
        <p:nvPicPr>
          <p:cNvPr id="19" name="Picture 2" descr="D:\!Butenko\-=Work=-\Dropbox\=Booster\Channels\Booster-Nuclotron\Photos\IMG-20211108-WA0004.jpg">
            <a:extLst>
              <a:ext uri="{FF2B5EF4-FFF2-40B4-BE49-F238E27FC236}">
                <a16:creationId xmlns:a16="http://schemas.microsoft.com/office/drawing/2014/main" id="{7CC4E39E-6F19-4349-94FD-76D87BAB6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20000"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838" y="2959692"/>
            <a:ext cx="2220050" cy="249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CA3573-8C84-451F-9327-86E899E476EC}"/>
              </a:ext>
            </a:extLst>
          </p:cNvPr>
          <p:cNvSpPr txBox="1"/>
          <p:nvPr/>
        </p:nvSpPr>
        <p:spPr>
          <a:xfrm>
            <a:off x="404525" y="5823576"/>
            <a:ext cx="295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СП магнит </a:t>
            </a:r>
            <a:r>
              <a:rPr lang="ru-RU" b="1" dirty="0" err="1">
                <a:solidFill>
                  <a:schemeClr val="bg1"/>
                </a:solidFill>
              </a:rPr>
              <a:t>Ламбертсона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A45887-8D10-46FC-8431-60E7905F8756}"/>
              </a:ext>
            </a:extLst>
          </p:cNvPr>
          <p:cNvSpPr txBox="1"/>
          <p:nvPr/>
        </p:nvSpPr>
        <p:spPr>
          <a:xfrm>
            <a:off x="3461598" y="5480829"/>
            <a:ext cx="201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4х стержневой кикер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5C810A-0EBD-454C-9080-E7E59772D892}"/>
              </a:ext>
            </a:extLst>
          </p:cNvPr>
          <p:cNvSpPr txBox="1"/>
          <p:nvPr/>
        </p:nvSpPr>
        <p:spPr>
          <a:xfrm>
            <a:off x="5412455" y="2299701"/>
            <a:ext cx="2797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Канал перевода пучка </a:t>
            </a:r>
          </a:p>
          <a:p>
            <a:r>
              <a:rPr lang="ru-RU" b="1" dirty="0">
                <a:solidFill>
                  <a:schemeClr val="bg1"/>
                </a:solidFill>
              </a:rPr>
              <a:t>в Нуклотрон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C866D9BA-744A-43C8-A0FC-280981A25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5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CECC1B1-3D8B-4028-A1E4-4545007C22E6}"/>
              </a:ext>
            </a:extLst>
          </p:cNvPr>
          <p:cNvGrpSpPr/>
          <p:nvPr/>
        </p:nvGrpSpPr>
        <p:grpSpPr>
          <a:xfrm>
            <a:off x="0" y="-35767"/>
            <a:ext cx="9144000" cy="771099"/>
            <a:chOff x="0" y="0"/>
            <a:chExt cx="9144000" cy="771099"/>
          </a:xfrm>
        </p:grpSpPr>
        <p:sp>
          <p:nvSpPr>
            <p:cNvPr id="29" name="Прямоугольник 10">
              <a:extLst>
                <a:ext uri="{FF2B5EF4-FFF2-40B4-BE49-F238E27FC236}">
                  <a16:creationId xmlns:a16="http://schemas.microsoft.com/office/drawing/2014/main" id="{840B4691-A9F9-4D17-AD6A-3FFF600F36F6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0" name="Рисунок 11">
              <a:extLst>
                <a:ext uri="{FF2B5EF4-FFF2-40B4-BE49-F238E27FC236}">
                  <a16:creationId xmlns:a16="http://schemas.microsoft.com/office/drawing/2014/main" id="{23399609-7238-4F1E-843D-F2B70C660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37890" name="Picture 2" descr="D:\!Butenko\-=Work=-\Dropbox\=Booster\RUNs\Run3\Bergoz\images\Скриншот-2022-02-10-20.19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3040"/>
            <a:ext cx="9144000" cy="4692749"/>
          </a:xfrm>
          <a:prstGeom prst="rect">
            <a:avLst/>
          </a:prstGeom>
          <a:noFill/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17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2936688" y="113435"/>
            <a:ext cx="563942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RUN-3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Бустер + Нуклотрон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9719" y="6015286"/>
            <a:ext cx="6206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Сигналы с</a:t>
            </a:r>
            <a:r>
              <a:rPr lang="en-US" dirty="0">
                <a:latin typeface="+mn-lt"/>
                <a:cs typeface="+mn-cs"/>
              </a:rPr>
              <a:t> DC</a:t>
            </a:r>
            <a:r>
              <a:rPr lang="ru-RU" dirty="0">
                <a:latin typeface="+mn-lt"/>
                <a:cs typeface="+mn-cs"/>
              </a:rPr>
              <a:t> трансформаторов тока в Бустере и </a:t>
            </a:r>
            <a:r>
              <a:rPr lang="ru-RU" dirty="0" err="1">
                <a:latin typeface="+mn-lt"/>
                <a:cs typeface="+mn-cs"/>
              </a:rPr>
              <a:t>Нуклотроне</a:t>
            </a:r>
            <a:r>
              <a:rPr lang="ru-RU" dirty="0">
                <a:latin typeface="+mn-lt"/>
                <a:cs typeface="+mn-cs"/>
              </a:rPr>
              <a:t> 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1127163" y="1745859"/>
            <a:ext cx="8063031" cy="3317848"/>
            <a:chOff x="1127161" y="1745859"/>
            <a:chExt cx="8063031" cy="3317848"/>
          </a:xfrm>
        </p:grpSpPr>
        <p:sp>
          <p:nvSpPr>
            <p:cNvPr id="26" name="Круговая стрелка 25"/>
            <p:cNvSpPr/>
            <p:nvPr/>
          </p:nvSpPr>
          <p:spPr>
            <a:xfrm rot="11349884" flipH="1" flipV="1">
              <a:off x="1347060" y="3043128"/>
              <a:ext cx="7843132" cy="2020579"/>
            </a:xfrm>
            <a:prstGeom prst="circularArrow">
              <a:avLst>
                <a:gd name="adj1" fmla="val 4293"/>
                <a:gd name="adj2" fmla="val 1788762"/>
                <a:gd name="adj3" fmla="val 17850094"/>
                <a:gd name="adj4" fmla="val 11972503"/>
                <a:gd name="adj5" fmla="val 86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33" name="Группа 32"/>
            <p:cNvGrpSpPr/>
            <p:nvPr/>
          </p:nvGrpSpPr>
          <p:grpSpPr>
            <a:xfrm>
              <a:off x="1127161" y="1745859"/>
              <a:ext cx="6913896" cy="2662710"/>
              <a:chOff x="1127161" y="1745859"/>
              <a:chExt cx="6913896" cy="2662710"/>
            </a:xfrm>
          </p:grpSpPr>
          <p:grpSp>
            <p:nvGrpSpPr>
              <p:cNvPr id="14" name="Группа 26"/>
              <p:cNvGrpSpPr>
                <a:grpSpLocks/>
              </p:cNvGrpSpPr>
              <p:nvPr/>
            </p:nvGrpSpPr>
            <p:grpSpPr bwMode="auto">
              <a:xfrm>
                <a:off x="1127161" y="1745859"/>
                <a:ext cx="6913896" cy="2610519"/>
                <a:chOff x="913006" y="1766463"/>
                <a:chExt cx="6914255" cy="2609632"/>
              </a:xfrm>
            </p:grpSpPr>
            <p:grpSp>
              <p:nvGrpSpPr>
                <p:cNvPr id="15" name="Группа 15"/>
                <p:cNvGrpSpPr>
                  <a:grpSpLocks/>
                </p:cNvGrpSpPr>
                <p:nvPr/>
              </p:nvGrpSpPr>
              <p:grpSpPr bwMode="auto">
                <a:xfrm>
                  <a:off x="913006" y="1766463"/>
                  <a:ext cx="6914255" cy="2072413"/>
                  <a:chOff x="672336" y="2130992"/>
                  <a:chExt cx="7670813" cy="2265785"/>
                </a:xfrm>
              </p:grpSpPr>
              <p:sp>
                <p:nvSpPr>
                  <p:cNvPr id="17" name="Text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56927" y="2130992"/>
                    <a:ext cx="2286222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u="sng" dirty="0">
                        <a:solidFill>
                          <a:srgbClr val="008A3E"/>
                        </a:solidFill>
                        <a:latin typeface="Calibri" pitchFamily="34" charset="0"/>
                      </a:rPr>
                      <a:t>Поле в </a:t>
                    </a:r>
                    <a:r>
                      <a:rPr lang="ru-RU" u="sng" dirty="0" err="1">
                        <a:solidFill>
                          <a:srgbClr val="008A3E"/>
                        </a:solidFill>
                        <a:latin typeface="Calibri" pitchFamily="34" charset="0"/>
                      </a:rPr>
                      <a:t>Нуклотроне</a:t>
                    </a:r>
                    <a:endParaRPr lang="ru-RU" dirty="0">
                      <a:solidFill>
                        <a:srgbClr val="008A3E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18" name="Text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72336" y="2177919"/>
                    <a:ext cx="1838823" cy="4036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Интенсивность</a:t>
                    </a:r>
                  </a:p>
                </p:txBody>
              </p:sp>
              <p:sp>
                <p:nvSpPr>
                  <p:cNvPr id="20" name="Text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24849" y="2724949"/>
                    <a:ext cx="1507027" cy="314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>
                      <a:lnSpc>
                        <a:spcPts val="1400"/>
                      </a:lnSpc>
                    </a:pPr>
                    <a:r>
                      <a:rPr lang="en-US" dirty="0">
                        <a:solidFill>
                          <a:srgbClr val="FFFF00"/>
                        </a:solidFill>
                        <a:latin typeface="Calibri" pitchFamily="34" charset="0"/>
                      </a:rPr>
                      <a:t>RF capturing</a:t>
                    </a:r>
                    <a:endParaRPr lang="ru-RU" dirty="0">
                      <a:solidFill>
                        <a:srgbClr val="FFFF00"/>
                      </a:solidFill>
                      <a:latin typeface="Calibri" pitchFamily="34" charset="0"/>
                    </a:endParaRPr>
                  </a:p>
                </p:txBody>
              </p:sp>
              <p:sp>
                <p:nvSpPr>
                  <p:cNvPr id="21" name="TextBox 9"/>
                  <p:cNvSpPr txBox="1">
                    <a:spLocks noChangeArrowheads="1"/>
                  </p:cNvSpPr>
                  <p:nvPr/>
                </p:nvSpPr>
                <p:spPr bwMode="auto">
                  <a:xfrm rot="17909333">
                    <a:off x="6817384" y="3451752"/>
                    <a:ext cx="1480284" cy="4097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FFC000"/>
                        </a:solidFill>
                        <a:latin typeface="Calibri" pitchFamily="34" charset="0"/>
                      </a:rPr>
                      <a:t>Acceleration</a:t>
                    </a:r>
                    <a:endParaRPr lang="ru-RU" dirty="0">
                      <a:solidFill>
                        <a:srgbClr val="FFC000"/>
                      </a:solidFill>
                      <a:latin typeface="Calibri" pitchFamily="34" charset="0"/>
                    </a:endParaRPr>
                  </a:p>
                </p:txBody>
              </p:sp>
              <p:cxnSp>
                <p:nvCxnSpPr>
                  <p:cNvPr id="23" name="Прямая со стрелкой 22"/>
                  <p:cNvCxnSpPr>
                    <a:stCxn id="20" idx="1"/>
                  </p:cNvCxnSpPr>
                  <p:nvPr/>
                </p:nvCxnSpPr>
                <p:spPr>
                  <a:xfrm flipH="1">
                    <a:off x="833639" y="2882278"/>
                    <a:ext cx="191211" cy="330412"/>
                  </a:xfrm>
                  <a:prstGeom prst="straightConnector1">
                    <a:avLst/>
                  </a:prstGeom>
                  <a:ln w="50800">
                    <a:solidFill>
                      <a:srgbClr val="FFFF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Прямая со стрелкой 23"/>
                  <p:cNvCxnSpPr>
                    <a:stCxn id="17" idx="2"/>
                  </p:cNvCxnSpPr>
                  <p:nvPr/>
                </p:nvCxnSpPr>
                <p:spPr>
                  <a:xfrm>
                    <a:off x="7200039" y="2534648"/>
                    <a:ext cx="439243" cy="675269"/>
                  </a:xfrm>
                  <a:prstGeom prst="straightConnector1">
                    <a:avLst/>
                  </a:prstGeom>
                  <a:ln w="50800">
                    <a:solidFill>
                      <a:srgbClr val="008A3E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1372624" y="4006888"/>
                  <a:ext cx="1766137" cy="3692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u="sng" dirty="0">
                      <a:solidFill>
                        <a:srgbClr val="04680E"/>
                      </a:solidFill>
                      <a:latin typeface="Calibri" pitchFamily="34" charset="0"/>
                    </a:rPr>
                    <a:t>Поле в Бустере</a:t>
                  </a:r>
                  <a:endParaRPr lang="ru-RU" dirty="0">
                    <a:solidFill>
                      <a:srgbClr val="04680E"/>
                    </a:solidFill>
                    <a:latin typeface="Calibri" pitchFamily="34" charset="0"/>
                  </a:endParaRPr>
                </a:p>
              </p:txBody>
            </p:sp>
          </p:grpSp>
          <p:cxnSp>
            <p:nvCxnSpPr>
              <p:cNvPr id="25" name="Прямая со стрелкой 24"/>
              <p:cNvCxnSpPr>
                <a:stCxn id="16" idx="0"/>
              </p:cNvCxnSpPr>
              <p:nvPr/>
            </p:nvCxnSpPr>
            <p:spPr>
              <a:xfrm rot="16200000" flipV="1">
                <a:off x="2123950" y="3641218"/>
                <a:ext cx="402470" cy="289186"/>
              </a:xfrm>
              <a:prstGeom prst="straightConnector1">
                <a:avLst/>
              </a:prstGeom>
              <a:ln w="50800">
                <a:solidFill>
                  <a:srgbClr val="008A3E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3519605" y="3331351"/>
                <a:ext cx="2002305" cy="1077218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При переводе обдирка С4+/С6+ эффективность перевода  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~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7</a:t>
                </a:r>
                <a:r>
                  <a:rPr lang="en-US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0</a:t>
                </a:r>
                <a:r>
                  <a:rPr lang="ru-RU" sz="1600" b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rPr>
                  <a:t>%</a:t>
                </a:r>
                <a:endParaRPr lang="ru-RU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</p:grpSp>
      </p:grpSp>
      <p:sp>
        <p:nvSpPr>
          <p:cNvPr id="32" name="Прямоугольник 31"/>
          <p:cNvSpPr/>
          <p:nvPr/>
        </p:nvSpPr>
        <p:spPr>
          <a:xfrm>
            <a:off x="400233" y="896329"/>
            <a:ext cx="849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Интенсивность пучка в Бустере</a:t>
            </a:r>
            <a:r>
              <a:rPr lang="en-US" b="1" dirty="0"/>
              <a:t>		</a:t>
            </a:r>
            <a:r>
              <a:rPr lang="ru-RU" b="1" dirty="0"/>
              <a:t>    интенсивность в </a:t>
            </a:r>
            <a:r>
              <a:rPr lang="ru-RU" b="1" dirty="0" err="1"/>
              <a:t>Нуклотроне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0122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1A1FF35C-CA32-47C2-93BC-48158261008C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6" name="Прямоугольник 10">
              <a:extLst>
                <a:ext uri="{FF2B5EF4-FFF2-40B4-BE49-F238E27FC236}">
                  <a16:creationId xmlns:a16="http://schemas.microsoft.com/office/drawing/2014/main" id="{B940F080-8196-43D9-93AC-C62709E5BED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8" name="Рисунок 11">
              <a:extLst>
                <a:ext uri="{FF2B5EF4-FFF2-40B4-BE49-F238E27FC236}">
                  <a16:creationId xmlns:a16="http://schemas.microsoft.com/office/drawing/2014/main" id="{2D6CF75A-74B9-4C82-BFA0-37BE67E9F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pic>
        <p:nvPicPr>
          <p:cNvPr id="29" name="Рисунок 28" descr="Изображение выглядит как текст, снимок экрана, Мультимедийное программное обеспечение,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6E685827-3608-F148-FD4D-97AFB3A025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093" y="3740046"/>
            <a:ext cx="5446494" cy="243042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нимок экрана, текст, программное обеспечение, Мультимедийное программное обеспечение&#10;&#10;Автоматически созданное описание">
            <a:extLst>
              <a:ext uri="{FF2B5EF4-FFF2-40B4-BE49-F238E27FC236}">
                <a16:creationId xmlns:a16="http://schemas.microsoft.com/office/drawing/2014/main" id="{8F0D52B2-1F88-7BEF-E961-1A9FC2EE3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093" y="1268596"/>
            <a:ext cx="5452348" cy="23827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050279" y="1838875"/>
            <a:ext cx="2821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Сигнал циркулирующего</a:t>
            </a:r>
          </a:p>
          <a:p>
            <a:r>
              <a:rPr lang="ru-RU" dirty="0">
                <a:solidFill>
                  <a:srgbClr val="FFFF00"/>
                </a:solidFill>
              </a:rPr>
              <a:t> пучка на быстром </a:t>
            </a:r>
            <a:r>
              <a:rPr lang="en-US" dirty="0">
                <a:solidFill>
                  <a:srgbClr val="FFFF00"/>
                </a:solidFill>
              </a:rPr>
              <a:t>FCT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8377" y="1546076"/>
            <a:ext cx="1996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00FF"/>
                </a:highlight>
              </a:rPr>
              <a:t> </a:t>
            </a:r>
            <a:r>
              <a:rPr lang="ru-RU" dirty="0">
                <a:solidFill>
                  <a:schemeClr val="bg1"/>
                </a:solidFill>
                <a:highlight>
                  <a:srgbClr val="FF00FF"/>
                </a:highlight>
              </a:rPr>
              <a:t>Без охлаждения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54849" y="3931913"/>
            <a:ext cx="2441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A20EC"/>
                </a:solidFill>
                <a:highlight>
                  <a:srgbClr val="00FFFF"/>
                </a:highlight>
              </a:rPr>
              <a:t> </a:t>
            </a:r>
            <a:r>
              <a:rPr lang="ru-RU" dirty="0">
                <a:solidFill>
                  <a:srgbClr val="2A20EC"/>
                </a:solidFill>
                <a:highlight>
                  <a:srgbClr val="00FFFF"/>
                </a:highlight>
              </a:rPr>
              <a:t>СЭО вкл. - </a:t>
            </a:r>
            <a:r>
              <a:rPr lang="en-US" dirty="0">
                <a:solidFill>
                  <a:srgbClr val="2A20EC"/>
                </a:solidFill>
                <a:highlight>
                  <a:srgbClr val="00FFFF"/>
                </a:highlight>
              </a:rPr>
              <a:t> 70</a:t>
            </a:r>
            <a:r>
              <a:rPr lang="ru-RU" dirty="0" err="1">
                <a:solidFill>
                  <a:srgbClr val="2A20EC"/>
                </a:solidFill>
                <a:highlight>
                  <a:srgbClr val="00FFFF"/>
                </a:highlight>
              </a:rPr>
              <a:t>мс</a:t>
            </a:r>
            <a:endParaRPr lang="ru-RU" dirty="0">
              <a:solidFill>
                <a:srgbClr val="2A20EC"/>
              </a:solidFill>
              <a:highlight>
                <a:srgbClr val="00FFFF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9903" y="884550"/>
            <a:ext cx="3122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Продольное охлаждение 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184F646B-A8E7-54FF-68BD-793A10B79D17}"/>
              </a:ext>
            </a:extLst>
          </p:cNvPr>
          <p:cNvSpPr txBox="1"/>
          <p:nvPr/>
        </p:nvSpPr>
        <p:spPr>
          <a:xfrm>
            <a:off x="2918560" y="114975"/>
            <a:ext cx="6205968" cy="492443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Электронное охлаждение пучка </a:t>
            </a:r>
            <a:r>
              <a:rPr lang="en-US" altLang="ru-RU" sz="2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</a:p>
        </p:txBody>
      </p:sp>
      <p:grpSp>
        <p:nvGrpSpPr>
          <p:cNvPr id="13" name="Gruppieren">
            <a:extLst>
              <a:ext uri="{FF2B5EF4-FFF2-40B4-BE49-F238E27FC236}">
                <a16:creationId xmlns:a16="http://schemas.microsoft.com/office/drawing/2014/main" id="{F05B6C0D-7E0D-2A2D-0E92-CB879C0FED5B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>
              <a:extLst>
                <a:ext uri="{FF2B5EF4-FFF2-40B4-BE49-F238E27FC236}">
                  <a16:creationId xmlns:a16="http://schemas.microsoft.com/office/drawing/2014/main" id="{B0720CD6-2D4B-F35D-4DDD-228DCCC7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>
              <a:extLst>
                <a:ext uri="{FF2B5EF4-FFF2-40B4-BE49-F238E27FC236}">
                  <a16:creationId xmlns:a16="http://schemas.microsoft.com/office/drawing/2014/main" id="{1E4E51E5-F412-24A0-C8B1-C6036EFA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B61BC-0F5D-2808-0B3B-444A13F160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2" y="3159330"/>
            <a:ext cx="3465384" cy="2195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FC002D-5A90-4109-8CBA-C783275442C0}"/>
              </a:ext>
            </a:extLst>
          </p:cNvPr>
          <p:cNvSpPr txBox="1"/>
          <p:nvPr/>
        </p:nvSpPr>
        <p:spPr>
          <a:xfrm>
            <a:off x="0" y="831676"/>
            <a:ext cx="4228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Циркуляция </a:t>
            </a:r>
            <a:r>
              <a:rPr lang="ru-RU" sz="2400" b="1" i="1" baseline="30000" dirty="0"/>
              <a:t>124</a:t>
            </a:r>
            <a:r>
              <a:rPr lang="ru-RU" sz="2400" b="1" i="1" dirty="0"/>
              <a:t>Хе </a:t>
            </a:r>
            <a:r>
              <a:rPr lang="ru-RU" sz="2400" b="1" i="1" baseline="30000" dirty="0"/>
              <a:t>28+</a:t>
            </a:r>
            <a:r>
              <a:rPr lang="ru-RU" sz="2400" b="1" i="1" dirty="0"/>
              <a:t>  </a:t>
            </a:r>
          </a:p>
          <a:p>
            <a:r>
              <a:rPr lang="ru-RU" sz="2400" b="1" i="1" dirty="0"/>
              <a:t>при энергии инжекции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A37BC6-9BF8-4B9E-077C-4C5CEFEAB16B}"/>
              </a:ext>
            </a:extLst>
          </p:cNvPr>
          <p:cNvSpPr txBox="1"/>
          <p:nvPr/>
        </p:nvSpPr>
        <p:spPr>
          <a:xfrm>
            <a:off x="165102" y="2418326"/>
            <a:ext cx="3333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Энергия электронов 1,93</a:t>
            </a:r>
            <a:r>
              <a:rPr lang="en-US" dirty="0"/>
              <a:t> keV</a:t>
            </a:r>
          </a:p>
          <a:p>
            <a:pPr algn="ctr"/>
            <a:r>
              <a:rPr lang="ru-RU" dirty="0"/>
              <a:t>Ток электронов 150</a:t>
            </a:r>
            <a:r>
              <a:rPr lang="en-US" dirty="0"/>
              <a:t> m</a:t>
            </a:r>
            <a:r>
              <a:rPr lang="ru-RU" dirty="0"/>
              <a:t>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73E50-7F45-A0CF-323E-95A72388C9A1}"/>
              </a:ext>
            </a:extLst>
          </p:cNvPr>
          <p:cNvSpPr txBox="1"/>
          <p:nvPr/>
        </p:nvSpPr>
        <p:spPr>
          <a:xfrm>
            <a:off x="47712" y="5355235"/>
            <a:ext cx="3572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Сигнал с МКП-профилометра при охлаждении ионов на энергии </a:t>
            </a:r>
            <a:r>
              <a:rPr lang="en-US" dirty="0"/>
              <a:t> 3.2 M</a:t>
            </a:r>
            <a:r>
              <a:rPr lang="ru-RU" dirty="0"/>
              <a:t>эВ</a:t>
            </a:r>
            <a:r>
              <a:rPr lang="en-US" dirty="0"/>
              <a:t>/</a:t>
            </a:r>
            <a:r>
              <a:rPr lang="ru-RU" dirty="0"/>
              <a:t>нуклон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9B77C8-D9DC-AA21-572B-F4FA32A323D8}"/>
              </a:ext>
            </a:extLst>
          </p:cNvPr>
          <p:cNvSpPr txBox="1"/>
          <p:nvPr/>
        </p:nvSpPr>
        <p:spPr>
          <a:xfrm>
            <a:off x="288767" y="1729594"/>
            <a:ext cx="3186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Электронное охлаждение </a:t>
            </a:r>
          </a:p>
          <a:p>
            <a:pPr algn="ctr"/>
            <a:r>
              <a:rPr lang="ru-RU" b="1" dirty="0"/>
              <a:t>в поперечной плоскости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F271-A633-0DCA-0E07-6372929D954D}"/>
              </a:ext>
            </a:extLst>
          </p:cNvPr>
          <p:cNvSpPr txBox="1"/>
          <p:nvPr/>
        </p:nvSpPr>
        <p:spPr>
          <a:xfrm>
            <a:off x="963953" y="3160452"/>
            <a:ext cx="2810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Профилометр на МКП</a:t>
            </a:r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E58256EF-83E6-49EF-823F-B8CC4D37F584}"/>
              </a:ext>
            </a:extLst>
          </p:cNvPr>
          <p:cNvSpPr txBox="1"/>
          <p:nvPr/>
        </p:nvSpPr>
        <p:spPr>
          <a:xfrm>
            <a:off x="7295949" y="796129"/>
            <a:ext cx="1828579" cy="369332"/>
          </a:xfrm>
          <a:prstGeom prst="rect">
            <a:avLst/>
          </a:prstGeom>
          <a:solidFill>
            <a:schemeClr val="accent6">
              <a:lumMod val="60000"/>
              <a:lumOff val="40000"/>
              <a:alpha val="72157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1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+ИЯФ СО РАН</a:t>
            </a:r>
            <a:endParaRPr lang="en-US" altLang="ru-RU" sz="1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4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19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395413" y="3724275"/>
            <a:ext cx="7186411" cy="804389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CF4CD-373A-4184-8FCB-D339693645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074473C8-651B-4C0D-B930-70B1BEE5197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6C9E0713-D5DC-4074-A387-E0807C24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763C4-C2B7-4010-BCFA-E54A72047621}"/>
              </a:ext>
            </a:extLst>
          </p:cNvPr>
          <p:cNvSpPr txBox="1"/>
          <p:nvPr/>
        </p:nvSpPr>
        <p:spPr>
          <a:xfrm>
            <a:off x="1202483" y="1019915"/>
            <a:ext cx="7811480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Введение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комплекс</a:t>
            </a:r>
            <a:r>
              <a:rPr lang="en-US" sz="2400" b="1" dirty="0">
                <a:solidFill>
                  <a:srgbClr val="002060"/>
                </a:solidFill>
              </a:rPr>
              <a:t> NICA</a:t>
            </a:r>
            <a:r>
              <a:rPr lang="ru-RU" sz="2400" b="1" dirty="0">
                <a:solidFill>
                  <a:srgbClr val="002060"/>
                </a:solidFill>
              </a:rPr>
              <a:t>, установки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Два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линейных ускорителя </a:t>
            </a:r>
            <a:r>
              <a:rPr lang="en-US" sz="2400" b="1" dirty="0">
                <a:solidFill>
                  <a:srgbClr val="002060"/>
                </a:solidFill>
              </a:rPr>
              <a:t>&amp; </a:t>
            </a:r>
            <a:r>
              <a:rPr lang="ru-RU" sz="2400" b="1" dirty="0">
                <a:solidFill>
                  <a:srgbClr val="002060"/>
                </a:solidFill>
              </a:rPr>
              <a:t>источники</a:t>
            </a: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Лу</a:t>
            </a:r>
            <a:r>
              <a:rPr lang="en-US" sz="2400" i="1" dirty="0">
                <a:solidFill>
                  <a:srgbClr val="002060"/>
                </a:solidFill>
              </a:rPr>
              <a:t>-20 (</a:t>
            </a:r>
            <a:r>
              <a:rPr lang="ru-RU" sz="2400" i="1" dirty="0">
                <a:solidFill>
                  <a:srgbClr val="002060"/>
                </a:solidFill>
              </a:rPr>
              <a:t>легкие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и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поляризованные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</a:t>
            </a:r>
            <a:r>
              <a:rPr lang="ru-RU" sz="2400" i="1" dirty="0">
                <a:solidFill>
                  <a:srgbClr val="002060"/>
                </a:solidFill>
              </a:rPr>
              <a:t> / ЛУТИ </a:t>
            </a:r>
            <a:r>
              <a:rPr lang="en-US" sz="2400" i="1" dirty="0">
                <a:solidFill>
                  <a:srgbClr val="002060"/>
                </a:solidFill>
              </a:rPr>
              <a:t>(</a:t>
            </a:r>
            <a:r>
              <a:rPr lang="ru-RU" sz="2400" i="1" dirty="0">
                <a:solidFill>
                  <a:srgbClr val="002060"/>
                </a:solidFill>
              </a:rPr>
              <a:t>тяжелые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Бустерный синхротрон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Синхротрон Нуклотрон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Кольцо коллайдера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Инфраструктура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FCC7747-E50B-4F82-973E-793FDE80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93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2198E0A-05E7-455A-8DB3-475B082CA26E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2ED4875D-A58B-4F83-B6BF-0F35A615E75B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FAD37347-10CA-4DEE-A6F3-B3430714A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DBA493-C1E4-5E40-89FD-DFAC5D07D4CD}"/>
              </a:ext>
            </a:extLst>
          </p:cNvPr>
          <p:cNvSpPr txBox="1"/>
          <p:nvPr/>
        </p:nvSpPr>
        <p:spPr>
          <a:xfrm>
            <a:off x="960366" y="1344251"/>
            <a:ext cx="7811480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Введение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комплекс</a:t>
            </a:r>
            <a:r>
              <a:rPr lang="en-US" sz="2400" b="1" dirty="0">
                <a:solidFill>
                  <a:srgbClr val="002060"/>
                </a:solidFill>
              </a:rPr>
              <a:t> NICA</a:t>
            </a:r>
            <a:r>
              <a:rPr lang="ru-RU" sz="2400" b="1" dirty="0">
                <a:solidFill>
                  <a:srgbClr val="002060"/>
                </a:solidFill>
              </a:rPr>
              <a:t>, установки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Два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линейных ускорителя </a:t>
            </a:r>
            <a:r>
              <a:rPr lang="en-US" sz="2400" b="1" dirty="0">
                <a:solidFill>
                  <a:srgbClr val="002060"/>
                </a:solidFill>
              </a:rPr>
              <a:t>&amp; </a:t>
            </a:r>
            <a:r>
              <a:rPr lang="ru-RU" sz="2400" b="1" dirty="0">
                <a:solidFill>
                  <a:srgbClr val="002060"/>
                </a:solidFill>
              </a:rPr>
              <a:t>источники</a:t>
            </a: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Лу</a:t>
            </a:r>
            <a:r>
              <a:rPr lang="en-US" sz="2400" i="1" dirty="0">
                <a:solidFill>
                  <a:srgbClr val="002060"/>
                </a:solidFill>
              </a:rPr>
              <a:t>-20 (</a:t>
            </a:r>
            <a:r>
              <a:rPr lang="ru-RU" sz="2400" i="1" dirty="0">
                <a:solidFill>
                  <a:srgbClr val="002060"/>
                </a:solidFill>
              </a:rPr>
              <a:t>легкие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и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поляризованные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</a:t>
            </a:r>
            <a:r>
              <a:rPr lang="ru-RU" sz="2400" i="1" dirty="0">
                <a:solidFill>
                  <a:srgbClr val="002060"/>
                </a:solidFill>
              </a:rPr>
              <a:t> / ЛУТИ </a:t>
            </a:r>
            <a:r>
              <a:rPr lang="en-US" sz="2400" i="1" dirty="0">
                <a:solidFill>
                  <a:srgbClr val="002060"/>
                </a:solidFill>
              </a:rPr>
              <a:t>(</a:t>
            </a:r>
            <a:r>
              <a:rPr lang="ru-RU" sz="2400" i="1" dirty="0">
                <a:solidFill>
                  <a:srgbClr val="002060"/>
                </a:solidFill>
              </a:rPr>
              <a:t>тяжелые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Бустерный синхротрон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Синхротрон Нуклотрон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Кольцо коллайдера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Инфраструктура комплекса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69DAA-1136-F38F-04FD-3B42ECE7F039}"/>
              </a:ext>
            </a:extLst>
          </p:cNvPr>
          <p:cNvSpPr txBox="1"/>
          <p:nvPr/>
        </p:nvSpPr>
        <p:spPr>
          <a:xfrm>
            <a:off x="3394432" y="123007"/>
            <a:ext cx="323181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0BCA816-3554-48A0-A997-BAA869FC3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Рисунок 3" descr="Nuclotron_tunnel_20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981" y="1393019"/>
            <a:ext cx="6137024" cy="405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13"/>
          <p:cNvSpPr txBox="1">
            <a:spLocks noChangeArrowheads="1"/>
          </p:cNvSpPr>
          <p:nvPr/>
        </p:nvSpPr>
        <p:spPr bwMode="auto">
          <a:xfrm>
            <a:off x="88997" y="2321098"/>
            <a:ext cx="2763611" cy="49304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Периметр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 ~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 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251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м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88997" y="4523945"/>
            <a:ext cx="2758641" cy="45318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2000" bIns="72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5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9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сеансов работы</a:t>
            </a:r>
            <a:endParaRPr lang="en-US" altLang="ru-RU" sz="2000" b="1" dirty="0">
              <a:solidFill>
                <a:srgbClr val="0000FF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3" name="Text Box 14"/>
          <p:cNvSpPr txBox="1">
            <a:spLocks noChangeArrowheads="1"/>
          </p:cNvSpPr>
          <p:nvPr/>
        </p:nvSpPr>
        <p:spPr bwMode="auto">
          <a:xfrm>
            <a:off x="88997" y="3588951"/>
            <a:ext cx="2758641" cy="79731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72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Медленный вывод пучка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: 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в </a:t>
            </a:r>
            <a:r>
              <a:rPr lang="en-US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2000</a:t>
            </a:r>
            <a:r>
              <a:rPr lang="ru-RU" altLang="ru-RU" sz="2000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г.</a:t>
            </a:r>
            <a:endParaRPr lang="en-US" altLang="ru-RU" sz="2000" b="1" dirty="0">
              <a:solidFill>
                <a:srgbClr val="0000FF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1274" name="TextBox 8"/>
          <p:cNvSpPr txBox="1">
            <a:spLocks noChangeArrowheads="1"/>
          </p:cNvSpPr>
          <p:nvPr/>
        </p:nvSpPr>
        <p:spPr bwMode="auto">
          <a:xfrm>
            <a:off x="148915" y="5440313"/>
            <a:ext cx="4537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Ускорены пучки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Ионы от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до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Xe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(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C, Mg, Fe, Ar, Kr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Поляризованные</a:t>
            </a:r>
            <a:r>
              <a:rPr kumimoji="0" lang="en-US" altLang="ru-RU" sz="1800" b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 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Bookman Old Style" pitchFamily="18" charset="0"/>
                <a:ea typeface="ＭＳ Ｐゴシック" pitchFamily="34" charset="-128"/>
              </a:rPr>
              <a:t>p &amp; d </a:t>
            </a:r>
          </a:p>
        </p:txBody>
      </p:sp>
      <p:sp>
        <p:nvSpPr>
          <p:cNvPr id="11275" name="Прямоугольник 1"/>
          <p:cNvSpPr>
            <a:spLocks noChangeArrowheads="1"/>
          </p:cNvSpPr>
          <p:nvPr/>
        </p:nvSpPr>
        <p:spPr bwMode="auto">
          <a:xfrm>
            <a:off x="4893096" y="5462391"/>
            <a:ext cx="39548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Энергия </a:t>
            </a:r>
            <a:r>
              <a:rPr kumimoji="0" lang="ru-RU" altLang="ru-RU" sz="1800" b="1" i="1" dirty="0">
                <a:solidFill>
                  <a:srgbClr val="C00000"/>
                </a:solidFill>
                <a:latin typeface="Arial" pitchFamily="34" charset="0"/>
              </a:rPr>
              <a:t>р</a:t>
            </a:r>
            <a:r>
              <a:rPr kumimoji="0" lang="en-US" altLang="ru-RU" sz="1800" b="1" i="1" dirty="0">
                <a:solidFill>
                  <a:srgbClr val="C00000"/>
                </a:solidFill>
                <a:latin typeface="Arial" pitchFamily="34" charset="0"/>
              </a:rPr>
              <a:t>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    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max 12 GeV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Лёгкие ионы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</a:t>
            </a: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max 6 GeV/u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 b="1" dirty="0">
                <a:solidFill>
                  <a:srgbClr val="C00000"/>
                </a:solidFill>
                <a:latin typeface="Arial" pitchFamily="34" charset="0"/>
              </a:rPr>
              <a:t>Тяжелые ионы</a:t>
            </a:r>
            <a:r>
              <a:rPr kumimoji="0" lang="en-US" altLang="ru-RU" sz="1800" b="1" dirty="0">
                <a:solidFill>
                  <a:srgbClr val="C00000"/>
                </a:solidFill>
                <a:latin typeface="Arial" pitchFamily="34" charset="0"/>
              </a:rPr>
              <a:t>  max 4.5 GeV/u</a:t>
            </a:r>
            <a:endParaRPr kumimoji="0" lang="ru-RU" altLang="ru-RU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835785"/>
            <a:ext cx="930735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ru-RU" altLang="ru-RU" sz="2200" b="1" dirty="0">
                <a:solidFill>
                  <a:srgbClr val="003366"/>
                </a:solidFill>
                <a:latin typeface="Comic Sans MS" pitchFamily="66" charset="0"/>
              </a:rPr>
              <a:t>Сверхпроводящий синхротрон </a:t>
            </a:r>
            <a:r>
              <a:rPr lang="en-US" altLang="ru-RU" sz="2200" b="1" dirty="0">
                <a:solidFill>
                  <a:srgbClr val="003366"/>
                </a:solidFill>
                <a:latin typeface="Comic Sans MS" pitchFamily="66" charset="0"/>
              </a:rPr>
              <a:t>(</a:t>
            </a:r>
            <a:r>
              <a:rPr lang="ru-RU" altLang="ru-RU" sz="2200" b="1" dirty="0">
                <a:solidFill>
                  <a:srgbClr val="003366"/>
                </a:solidFill>
                <a:latin typeface="Comic Sans MS" pitchFamily="66" charset="0"/>
              </a:rPr>
              <a:t>магниты «Дубна»</a:t>
            </a:r>
            <a:r>
              <a:rPr lang="en-US" altLang="ru-RU" sz="2200" b="1" dirty="0">
                <a:solidFill>
                  <a:srgbClr val="003366"/>
                </a:solidFill>
                <a:latin typeface="Comic Sans MS" pitchFamily="66" charset="0"/>
              </a:rPr>
              <a:t>: 1.8T</a:t>
            </a:r>
            <a:r>
              <a:rPr lang="ru-RU" altLang="ru-RU" sz="2200" b="1" dirty="0">
                <a:solidFill>
                  <a:srgbClr val="003366"/>
                </a:solidFill>
                <a:latin typeface="Comic Sans MS" pitchFamily="66" charset="0"/>
              </a:rPr>
              <a:t>л</a:t>
            </a:r>
            <a:r>
              <a:rPr lang="en-US" altLang="ru-RU" sz="2200" b="1" dirty="0">
                <a:solidFill>
                  <a:srgbClr val="003366"/>
                </a:solidFill>
                <a:latin typeface="Comic Sans MS" pitchFamily="66" charset="0"/>
              </a:rPr>
              <a:t>,2T</a:t>
            </a:r>
            <a:r>
              <a:rPr lang="ru-RU" altLang="ru-RU" sz="2200" b="1" dirty="0">
                <a:solidFill>
                  <a:srgbClr val="003366"/>
                </a:solidFill>
                <a:latin typeface="Comic Sans MS" pitchFamily="66" charset="0"/>
              </a:rPr>
              <a:t>л</a:t>
            </a:r>
            <a:r>
              <a:rPr lang="en-US" altLang="ru-RU" sz="2200" b="1" dirty="0">
                <a:solidFill>
                  <a:srgbClr val="003366"/>
                </a:solidFill>
                <a:latin typeface="Comic Sans MS" pitchFamily="66" charset="0"/>
              </a:rPr>
              <a:t>/</a:t>
            </a:r>
            <a:r>
              <a:rPr lang="ru-RU" altLang="ru-RU" sz="2200" b="1" dirty="0">
                <a:solidFill>
                  <a:srgbClr val="003366"/>
                </a:solidFill>
                <a:latin typeface="Comic Sans MS" pitchFamily="66" charset="0"/>
              </a:rPr>
              <a:t>с</a:t>
            </a:r>
            <a:r>
              <a:rPr lang="en-US" altLang="ru-RU" sz="2200" b="1" dirty="0">
                <a:solidFill>
                  <a:srgbClr val="003366"/>
                </a:solidFill>
                <a:latin typeface="Comic Sans MS" pitchFamily="66" charset="0"/>
              </a:rPr>
              <a:t>)</a:t>
            </a:r>
            <a:endParaRPr lang="ru-RU" altLang="ru-RU" sz="22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grpSp>
        <p:nvGrpSpPr>
          <p:cNvPr id="1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" name="TextBox 3"/>
          <p:cNvSpPr txBox="1"/>
          <p:nvPr/>
        </p:nvSpPr>
        <p:spPr>
          <a:xfrm>
            <a:off x="1" y="0"/>
            <a:ext cx="334508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Nuclotron status</a:t>
            </a:r>
          </a:p>
        </p:txBody>
      </p:sp>
      <p:sp>
        <p:nvSpPr>
          <p:cNvPr id="1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20</a:t>
            </a:fld>
            <a:endParaRPr lang="ru-RU" altLang="ru-RU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B7BD6-10F4-4DDB-8B05-35D50DF81082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1" name="Прямоугольник 10">
              <a:extLst>
                <a:ext uri="{FF2B5EF4-FFF2-40B4-BE49-F238E27FC236}">
                  <a16:creationId xmlns:a16="http://schemas.microsoft.com/office/drawing/2014/main" id="{ACE72315-1C64-4B7A-84EA-1F757DD487C8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2" name="Рисунок 11">
              <a:extLst>
                <a:ext uri="{FF2B5EF4-FFF2-40B4-BE49-F238E27FC236}">
                  <a16:creationId xmlns:a16="http://schemas.microsoft.com/office/drawing/2014/main" id="{1529D2AB-A3D7-4FE7-AD3B-683A968F3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4" name="Text Box 13">
            <a:extLst>
              <a:ext uri="{FF2B5EF4-FFF2-40B4-BE49-F238E27FC236}">
                <a16:creationId xmlns:a16="http://schemas.microsoft.com/office/drawing/2014/main" id="{E810A83E-9184-4AA4-8A5A-7CCF9C2B4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1386117"/>
            <a:ext cx="2763611" cy="821214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В работе </a:t>
            </a:r>
            <a:endParaRPr lang="en-US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ru-RU" altLang="ru-RU" sz="1800" b="1" i="1" dirty="0">
                <a:solidFill>
                  <a:srgbClr val="CC0000"/>
                </a:solidFill>
                <a:latin typeface="Arial" pitchFamily="34" charset="0"/>
                <a:sym typeface="Symbol" pitchFamily="18" charset="2"/>
              </a:rPr>
              <a:t>с марта  1993 года</a:t>
            </a: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DD1B32C7-9258-4635-97E2-F03D21FE0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7" y="2951828"/>
            <a:ext cx="2763611" cy="49304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180000" bIns="10800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ts val="1800"/>
              </a:spcBef>
              <a:buNone/>
            </a:pP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М. жесткость </a:t>
            </a:r>
            <a:r>
              <a:rPr lang="en-US" altLang="ru-RU" sz="1800" b="1" dirty="0">
                <a:solidFill>
                  <a:srgbClr val="003366"/>
                </a:solidFill>
                <a:latin typeface="Comic Sans MS" pitchFamily="66" charset="0"/>
              </a:rPr>
              <a:t>&lt;43T</a:t>
            </a:r>
            <a:r>
              <a:rPr lang="ru-RU" altLang="ru-RU" sz="1800" b="1" dirty="0">
                <a:solidFill>
                  <a:srgbClr val="003366"/>
                </a:solidFill>
                <a:latin typeface="Comic Sans MS" pitchFamily="66" charset="0"/>
              </a:rPr>
              <a:t>лм</a:t>
            </a:r>
            <a:endParaRPr lang="ru-RU" altLang="ru-RU" sz="1800" b="1" i="1" dirty="0">
              <a:solidFill>
                <a:srgbClr val="CC0000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26" name="TextBox 3">
            <a:extLst>
              <a:ext uri="{FF2B5EF4-FFF2-40B4-BE49-F238E27FC236}">
                <a16:creationId xmlns:a16="http://schemas.microsoft.com/office/drawing/2014/main" id="{97BF6152-8A08-48E0-8C78-AAE27B4A454B}"/>
              </a:ext>
            </a:extLst>
          </p:cNvPr>
          <p:cNvSpPr txBox="1"/>
          <p:nvPr/>
        </p:nvSpPr>
        <p:spPr>
          <a:xfrm>
            <a:off x="2981125" y="105309"/>
            <a:ext cx="5286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Синхротрон Нуклотрон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2B0F36AB-C990-475D-A84A-51C2B77F4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3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/>
        </p:nvSpPr>
        <p:spPr>
          <a:xfrm>
            <a:off x="7226424" y="3785469"/>
            <a:ext cx="1846556" cy="46166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Nuclotron-N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5026241" y="4199120"/>
            <a:ext cx="21653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&gt;10^7 ppc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(with KRION-2)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5188976" y="2921184"/>
            <a:ext cx="1779603" cy="1131879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6 Gev/n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(for Z/A = 1/2)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Field ~ 2T,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B’&lt; 0,8 T/s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5931116" y="2332220"/>
            <a:ext cx="1390124" cy="369332"/>
          </a:xfrm>
          <a:prstGeom prst="rect">
            <a:avLst/>
          </a:prstGeom>
          <a:noFill/>
          <a:ln w="28575" cap="flat" cmpd="sng">
            <a:solidFill>
              <a:srgbClr val="FF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Heavy ions </a:t>
            </a:r>
            <a:endParaRPr dirty="0"/>
          </a:p>
        </p:txBody>
      </p:sp>
      <p:sp>
        <p:nvSpPr>
          <p:cNvPr id="128" name="Shape 128"/>
          <p:cNvSpPr txBox="1"/>
          <p:nvPr/>
        </p:nvSpPr>
        <p:spPr>
          <a:xfrm>
            <a:off x="5969216" y="4996045"/>
            <a:ext cx="1644650" cy="654050"/>
          </a:xfrm>
          <a:prstGeom prst="rect">
            <a:avLst/>
          </a:prstGeom>
          <a:noFill/>
          <a:ln w="28575" cap="flat" cmpd="sng">
            <a:solidFill>
              <a:schemeClr val="fol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Stable, safe,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long operation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Shape 129"/>
          <p:cNvCxnSpPr>
            <a:cxnSpLocks/>
          </p:cNvCxnSpPr>
          <p:nvPr/>
        </p:nvCxnSpPr>
        <p:spPr>
          <a:xfrm>
            <a:off x="7402730" y="2621145"/>
            <a:ext cx="1008063" cy="10795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0" name="Shape 130"/>
          <p:cNvCxnSpPr>
            <a:cxnSpLocks/>
          </p:cNvCxnSpPr>
          <p:nvPr/>
        </p:nvCxnSpPr>
        <p:spPr>
          <a:xfrm>
            <a:off x="6969341" y="3556182"/>
            <a:ext cx="360362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1" name="Shape 131"/>
          <p:cNvCxnSpPr>
            <a:cxnSpLocks/>
          </p:cNvCxnSpPr>
          <p:nvPr/>
        </p:nvCxnSpPr>
        <p:spPr>
          <a:xfrm flipV="1">
            <a:off x="7186828" y="4276907"/>
            <a:ext cx="503238" cy="2159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2" name="Shape 132"/>
          <p:cNvCxnSpPr>
            <a:cxnSpLocks/>
          </p:cNvCxnSpPr>
          <p:nvPr/>
        </p:nvCxnSpPr>
        <p:spPr>
          <a:xfrm flipV="1">
            <a:off x="7618630" y="4276910"/>
            <a:ext cx="792163" cy="1008063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3" name="Shape 133"/>
          <p:cNvSpPr txBox="1"/>
          <p:nvPr/>
        </p:nvSpPr>
        <p:spPr>
          <a:xfrm>
            <a:off x="481228" y="1671820"/>
            <a:ext cx="2241550" cy="654050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Development of the 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KRION ESIS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481228" y="3949884"/>
            <a:ext cx="280987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Vacuum improvement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Shape 135"/>
          <p:cNvSpPr txBox="1"/>
          <p:nvPr/>
        </p:nvSpPr>
        <p:spPr>
          <a:xfrm>
            <a:off x="3041666" y="1772317"/>
            <a:ext cx="2444750" cy="358774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Injector modernization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Shape 136"/>
          <p:cNvCxnSpPr/>
          <p:nvPr/>
        </p:nvCxnSpPr>
        <p:spPr>
          <a:xfrm>
            <a:off x="5491378" y="2117907"/>
            <a:ext cx="3683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7" name="Shape 137"/>
          <p:cNvSpPr txBox="1"/>
          <p:nvPr/>
        </p:nvSpPr>
        <p:spPr>
          <a:xfrm>
            <a:off x="2722778" y="1773420"/>
            <a:ext cx="273050" cy="3667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481229" y="2451284"/>
            <a:ext cx="2876551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evacuation system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481228" y="2921184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Quench protection system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Shape 140"/>
          <p:cNvCxnSpPr/>
          <p:nvPr/>
        </p:nvCxnSpPr>
        <p:spPr>
          <a:xfrm>
            <a:off x="3611778" y="3133907"/>
            <a:ext cx="1587500" cy="431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Shape 141"/>
          <p:cNvSpPr txBox="1"/>
          <p:nvPr/>
        </p:nvSpPr>
        <p:spPr>
          <a:xfrm>
            <a:off x="481228" y="3391084"/>
            <a:ext cx="287578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Slow extraction 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3357778" y="2435407"/>
            <a:ext cx="203200" cy="1371600"/>
          </a:xfrm>
          <a:prstGeom prst="rightBrace">
            <a:avLst>
              <a:gd name="adj1" fmla="val 56250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Shape 143"/>
          <p:cNvSpPr txBox="1"/>
          <p:nvPr/>
        </p:nvSpPr>
        <p:spPr>
          <a:xfrm>
            <a:off x="478053" y="4431838"/>
            <a:ext cx="28130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Control, diagnostics, RF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357778" y="3883207"/>
            <a:ext cx="203200" cy="977900"/>
          </a:xfrm>
          <a:prstGeom prst="rightBrace">
            <a:avLst>
              <a:gd name="adj1" fmla="val 40104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Shape 145"/>
          <p:cNvCxnSpPr/>
          <p:nvPr/>
        </p:nvCxnSpPr>
        <p:spPr>
          <a:xfrm>
            <a:off x="3611778" y="4365807"/>
            <a:ext cx="1409700" cy="10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6" name="Shape 146"/>
          <p:cNvSpPr txBox="1"/>
          <p:nvPr/>
        </p:nvSpPr>
        <p:spPr>
          <a:xfrm>
            <a:off x="481228" y="5410384"/>
            <a:ext cx="3883027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supply system modernization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478053" y="4978584"/>
            <a:ext cx="388620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Cryogenics modernization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 txBox="1"/>
          <p:nvPr/>
        </p:nvSpPr>
        <p:spPr>
          <a:xfrm>
            <a:off x="478053" y="5842184"/>
            <a:ext cx="3892550" cy="379413"/>
          </a:xfrm>
          <a:prstGeom prst="rect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Radiation safety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4411878" y="4962707"/>
            <a:ext cx="228600" cy="1270000"/>
          </a:xfrm>
          <a:prstGeom prst="rightBrace">
            <a:avLst>
              <a:gd name="adj1" fmla="val 5208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" name="Shape 150"/>
          <p:cNvCxnSpPr/>
          <p:nvPr/>
        </p:nvCxnSpPr>
        <p:spPr>
          <a:xfrm rot="10800000" flipH="1">
            <a:off x="4691278" y="5343707"/>
            <a:ext cx="1219200" cy="254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Shape 151"/>
          <p:cNvSpPr/>
          <p:nvPr/>
        </p:nvSpPr>
        <p:spPr>
          <a:xfrm>
            <a:off x="766925" y="702607"/>
            <a:ext cx="7643866" cy="612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Nuclotron-</a:t>
            </a:r>
            <a:r>
              <a:rPr lang="en-US" sz="2400" b="1" i="1" dirty="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endParaRPr dirty="0"/>
          </a:p>
        </p:txBody>
      </p:sp>
      <p:sp>
        <p:nvSpPr>
          <p:cNvPr id="152" name="Shape 152"/>
          <p:cNvSpPr/>
          <p:nvPr/>
        </p:nvSpPr>
        <p:spPr>
          <a:xfrm>
            <a:off x="745698" y="1103864"/>
            <a:ext cx="778674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Deeply modernized for NICA project</a:t>
            </a:r>
            <a:endParaRPr sz="2000" b="1" i="1" dirty="0">
              <a:solidFill>
                <a:srgbClr val="FF33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0" y="0"/>
            <a:ext cx="4490976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Deep modernization</a:t>
            </a:r>
          </a:p>
        </p:txBody>
      </p:sp>
      <p:grpSp>
        <p:nvGrpSpPr>
          <p:cNvPr id="35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36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7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21</a:t>
            </a:fld>
            <a:endParaRPr lang="ru-RU" altLang="ru-RU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F3C558-BAB8-4BCC-80B5-80E93C61A97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1" name="Прямоугольник 10">
              <a:extLst>
                <a:ext uri="{FF2B5EF4-FFF2-40B4-BE49-F238E27FC236}">
                  <a16:creationId xmlns:a16="http://schemas.microsoft.com/office/drawing/2014/main" id="{65A0DB6F-D12B-4471-8526-7886B93D1812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42" name="Рисунок 11">
              <a:extLst>
                <a:ext uri="{FF2B5EF4-FFF2-40B4-BE49-F238E27FC236}">
                  <a16:creationId xmlns:a16="http://schemas.microsoft.com/office/drawing/2014/main" id="{9D5B70FB-1913-43B8-8140-25D23C46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4" name="TextBox 3">
            <a:extLst>
              <a:ext uri="{FF2B5EF4-FFF2-40B4-BE49-F238E27FC236}">
                <a16:creationId xmlns:a16="http://schemas.microsoft.com/office/drawing/2014/main" id="{09B218EE-250E-4FF8-9207-4256F18BB2A9}"/>
              </a:ext>
            </a:extLst>
          </p:cNvPr>
          <p:cNvSpPr txBox="1"/>
          <p:nvPr/>
        </p:nvSpPr>
        <p:spPr>
          <a:xfrm>
            <a:off x="2981125" y="105309"/>
            <a:ext cx="418673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8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Nuclotron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synchrotron</a:t>
            </a:r>
          </a:p>
        </p:txBody>
      </p:sp>
      <p:sp>
        <p:nvSpPr>
          <p:cNvPr id="45" name="TextBox 2">
            <a:extLst>
              <a:ext uri="{FF2B5EF4-FFF2-40B4-BE49-F238E27FC236}">
                <a16:creationId xmlns:a16="http://schemas.microsoft.com/office/drawing/2014/main" id="{B33B589D-C5A9-4A5D-A667-A0C6AA35F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192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E091F07-38FF-491D-9CAB-35896496978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162A877E-FA9C-4A09-B1F0-295CAAA98520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8" name="Рисунок 11">
              <a:extLst>
                <a:ext uri="{FF2B5EF4-FFF2-40B4-BE49-F238E27FC236}">
                  <a16:creationId xmlns:a16="http://schemas.microsoft.com/office/drawing/2014/main" id="{D057FC61-2AD4-4175-8B56-A81E75412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" y="774479"/>
            <a:ext cx="9066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en-US" altLang="ru-RU" sz="2400" b="1" baseline="30000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+54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ионы на МКП мониторе при ускорении до 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3,9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ГэВ</a:t>
            </a:r>
            <a:r>
              <a:rPr lang="en-US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ru-RU" altLang="ru-RU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"/>
          <a:stretch/>
        </p:blipFill>
        <p:spPr bwMode="auto">
          <a:xfrm>
            <a:off x="117009" y="1214424"/>
            <a:ext cx="8992322" cy="278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/>
          <p:nvPr/>
        </p:nvSpPr>
        <p:spPr>
          <a:xfrm>
            <a:off x="2941819" y="123939"/>
            <a:ext cx="5197745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Ускорение тяжелых ионов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6" name="Номер слайда 1">
            <a:extLst>
              <a:ext uri="{FF2B5EF4-FFF2-40B4-BE49-F238E27FC236}">
                <a16:creationId xmlns:a16="http://schemas.microsoft.com/office/drawing/2014/main" id="{AE2D7916-F43D-B765-92D9-B0A8A2C0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1" name="Рисунок 1">
            <a:extLst>
              <a:ext uri="{FF2B5EF4-FFF2-40B4-BE49-F238E27FC236}">
                <a16:creationId xmlns:a16="http://schemas.microsoft.com/office/drawing/2014/main" id="{B054FF60-F8D0-4CF0-A444-E098063C1A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85" y="4054225"/>
            <a:ext cx="8976447" cy="2373565"/>
          </a:xfrm>
          <a:prstGeom prst="rect">
            <a:avLst/>
          </a:prstGeom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E97FFD87-1163-4C59-889A-367FD747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102" y="5064789"/>
            <a:ext cx="5208092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124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   3*10</a:t>
            </a:r>
            <a:r>
              <a:rPr lang="en-US" altLang="ru-RU" sz="24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spill</a:t>
            </a:r>
            <a:r>
              <a:rPr lang="en-US" altLang="ru-RU" sz="24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10s, </a:t>
            </a:r>
            <a:r>
              <a:rPr lang="en-US" alt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altLang="ru-RU" sz="24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</a:t>
            </a:r>
            <a:r>
              <a:rPr lang="en-US" alt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99,3%</a:t>
            </a:r>
            <a:endParaRPr lang="ru-RU" alt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2F918A-3C09-D074-0997-B52C794C1D2D}"/>
              </a:ext>
            </a:extLst>
          </p:cNvPr>
          <p:cNvSpPr txBox="1"/>
          <p:nvPr/>
        </p:nvSpPr>
        <p:spPr>
          <a:xfrm>
            <a:off x="748729" y="4306490"/>
            <a:ext cx="7902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FFF00"/>
                </a:solidFill>
              </a:rPr>
              <a:t>Растяжка при медленном выводе </a:t>
            </a:r>
          </a:p>
          <a:p>
            <a:r>
              <a:rPr lang="ru-RU" sz="2400" dirty="0">
                <a:solidFill>
                  <a:srgbClr val="FFFF00"/>
                </a:solidFill>
              </a:rPr>
              <a:t>				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ru-RU" sz="2400" dirty="0">
                <a:solidFill>
                  <a:srgbClr val="FFFF00"/>
                </a:solidFill>
              </a:rPr>
              <a:t>ионизационная камера</a:t>
            </a:r>
            <a:r>
              <a:rPr lang="en-US" sz="2400" dirty="0">
                <a:solidFill>
                  <a:srgbClr val="FFFF00"/>
                </a:solidFill>
              </a:rPr>
              <a:t>) 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A644859B-BAEC-44A7-B95C-2A97B4CBE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14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23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" name="Полилиния 8"/>
          <p:cNvSpPr/>
          <p:nvPr/>
        </p:nvSpPr>
        <p:spPr>
          <a:xfrm rot="10800000">
            <a:off x="356912" y="4282689"/>
            <a:ext cx="7186411" cy="804389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CCF4CD-373A-4184-8FCB-D33969364546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4" name="Прямоугольник 10">
              <a:extLst>
                <a:ext uri="{FF2B5EF4-FFF2-40B4-BE49-F238E27FC236}">
                  <a16:creationId xmlns:a16="http://schemas.microsoft.com/office/drawing/2014/main" id="{074473C8-651B-4C0D-B930-70B1BEE5197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5" name="Рисунок 11">
              <a:extLst>
                <a:ext uri="{FF2B5EF4-FFF2-40B4-BE49-F238E27FC236}">
                  <a16:creationId xmlns:a16="http://schemas.microsoft.com/office/drawing/2014/main" id="{6C9E0713-D5DC-4074-A387-E0807C246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1763C4-C2B7-4010-BCFA-E54A72047621}"/>
              </a:ext>
            </a:extLst>
          </p:cNvPr>
          <p:cNvSpPr txBox="1"/>
          <p:nvPr/>
        </p:nvSpPr>
        <p:spPr>
          <a:xfrm>
            <a:off x="1202483" y="1019915"/>
            <a:ext cx="7811480" cy="445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Введение </a:t>
            </a:r>
            <a:r>
              <a:rPr lang="en-US" sz="2400" b="1" dirty="0">
                <a:solidFill>
                  <a:srgbClr val="002060"/>
                </a:solidFill>
              </a:rPr>
              <a:t>(</a:t>
            </a:r>
            <a:r>
              <a:rPr lang="ru-RU" sz="2400" b="1" dirty="0">
                <a:solidFill>
                  <a:srgbClr val="002060"/>
                </a:solidFill>
              </a:rPr>
              <a:t>комплекс</a:t>
            </a:r>
            <a:r>
              <a:rPr lang="en-US" sz="2400" b="1" dirty="0">
                <a:solidFill>
                  <a:srgbClr val="002060"/>
                </a:solidFill>
              </a:rPr>
              <a:t> NICA</a:t>
            </a:r>
            <a:r>
              <a:rPr lang="ru-RU" sz="2400" b="1" dirty="0">
                <a:solidFill>
                  <a:srgbClr val="002060"/>
                </a:solidFill>
              </a:rPr>
              <a:t>, установки</a:t>
            </a:r>
            <a:r>
              <a:rPr lang="en-US" sz="2400" b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Два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линейных ускорителя </a:t>
            </a:r>
            <a:r>
              <a:rPr lang="en-US" sz="2400" b="1" dirty="0">
                <a:solidFill>
                  <a:srgbClr val="002060"/>
                </a:solidFill>
              </a:rPr>
              <a:t>&amp; </a:t>
            </a:r>
            <a:r>
              <a:rPr lang="ru-RU" sz="2400" b="1" dirty="0">
                <a:solidFill>
                  <a:srgbClr val="002060"/>
                </a:solidFill>
              </a:rPr>
              <a:t>источники</a:t>
            </a:r>
            <a:endParaRPr lang="en-US" sz="24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002060"/>
                </a:solidFill>
              </a:rPr>
              <a:t>Лу</a:t>
            </a:r>
            <a:r>
              <a:rPr lang="en-US" sz="2400" i="1" dirty="0">
                <a:solidFill>
                  <a:srgbClr val="002060"/>
                </a:solidFill>
              </a:rPr>
              <a:t>-20 (</a:t>
            </a:r>
            <a:r>
              <a:rPr lang="ru-RU" sz="2400" i="1" dirty="0">
                <a:solidFill>
                  <a:srgbClr val="002060"/>
                </a:solidFill>
              </a:rPr>
              <a:t>легкие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и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ru-RU" sz="2400" i="1" dirty="0">
                <a:solidFill>
                  <a:srgbClr val="002060"/>
                </a:solidFill>
              </a:rPr>
              <a:t>поляризованные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02060"/>
                </a:solidFill>
              </a:rPr>
              <a:t>HILAC</a:t>
            </a:r>
            <a:r>
              <a:rPr lang="ru-RU" sz="2400" i="1" dirty="0">
                <a:solidFill>
                  <a:srgbClr val="002060"/>
                </a:solidFill>
              </a:rPr>
              <a:t> / ЛУТИ </a:t>
            </a:r>
            <a:r>
              <a:rPr lang="en-US" sz="2400" i="1" dirty="0">
                <a:solidFill>
                  <a:srgbClr val="002060"/>
                </a:solidFill>
              </a:rPr>
              <a:t>(</a:t>
            </a:r>
            <a:r>
              <a:rPr lang="ru-RU" sz="2400" i="1" dirty="0">
                <a:solidFill>
                  <a:srgbClr val="002060"/>
                </a:solidFill>
              </a:rPr>
              <a:t>тяжелые ионы</a:t>
            </a:r>
            <a:r>
              <a:rPr lang="en-US" sz="2400" i="1" dirty="0">
                <a:solidFill>
                  <a:srgbClr val="002060"/>
                </a:solidFill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Бустерный синхротрон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Синхротрон Нуклотрон</a:t>
            </a:r>
            <a:endParaRPr lang="en-US" sz="24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Кольцо коллайдера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Инфраструктура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FCC7747-E50B-4F82-973E-793FDE805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28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79738" y="6584353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24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92852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94E3301-874C-4361-8DEA-ECD6CF4717EF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B3ED5F7-0624-42F5-AABA-7C94C260A279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1CD7E30-A8B7-49F4-8969-331E8879A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3DEE1EB0-DA0A-493A-9ED5-4A9371D86804}"/>
              </a:ext>
            </a:extLst>
          </p:cNvPr>
          <p:cNvGrpSpPr/>
          <p:nvPr/>
        </p:nvGrpSpPr>
        <p:grpSpPr>
          <a:xfrm>
            <a:off x="0" y="721855"/>
            <a:ext cx="9144000" cy="5392806"/>
            <a:chOff x="0" y="721855"/>
            <a:chExt cx="10258867" cy="5629582"/>
          </a:xfrm>
        </p:grpSpPr>
        <p:pic>
          <p:nvPicPr>
            <p:cNvPr id="14" name="Рисунок 2">
              <a:extLst>
                <a:ext uri="{FF2B5EF4-FFF2-40B4-BE49-F238E27FC236}">
                  <a16:creationId xmlns:a16="http://schemas.microsoft.com/office/drawing/2014/main" id="{3056F7D9-AE4A-4720-9FA9-35652B9EE3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721855"/>
              <a:ext cx="10258867" cy="5629582"/>
            </a:xfrm>
            <a:prstGeom prst="rect">
              <a:avLst/>
            </a:prstGeom>
          </p:spPr>
        </p:pic>
        <p:sp>
          <p:nvSpPr>
            <p:cNvPr id="15" name="Скругленный прямоугольник 69">
              <a:extLst>
                <a:ext uri="{FF2B5EF4-FFF2-40B4-BE49-F238E27FC236}">
                  <a16:creationId xmlns:a16="http://schemas.microsoft.com/office/drawing/2014/main" id="{0C6F0B8A-A090-4CDA-A85F-9D166FC10A72}"/>
                </a:ext>
              </a:extLst>
            </p:cNvPr>
            <p:cNvSpPr/>
            <p:nvPr/>
          </p:nvSpPr>
          <p:spPr>
            <a:xfrm>
              <a:off x="749338" y="2215599"/>
              <a:ext cx="8083814" cy="30243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Скругленный прямоугольник 70">
              <a:extLst>
                <a:ext uri="{FF2B5EF4-FFF2-40B4-BE49-F238E27FC236}">
                  <a16:creationId xmlns:a16="http://schemas.microsoft.com/office/drawing/2014/main" id="{B2428835-14D5-49B5-A2A1-866E4BEEBB50}"/>
                </a:ext>
              </a:extLst>
            </p:cNvPr>
            <p:cNvSpPr/>
            <p:nvPr/>
          </p:nvSpPr>
          <p:spPr>
            <a:xfrm>
              <a:off x="749338" y="2143591"/>
              <a:ext cx="8083814" cy="3024336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02C92E96-E68C-47DF-8752-5736638DD74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57089" y="2359615"/>
              <a:ext cx="647733" cy="14401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FC5771B1-C2C9-4222-AD3E-229B48DC2C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9096" y="5064389"/>
              <a:ext cx="719742" cy="7200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1243B574-847D-47A9-9E0A-126050242B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7351" y="2143591"/>
              <a:ext cx="0" cy="792088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5B602250-C3CD-4E49-9C1F-803FB1A15C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64800" y="2143591"/>
              <a:ext cx="0" cy="1224136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78C8E6D7-6F15-4906-83C1-94550B9FB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1584" y="2143591"/>
              <a:ext cx="0" cy="1224136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DBB272F1-8286-4AF1-B459-111DC70687C9}"/>
                </a:ext>
              </a:extLst>
            </p:cNvPr>
            <p:cNvCxnSpPr>
              <a:cxnSpLocks/>
            </p:cNvCxnSpPr>
            <p:nvPr/>
          </p:nvCxnSpPr>
          <p:spPr>
            <a:xfrm>
              <a:off x="6087323" y="1495519"/>
              <a:ext cx="0" cy="648073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6ED47E6B-073B-4250-A632-BF0B6976A8AB}"/>
                </a:ext>
              </a:extLst>
            </p:cNvPr>
            <p:cNvCxnSpPr>
              <a:cxnSpLocks/>
            </p:cNvCxnSpPr>
            <p:nvPr/>
          </p:nvCxnSpPr>
          <p:spPr>
            <a:xfrm>
              <a:off x="5994107" y="1495519"/>
              <a:ext cx="0" cy="648073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AE5EA15-F00C-40A5-9AFB-583987243C15}"/>
                </a:ext>
              </a:extLst>
            </p:cNvPr>
            <p:cNvGrpSpPr/>
            <p:nvPr/>
          </p:nvGrpSpPr>
          <p:grpSpPr>
            <a:xfrm>
              <a:off x="6454771" y="2143591"/>
              <a:ext cx="279564" cy="760338"/>
              <a:chOff x="6370083" y="1988840"/>
              <a:chExt cx="279564" cy="688330"/>
            </a:xfrm>
          </p:grpSpPr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C22E8D07-2285-433E-98C6-CF429D985521}"/>
                  </a:ext>
                </a:extLst>
              </p:cNvPr>
              <p:cNvCxnSpPr/>
              <p:nvPr/>
            </p:nvCxnSpPr>
            <p:spPr>
              <a:xfrm flipV="1">
                <a:off x="6370083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единительная линия 25">
                <a:extLst>
                  <a:ext uri="{FF2B5EF4-FFF2-40B4-BE49-F238E27FC236}">
                    <a16:creationId xmlns:a16="http://schemas.microsoft.com/office/drawing/2014/main" id="{32AE19B3-F740-4546-B903-FE9D11ABBBA4}"/>
                  </a:ext>
                </a:extLst>
              </p:cNvPr>
              <p:cNvCxnSpPr/>
              <p:nvPr/>
            </p:nvCxnSpPr>
            <p:spPr>
              <a:xfrm flipV="1">
                <a:off x="6649647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361EDC75-8E67-4D28-8EFD-F3AF9AF04F30}"/>
                  </a:ext>
                </a:extLst>
              </p:cNvPr>
              <p:cNvCxnSpPr/>
              <p:nvPr/>
            </p:nvCxnSpPr>
            <p:spPr>
              <a:xfrm flipV="1">
                <a:off x="6438914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E1E1652C-E2DA-4ECF-8D35-F803BD202B52}"/>
                  </a:ext>
                </a:extLst>
              </p:cNvPr>
              <p:cNvCxnSpPr/>
              <p:nvPr/>
            </p:nvCxnSpPr>
            <p:spPr>
              <a:xfrm flipV="1">
                <a:off x="6581873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F8A147CE-8A52-4A7A-9FD2-D3021FCEDE9E}"/>
                  </a:ext>
                </a:extLst>
              </p:cNvPr>
              <p:cNvCxnSpPr/>
              <p:nvPr/>
            </p:nvCxnSpPr>
            <p:spPr>
              <a:xfrm flipV="1">
                <a:off x="6511982" y="1988840"/>
                <a:ext cx="0" cy="688330"/>
              </a:xfrm>
              <a:prstGeom prst="line">
                <a:avLst/>
              </a:prstGeom>
              <a:ln w="38100">
                <a:solidFill>
                  <a:srgbClr val="0000FF"/>
                </a:solidFill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4E38D2F7-C9EF-4CEB-AD16-C48A660D44EB}"/>
                </a:ext>
              </a:extLst>
            </p:cNvPr>
            <p:cNvSpPr/>
            <p:nvPr/>
          </p:nvSpPr>
          <p:spPr>
            <a:xfrm>
              <a:off x="4614453" y="2910155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B050"/>
                  </a:solidFill>
                </a:rPr>
                <a:t>1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68DDA7CD-F974-4837-AA70-BAE5C8AEBE81}"/>
                </a:ext>
              </a:extLst>
            </p:cNvPr>
            <p:cNvSpPr/>
            <p:nvPr/>
          </p:nvSpPr>
          <p:spPr>
            <a:xfrm>
              <a:off x="5186146" y="3367767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CDD4B27-7B4C-4B42-A718-6D00477D42EB}"/>
                </a:ext>
              </a:extLst>
            </p:cNvPr>
            <p:cNvSpPr/>
            <p:nvPr/>
          </p:nvSpPr>
          <p:spPr>
            <a:xfrm>
              <a:off x="5596421" y="1313109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3292A978-2556-4FDE-8381-EFD9B9B5D60C}"/>
                </a:ext>
              </a:extLst>
            </p:cNvPr>
            <p:cNvSpPr/>
            <p:nvPr/>
          </p:nvSpPr>
          <p:spPr>
            <a:xfrm>
              <a:off x="6164670" y="2910155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170BB220-9B3F-45D3-937E-3DFDB952EB77}"/>
                </a:ext>
              </a:extLst>
            </p:cNvPr>
            <p:cNvSpPr/>
            <p:nvPr/>
          </p:nvSpPr>
          <p:spPr>
            <a:xfrm>
              <a:off x="3598799" y="4187858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35" name="Прямая соединительная линия 35">
              <a:extLst>
                <a:ext uri="{FF2B5EF4-FFF2-40B4-BE49-F238E27FC236}">
                  <a16:creationId xmlns:a16="http://schemas.microsoft.com/office/drawing/2014/main" id="{E152F6C2-6D63-4514-8068-4AD1CF8070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0624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6">
              <a:extLst>
                <a:ext uri="{FF2B5EF4-FFF2-40B4-BE49-F238E27FC236}">
                  <a16:creationId xmlns:a16="http://schemas.microsoft.com/office/drawing/2014/main" id="{8BEED57D-88C1-435C-BADE-F326F6AAE90A}"/>
                </a:ext>
              </a:extLst>
            </p:cNvPr>
            <p:cNvCxnSpPr>
              <a:cxnSpLocks/>
            </p:cNvCxnSpPr>
            <p:nvPr/>
          </p:nvCxnSpPr>
          <p:spPr>
            <a:xfrm>
              <a:off x="398740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7">
              <a:extLst>
                <a:ext uri="{FF2B5EF4-FFF2-40B4-BE49-F238E27FC236}">
                  <a16:creationId xmlns:a16="http://schemas.microsoft.com/office/drawing/2014/main" id="{A38F849F-D70E-4858-B09F-917E5F629BF7}"/>
                </a:ext>
              </a:extLst>
            </p:cNvPr>
            <p:cNvCxnSpPr>
              <a:cxnSpLocks/>
            </p:cNvCxnSpPr>
            <p:nvPr/>
          </p:nvCxnSpPr>
          <p:spPr>
            <a:xfrm>
              <a:off x="2959232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8">
              <a:extLst>
                <a:ext uri="{FF2B5EF4-FFF2-40B4-BE49-F238E27FC236}">
                  <a16:creationId xmlns:a16="http://schemas.microsoft.com/office/drawing/2014/main" id="{CA88F255-8594-436E-9542-876F360E7638}"/>
                </a:ext>
              </a:extLst>
            </p:cNvPr>
            <p:cNvCxnSpPr>
              <a:cxnSpLocks/>
            </p:cNvCxnSpPr>
            <p:nvPr/>
          </p:nvCxnSpPr>
          <p:spPr>
            <a:xfrm>
              <a:off x="2866016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9">
              <a:extLst>
                <a:ext uri="{FF2B5EF4-FFF2-40B4-BE49-F238E27FC236}">
                  <a16:creationId xmlns:a16="http://schemas.microsoft.com/office/drawing/2014/main" id="{47D0F25E-65B6-411B-8560-48EBDB3E114F}"/>
                </a:ext>
              </a:extLst>
            </p:cNvPr>
            <p:cNvCxnSpPr>
              <a:cxnSpLocks/>
            </p:cNvCxnSpPr>
            <p:nvPr/>
          </p:nvCxnSpPr>
          <p:spPr>
            <a:xfrm>
              <a:off x="3149284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40">
              <a:extLst>
                <a:ext uri="{FF2B5EF4-FFF2-40B4-BE49-F238E27FC236}">
                  <a16:creationId xmlns:a16="http://schemas.microsoft.com/office/drawing/2014/main" id="{D14C71A0-7499-434B-AECB-D88BE4FDF579}"/>
                </a:ext>
              </a:extLst>
            </p:cNvPr>
            <p:cNvCxnSpPr>
              <a:cxnSpLocks/>
            </p:cNvCxnSpPr>
            <p:nvPr/>
          </p:nvCxnSpPr>
          <p:spPr>
            <a:xfrm>
              <a:off x="3056068" y="4542641"/>
              <a:ext cx="0" cy="625287"/>
            </a:xfrm>
            <a:prstGeom prst="line">
              <a:avLst/>
            </a:prstGeom>
            <a:ln w="38100">
              <a:solidFill>
                <a:srgbClr val="0000FF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2">
              <a:extLst>
                <a:ext uri="{FF2B5EF4-FFF2-40B4-BE49-F238E27FC236}">
                  <a16:creationId xmlns:a16="http://schemas.microsoft.com/office/drawing/2014/main" id="{E2DF58A6-E8D2-4801-AC2B-03D55428E654}"/>
                </a:ext>
              </a:extLst>
            </p:cNvPr>
            <p:cNvCxnSpPr>
              <a:cxnSpLocks/>
            </p:cNvCxnSpPr>
            <p:nvPr/>
          </p:nvCxnSpPr>
          <p:spPr>
            <a:xfrm>
              <a:off x="5583267" y="4087808"/>
              <a:ext cx="0" cy="1152129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3">
              <a:extLst>
                <a:ext uri="{FF2B5EF4-FFF2-40B4-BE49-F238E27FC236}">
                  <a16:creationId xmlns:a16="http://schemas.microsoft.com/office/drawing/2014/main" id="{F6D8FBFB-42E4-413E-B745-34224B26C3D6}"/>
                </a:ext>
              </a:extLst>
            </p:cNvPr>
            <p:cNvCxnSpPr>
              <a:cxnSpLocks/>
            </p:cNvCxnSpPr>
            <p:nvPr/>
          </p:nvCxnSpPr>
          <p:spPr>
            <a:xfrm>
              <a:off x="5499576" y="4533820"/>
              <a:ext cx="0" cy="706116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4">
              <a:extLst>
                <a:ext uri="{FF2B5EF4-FFF2-40B4-BE49-F238E27FC236}">
                  <a16:creationId xmlns:a16="http://schemas.microsoft.com/office/drawing/2014/main" id="{C036F749-2FA8-4F84-9A23-81FAD69EF387}"/>
                </a:ext>
              </a:extLst>
            </p:cNvPr>
            <p:cNvCxnSpPr>
              <a:cxnSpLocks/>
            </p:cNvCxnSpPr>
            <p:nvPr/>
          </p:nvCxnSpPr>
          <p:spPr>
            <a:xfrm>
              <a:off x="5664800" y="4087768"/>
              <a:ext cx="0" cy="1152168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Прямоугольник 45">
              <a:extLst>
                <a:ext uri="{FF2B5EF4-FFF2-40B4-BE49-F238E27FC236}">
                  <a16:creationId xmlns:a16="http://schemas.microsoft.com/office/drawing/2014/main" id="{9D024974-9C7D-49AE-8630-FCFC8C3B099E}"/>
                </a:ext>
              </a:extLst>
            </p:cNvPr>
            <p:cNvSpPr/>
            <p:nvPr/>
          </p:nvSpPr>
          <p:spPr>
            <a:xfrm>
              <a:off x="5186144" y="3727767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2</a:t>
              </a:r>
              <a:endParaRPr lang="ru-RU" dirty="0">
                <a:solidFill>
                  <a:srgbClr val="C00000"/>
                </a:solidFill>
              </a:endParaRPr>
            </a:p>
          </p:txBody>
        </p:sp>
        <p:sp>
          <p:nvSpPr>
            <p:cNvPr id="46" name="Прямоугольник 46">
              <a:extLst>
                <a:ext uri="{FF2B5EF4-FFF2-40B4-BE49-F238E27FC236}">
                  <a16:creationId xmlns:a16="http://schemas.microsoft.com/office/drawing/2014/main" id="{97523693-DA4C-4AF6-9E94-EA6CCB8F18A3}"/>
                </a:ext>
              </a:extLst>
            </p:cNvPr>
            <p:cNvSpPr/>
            <p:nvPr/>
          </p:nvSpPr>
          <p:spPr>
            <a:xfrm>
              <a:off x="4637734" y="4187858"/>
              <a:ext cx="864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00B050"/>
                  </a:solidFill>
                </a:rPr>
                <a:t>1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00B05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00B050"/>
                  </a:solidFill>
                  <a:sym typeface="Symbol" panose="05050102010706020507" pitchFamily="18" charset="2"/>
                </a:rPr>
                <a:t>1</a:t>
              </a:r>
              <a:endParaRPr lang="ru-RU" dirty="0">
                <a:solidFill>
                  <a:srgbClr val="00B050"/>
                </a:solidFill>
              </a:endParaRPr>
            </a:p>
          </p:txBody>
        </p:sp>
        <p:sp>
          <p:nvSpPr>
            <p:cNvPr id="47" name="Прямоугольник 47">
              <a:extLst>
                <a:ext uri="{FF2B5EF4-FFF2-40B4-BE49-F238E27FC236}">
                  <a16:creationId xmlns:a16="http://schemas.microsoft.com/office/drawing/2014/main" id="{D18AFE41-F0EC-4119-A822-B4DDDF454938}"/>
                </a:ext>
              </a:extLst>
            </p:cNvPr>
            <p:cNvSpPr/>
            <p:nvPr/>
          </p:nvSpPr>
          <p:spPr>
            <a:xfrm>
              <a:off x="6168856" y="4189827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48" name="Прямая соединительная линия 48">
              <a:extLst>
                <a:ext uri="{FF2B5EF4-FFF2-40B4-BE49-F238E27FC236}">
                  <a16:creationId xmlns:a16="http://schemas.microsoft.com/office/drawing/2014/main" id="{07C18FED-4970-411C-BF2B-25014D261759}"/>
                </a:ext>
              </a:extLst>
            </p:cNvPr>
            <p:cNvCxnSpPr>
              <a:cxnSpLocks/>
            </p:cNvCxnSpPr>
            <p:nvPr/>
          </p:nvCxnSpPr>
          <p:spPr>
            <a:xfrm>
              <a:off x="645688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9">
              <a:extLst>
                <a:ext uri="{FF2B5EF4-FFF2-40B4-BE49-F238E27FC236}">
                  <a16:creationId xmlns:a16="http://schemas.microsoft.com/office/drawing/2014/main" id="{A7EFF5F7-985E-4F8C-BF0A-457AC95A24D4}"/>
                </a:ext>
              </a:extLst>
            </p:cNvPr>
            <p:cNvCxnSpPr>
              <a:cxnSpLocks/>
            </p:cNvCxnSpPr>
            <p:nvPr/>
          </p:nvCxnSpPr>
          <p:spPr>
            <a:xfrm>
              <a:off x="6736452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50">
              <a:extLst>
                <a:ext uri="{FF2B5EF4-FFF2-40B4-BE49-F238E27FC236}">
                  <a16:creationId xmlns:a16="http://schemas.microsoft.com/office/drawing/2014/main" id="{0490A747-6811-41DA-8975-CEB5025B2057}"/>
                </a:ext>
              </a:extLst>
            </p:cNvPr>
            <p:cNvCxnSpPr>
              <a:cxnSpLocks/>
            </p:cNvCxnSpPr>
            <p:nvPr/>
          </p:nvCxnSpPr>
          <p:spPr>
            <a:xfrm>
              <a:off x="6525719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1">
              <a:extLst>
                <a:ext uri="{FF2B5EF4-FFF2-40B4-BE49-F238E27FC236}">
                  <a16:creationId xmlns:a16="http://schemas.microsoft.com/office/drawing/2014/main" id="{A4305240-C1FB-4034-A138-AA7A487F076F}"/>
                </a:ext>
              </a:extLst>
            </p:cNvPr>
            <p:cNvCxnSpPr>
              <a:cxnSpLocks/>
            </p:cNvCxnSpPr>
            <p:nvPr/>
          </p:nvCxnSpPr>
          <p:spPr>
            <a:xfrm>
              <a:off x="6668678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2">
              <a:extLst>
                <a:ext uri="{FF2B5EF4-FFF2-40B4-BE49-F238E27FC236}">
                  <a16:creationId xmlns:a16="http://schemas.microsoft.com/office/drawing/2014/main" id="{92A6D1D5-9CCB-4672-BA4D-42E320C22DC0}"/>
                </a:ext>
              </a:extLst>
            </p:cNvPr>
            <p:cNvCxnSpPr>
              <a:cxnSpLocks/>
            </p:cNvCxnSpPr>
            <p:nvPr/>
          </p:nvCxnSpPr>
          <p:spPr>
            <a:xfrm>
              <a:off x="6598787" y="4542641"/>
              <a:ext cx="0" cy="697295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3">
              <a:extLst>
                <a:ext uri="{FF2B5EF4-FFF2-40B4-BE49-F238E27FC236}">
                  <a16:creationId xmlns:a16="http://schemas.microsoft.com/office/drawing/2014/main" id="{08D23C41-F38B-4FE5-9535-274A0A5F36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80968" y="5239935"/>
              <a:ext cx="0" cy="720080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4">
              <a:extLst>
                <a:ext uri="{FF2B5EF4-FFF2-40B4-BE49-F238E27FC236}">
                  <a16:creationId xmlns:a16="http://schemas.microsoft.com/office/drawing/2014/main" id="{B9397AB0-9019-482E-8EA8-FB56478CE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7752" y="5239935"/>
              <a:ext cx="0" cy="720080"/>
            </a:xfrm>
            <a:prstGeom prst="line">
              <a:avLst/>
            </a:prstGeom>
            <a:ln w="38100">
              <a:solidFill>
                <a:srgbClr val="FF0000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Прямоугольник 55">
              <a:extLst>
                <a:ext uri="{FF2B5EF4-FFF2-40B4-BE49-F238E27FC236}">
                  <a16:creationId xmlns:a16="http://schemas.microsoft.com/office/drawing/2014/main" id="{72F9E931-139D-4A09-ABD4-E3AC03CBD1BD}"/>
                </a:ext>
              </a:extLst>
            </p:cNvPr>
            <p:cNvSpPr/>
            <p:nvPr/>
          </p:nvSpPr>
          <p:spPr>
            <a:xfrm>
              <a:off x="5618144" y="5743064"/>
              <a:ext cx="864000" cy="360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rgbClr val="C00000"/>
                  </a:solidFill>
                </a:rPr>
                <a:t>2</a:t>
              </a:r>
              <a:r>
                <a:rPr lang="ru-RU" dirty="0">
                  <a:solidFill>
                    <a:srgbClr val="C00000"/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rgbClr val="C00000"/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8C9EAE-2AEF-4C02-B4E3-7DC41078B37F}"/>
                </a:ext>
              </a:extLst>
            </p:cNvPr>
            <p:cNvSpPr txBox="1"/>
            <p:nvPr/>
          </p:nvSpPr>
          <p:spPr>
            <a:xfrm>
              <a:off x="1226929" y="2526509"/>
              <a:ext cx="1323914" cy="6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0000FF"/>
                  </a:solidFill>
                  <a:cs typeface="Arial" pitchFamily="34" charset="0"/>
                </a:rPr>
                <a:t>Верхнее кольцо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C6A508A-1CA5-4CEB-B567-B5202A331621}"/>
                </a:ext>
              </a:extLst>
            </p:cNvPr>
            <p:cNvSpPr txBox="1"/>
            <p:nvPr/>
          </p:nvSpPr>
          <p:spPr>
            <a:xfrm>
              <a:off x="1216232" y="4011730"/>
              <a:ext cx="1327479" cy="67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rgbClr val="FF0000"/>
                  </a:solidFill>
                  <a:cs typeface="Arial" pitchFamily="34" charset="0"/>
                </a:rPr>
                <a:t>Нижнее кольцо</a:t>
              </a:r>
            </a:p>
          </p:txBody>
        </p:sp>
        <p:sp>
          <p:nvSpPr>
            <p:cNvPr id="41" name="Прямоугольник 41">
              <a:extLst>
                <a:ext uri="{FF2B5EF4-FFF2-40B4-BE49-F238E27FC236}">
                  <a16:creationId xmlns:a16="http://schemas.microsoft.com/office/drawing/2014/main" id="{C686E32E-F539-434C-98C4-6486D0B76EC2}"/>
                </a:ext>
              </a:extLst>
            </p:cNvPr>
            <p:cNvSpPr/>
            <p:nvPr/>
          </p:nvSpPr>
          <p:spPr>
            <a:xfrm>
              <a:off x="2576396" y="4187858"/>
              <a:ext cx="864000" cy="36000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6">
                      <a:lumMod val="75000"/>
                    </a:schemeClr>
                  </a:solidFill>
                </a:rPr>
                <a:t>4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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RF</a:t>
              </a:r>
              <a:r>
                <a:rPr lang="ru-RU" dirty="0">
                  <a:solidFill>
                    <a:schemeClr val="accent6">
                      <a:lumMod val="75000"/>
                    </a:schemeClr>
                  </a:solidFill>
                  <a:sym typeface="Symbol" panose="05050102010706020507" pitchFamily="18" charset="2"/>
                </a:rPr>
                <a:t>3</a:t>
              </a:r>
              <a:endParaRPr lang="ru-RU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5DB1CB3F-E5A0-4E6D-98A0-0893C0455E1E}"/>
              </a:ext>
            </a:extLst>
          </p:cNvPr>
          <p:cNvSpPr txBox="1"/>
          <p:nvPr/>
        </p:nvSpPr>
        <p:spPr>
          <a:xfrm>
            <a:off x="589377" y="1088020"/>
            <a:ext cx="1117468" cy="400110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/>
            </a:lvl1pPr>
          </a:lstStyle>
          <a:p>
            <a:r>
              <a:rPr lang="ru-RU" dirty="0"/>
              <a:t>СЭО</a:t>
            </a:r>
          </a:p>
        </p:txBody>
      </p:sp>
      <p:cxnSp>
        <p:nvCxnSpPr>
          <p:cNvPr id="81" name="Прямая со стрелкой 74">
            <a:extLst>
              <a:ext uri="{FF2B5EF4-FFF2-40B4-BE49-F238E27FC236}">
                <a16:creationId xmlns:a16="http://schemas.microsoft.com/office/drawing/2014/main" id="{479938D0-A857-451B-B85F-0123E18039AD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>
            <a:off x="1706845" y="1288077"/>
            <a:ext cx="912602" cy="700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Прямоугольник: скругленные углы 78">
            <a:extLst>
              <a:ext uri="{FF2B5EF4-FFF2-40B4-BE49-F238E27FC236}">
                <a16:creationId xmlns:a16="http://schemas.microsoft.com/office/drawing/2014/main" id="{9FFF39C4-6F57-4112-BB33-4FBBB2A6CE56}"/>
              </a:ext>
            </a:extLst>
          </p:cNvPr>
          <p:cNvSpPr/>
          <p:nvPr/>
        </p:nvSpPr>
        <p:spPr>
          <a:xfrm rot="5400000">
            <a:off x="2509326" y="1821841"/>
            <a:ext cx="220242" cy="552960"/>
          </a:xfrm>
          <a:prstGeom prst="roundRect">
            <a:avLst/>
          </a:prstGeom>
          <a:solidFill>
            <a:srgbClr val="4F81BD">
              <a:alpha val="40000"/>
            </a:srgbClr>
          </a:solidFill>
          <a:ln w="127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EB020D6-8C17-4193-9485-4D758D22637D}"/>
              </a:ext>
            </a:extLst>
          </p:cNvPr>
          <p:cNvSpPr txBox="1"/>
          <p:nvPr/>
        </p:nvSpPr>
        <p:spPr>
          <a:xfrm>
            <a:off x="1692388" y="3099172"/>
            <a:ext cx="1931615" cy="707886"/>
          </a:xfrm>
          <a:prstGeom prst="rect">
            <a:avLst/>
          </a:prstGeo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Стохаст.охл</a:t>
            </a:r>
            <a:r>
              <a:rPr lang="en-US" sz="2000" dirty="0"/>
              <a:t> + </a:t>
            </a:r>
            <a:r>
              <a:rPr lang="ru-RU" sz="2000" dirty="0"/>
              <a:t>обратная связь</a:t>
            </a:r>
          </a:p>
        </p:txBody>
      </p:sp>
      <p:cxnSp>
        <p:nvCxnSpPr>
          <p:cNvPr id="85" name="Прямая со стрелкой 59">
            <a:extLst>
              <a:ext uri="{FF2B5EF4-FFF2-40B4-BE49-F238E27FC236}">
                <a16:creationId xmlns:a16="http://schemas.microsoft.com/office/drawing/2014/main" id="{2BD6BC17-F23D-43E3-BD78-2225D4F976C4}"/>
              </a:ext>
            </a:extLst>
          </p:cNvPr>
          <p:cNvCxnSpPr>
            <a:cxnSpLocks/>
            <a:stCxn id="83" idx="2"/>
            <a:endCxn id="86" idx="1"/>
          </p:cNvCxnSpPr>
          <p:nvPr/>
        </p:nvCxnSpPr>
        <p:spPr>
          <a:xfrm>
            <a:off x="2658196" y="3807058"/>
            <a:ext cx="650108" cy="1074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58">
            <a:extLst>
              <a:ext uri="{FF2B5EF4-FFF2-40B4-BE49-F238E27FC236}">
                <a16:creationId xmlns:a16="http://schemas.microsoft.com/office/drawing/2014/main" id="{B4924E45-6CDB-458C-B143-458EED477ACA}"/>
              </a:ext>
            </a:extLst>
          </p:cNvPr>
          <p:cNvCxnSpPr>
            <a:cxnSpLocks/>
            <a:stCxn id="83" idx="0"/>
          </p:cNvCxnSpPr>
          <p:nvPr/>
        </p:nvCxnSpPr>
        <p:spPr>
          <a:xfrm flipV="1">
            <a:off x="2658196" y="2100694"/>
            <a:ext cx="594234" cy="99847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: скругленные углы 81">
            <a:extLst>
              <a:ext uri="{FF2B5EF4-FFF2-40B4-BE49-F238E27FC236}">
                <a16:creationId xmlns:a16="http://schemas.microsoft.com/office/drawing/2014/main" id="{F63FA6F2-9E86-4E6B-B23B-ED946566E08F}"/>
              </a:ext>
            </a:extLst>
          </p:cNvPr>
          <p:cNvSpPr/>
          <p:nvPr/>
        </p:nvSpPr>
        <p:spPr>
          <a:xfrm rot="5400000">
            <a:off x="3198183" y="4715386"/>
            <a:ext cx="220242" cy="552960"/>
          </a:xfrm>
          <a:prstGeom prst="roundRect">
            <a:avLst/>
          </a:prstGeom>
          <a:solidFill>
            <a:srgbClr val="4F81BD">
              <a:alpha val="40000"/>
            </a:srgbClr>
          </a:solidFill>
          <a:ln w="12700">
            <a:solidFill>
              <a:srgbClr val="FF0000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126919-6925-42E9-AD18-B33269AFD602}"/>
              </a:ext>
            </a:extLst>
          </p:cNvPr>
          <p:cNvSpPr txBox="1"/>
          <p:nvPr/>
        </p:nvSpPr>
        <p:spPr>
          <a:xfrm>
            <a:off x="2985884" y="107813"/>
            <a:ext cx="485368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Компоновка коллайдера</a:t>
            </a:r>
          </a:p>
        </p:txBody>
      </p:sp>
      <p:sp>
        <p:nvSpPr>
          <p:cNvPr id="64" name="TextBox 2">
            <a:extLst>
              <a:ext uri="{FF2B5EF4-FFF2-40B4-BE49-F238E27FC236}">
                <a16:creationId xmlns:a16="http://schemas.microsoft.com/office/drawing/2014/main" id="{2163C945-72F3-4AB7-94FF-EE9CE34F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00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3C84B6D-5887-4C0B-A79E-973E4A6FA590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9" name="Прямоугольник 10">
              <a:extLst>
                <a:ext uri="{FF2B5EF4-FFF2-40B4-BE49-F238E27FC236}">
                  <a16:creationId xmlns:a16="http://schemas.microsoft.com/office/drawing/2014/main" id="{2B17BDCD-B235-4BB9-B872-BB2C8C094082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0" name="Рисунок 11">
              <a:extLst>
                <a:ext uri="{FF2B5EF4-FFF2-40B4-BE49-F238E27FC236}">
                  <a16:creationId xmlns:a16="http://schemas.microsoft.com/office/drawing/2014/main" id="{7AA31817-E090-4AFD-B464-C0FC32C3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375293"/>
            <a:ext cx="2133600" cy="476250"/>
          </a:xfrm>
        </p:spPr>
        <p:txBody>
          <a:bodyPr anchor="b"/>
          <a:lstStyle/>
          <a:p>
            <a:fld id="{0D407510-CD4E-4320-B1B7-E77576364A8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474A15-AC9A-0B85-D9D4-0F142545521E}"/>
              </a:ext>
            </a:extLst>
          </p:cNvPr>
          <p:cNvSpPr txBox="1"/>
          <p:nvPr/>
        </p:nvSpPr>
        <p:spPr>
          <a:xfrm>
            <a:off x="137570" y="1267865"/>
            <a:ext cx="4522548" cy="2999283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2800" b="1" u="sng" dirty="0">
                <a:solidFill>
                  <a:srgbClr val="002060"/>
                </a:solidFill>
                <a:latin typeface="+mj-lt"/>
              </a:rPr>
              <a:t>Стартовая конфигурация</a:t>
            </a:r>
            <a:endParaRPr lang="en-US" sz="2800" b="1" u="sng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RF-1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барьерная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для накопления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RF-2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 сокращенной комплектации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: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         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по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2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резонатора на кольцо 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(50%)</a:t>
            </a: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1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канал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Стох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 охлаждения на кольцо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          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продольное охлаждение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93F561-E569-D70D-2647-023EEBEE2598}"/>
              </a:ext>
            </a:extLst>
          </p:cNvPr>
          <p:cNvSpPr txBox="1"/>
          <p:nvPr/>
        </p:nvSpPr>
        <p:spPr>
          <a:xfrm>
            <a:off x="4727510" y="1267865"/>
            <a:ext cx="4360506" cy="346094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lnSpc>
                <a:spcPct val="150000"/>
              </a:lnSpc>
              <a:defRPr sz="2000" b="1" u="sng">
                <a:solidFill>
                  <a:srgbClr val="002060"/>
                </a:solidFill>
                <a:latin typeface="+mj-lt"/>
              </a:defRPr>
            </a:lvl1pPr>
          </a:lstStyle>
          <a:p>
            <a:r>
              <a:rPr lang="ru-RU" sz="2800" dirty="0"/>
              <a:t>Базовая конфигурация</a:t>
            </a:r>
            <a:endParaRPr lang="en-US" sz="2800" dirty="0"/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RF-1 (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барьерная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)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для накопления 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002060"/>
                </a:solidFill>
                <a:latin typeface="+mj-lt"/>
              </a:rPr>
              <a:t>RF-2 </a:t>
            </a:r>
            <a:r>
              <a:rPr lang="ru-RU" dirty="0"/>
              <a:t>(22</a:t>
            </a:r>
            <a:r>
              <a:rPr lang="en-US" dirty="0"/>
              <a:t>h)</a:t>
            </a:r>
            <a:r>
              <a:rPr lang="ru-RU" dirty="0"/>
              <a:t> 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восемь резонаторов (по 4)</a:t>
            </a:r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/>
              <a:t>RF-3 </a:t>
            </a:r>
            <a:r>
              <a:rPr lang="ru-RU" dirty="0"/>
              <a:t>(66</a:t>
            </a:r>
            <a:r>
              <a:rPr lang="en-US" dirty="0"/>
              <a:t>h)</a:t>
            </a:r>
            <a:r>
              <a:rPr lang="ru-RU" dirty="0"/>
              <a:t> проектная </a:t>
            </a:r>
            <a:r>
              <a:rPr lang="en-US" dirty="0"/>
              <a:t>= 16 </a:t>
            </a:r>
            <a:r>
              <a:rPr lang="ru-RU" dirty="0"/>
              <a:t>рез.</a:t>
            </a:r>
            <a:endParaRPr lang="en-US" dirty="0"/>
          </a:p>
          <a:p>
            <a:pPr marL="108000" indent="-1080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Стох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 охлаждения полная </a:t>
            </a:r>
            <a:r>
              <a:rPr lang="ru-RU" sz="2000" b="1" dirty="0" err="1">
                <a:solidFill>
                  <a:srgbClr val="002060"/>
                </a:solidFill>
                <a:latin typeface="+mj-lt"/>
              </a:rPr>
              <a:t>конф</a:t>
            </a:r>
            <a:r>
              <a:rPr lang="ru-RU" sz="2000" b="1" dirty="0">
                <a:solidFill>
                  <a:srgbClr val="002060"/>
                </a:solidFill>
                <a:latin typeface="+mj-lt"/>
              </a:rPr>
              <a:t>.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  <a:p>
            <a:pPr marL="91440" indent="-182880" defTabSz="548640">
              <a:buFont typeface="Arial" panose="020B0604020202020204" pitchFamily="34" charset="0"/>
              <a:buChar char="•"/>
            </a:pPr>
            <a:r>
              <a:rPr lang="ru-RU" dirty="0"/>
              <a:t>СЭО </a:t>
            </a:r>
            <a:endParaRPr lang="en-US" dirty="0"/>
          </a:p>
          <a:p>
            <a:pPr marL="91440" indent="-182880" defTabSz="548640">
              <a:buFont typeface="Arial" panose="020B0604020202020204" pitchFamily="34" charset="0"/>
              <a:buChar char="•"/>
            </a:pPr>
            <a:r>
              <a:rPr lang="ru-RU" dirty="0"/>
              <a:t>Обратные связи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5C9F40-01A3-5C3D-8B94-D0E964512ECD}"/>
              </a:ext>
            </a:extLst>
          </p:cNvPr>
          <p:cNvSpPr txBox="1"/>
          <p:nvPr/>
        </p:nvSpPr>
        <p:spPr>
          <a:xfrm>
            <a:off x="74647" y="4944891"/>
            <a:ext cx="4585473" cy="11806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36000" tIns="36000" rIns="36000" bIns="36000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22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сгустка длиной </a:t>
            </a:r>
            <a:r>
              <a:rPr lang="en-US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  2</a:t>
            </a:r>
            <a:r>
              <a:rPr lang="ru-RU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 м</a:t>
            </a:r>
            <a:r>
              <a:rPr lang="en-US" sz="2400" b="1" dirty="0">
                <a:highlight>
                  <a:srgbClr val="00FF00"/>
                </a:highlight>
                <a:latin typeface="+mj-lt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    в каждом кольце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endParaRPr lang="ru-RU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         светимость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L~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25 c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с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-1</a:t>
            </a:r>
            <a:endParaRPr 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2AD851-A9FA-131A-0455-0C27D5901A15}"/>
              </a:ext>
            </a:extLst>
          </p:cNvPr>
          <p:cNvSpPr txBox="1"/>
          <p:nvPr/>
        </p:nvSpPr>
        <p:spPr>
          <a:xfrm>
            <a:off x="4727510" y="4954773"/>
            <a:ext cx="4416490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22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сгустка в каждом кольце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  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длиной </a:t>
            </a:r>
            <a:r>
              <a:rPr lang="en-US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  0.6</a:t>
            </a:r>
            <a:r>
              <a:rPr lang="ru-RU" sz="2400" b="1" dirty="0">
                <a:highlight>
                  <a:srgbClr val="00FF00"/>
                </a:highlight>
                <a:latin typeface="+mj-lt"/>
                <a:sym typeface="Symbol" panose="05050102010706020507" pitchFamily="18" charset="2"/>
              </a:rPr>
              <a:t> м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sz="2400" b="1" dirty="0">
                <a:solidFill>
                  <a:srgbClr val="002060"/>
                </a:solidFill>
                <a:latin typeface="+mj-lt"/>
              </a:rPr>
              <a:t>         </a:t>
            </a:r>
            <a:r>
              <a:rPr lang="ru-RU" sz="2400" b="1" dirty="0">
                <a:solidFill>
                  <a:srgbClr val="002060"/>
                </a:solidFill>
                <a:latin typeface="+mj-lt"/>
              </a:rPr>
              <a:t>светимость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L~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27 c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-2</a:t>
            </a:r>
            <a:r>
              <a:rPr lang="ru-RU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с</a:t>
            </a:r>
            <a:r>
              <a:rPr lang="en-US" sz="2400" b="1" i="1" u="sng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Symbol" panose="05050102010706020507" pitchFamily="18" charset="2"/>
              </a:rPr>
              <a:t>-1</a:t>
            </a:r>
            <a:endParaRPr lang="en-US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58A55-1A0D-FC95-EFF2-B9606F29DF69}"/>
              </a:ext>
            </a:extLst>
          </p:cNvPr>
          <p:cNvSpPr txBox="1"/>
          <p:nvPr/>
        </p:nvSpPr>
        <p:spPr>
          <a:xfrm>
            <a:off x="3304934" y="123939"/>
            <a:ext cx="5608060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Конфигурация оборудования</a:t>
            </a:r>
          </a:p>
        </p:txBody>
      </p:sp>
      <p:grpSp>
        <p:nvGrpSpPr>
          <p:cNvPr id="10" name="Gruppieren">
            <a:extLst>
              <a:ext uri="{FF2B5EF4-FFF2-40B4-BE49-F238E27FC236}">
                <a16:creationId xmlns:a16="http://schemas.microsoft.com/office/drawing/2014/main" id="{951BF5F8-C3BA-8A84-2066-82E683726015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2" name="JINR_logo_alpha.png" descr="JINR_logo_alpha.png">
              <a:extLst>
                <a:ext uri="{FF2B5EF4-FFF2-40B4-BE49-F238E27FC236}">
                  <a16:creationId xmlns:a16="http://schemas.microsoft.com/office/drawing/2014/main" id="{7C00CCED-3EE5-625A-5843-327B14CD8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3" name="NICA_logo_alpha.png" descr="NICA_logo_alpha.png">
              <a:extLst>
                <a:ext uri="{FF2B5EF4-FFF2-40B4-BE49-F238E27FC236}">
                  <a16:creationId xmlns:a16="http://schemas.microsoft.com/office/drawing/2014/main" id="{FA0E5967-6DA3-9EE7-3006-6D380259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7" name="TextBox 2">
            <a:extLst>
              <a:ext uri="{FF2B5EF4-FFF2-40B4-BE49-F238E27FC236}">
                <a16:creationId xmlns:a16="http://schemas.microsoft.com/office/drawing/2014/main" id="{1D4AC5E0-AC40-4583-A4F9-E97BB1BE9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7EE9A95-2B24-468B-B45C-49A10B07DA13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5" name="Прямоугольник 10">
              <a:extLst>
                <a:ext uri="{FF2B5EF4-FFF2-40B4-BE49-F238E27FC236}">
                  <a16:creationId xmlns:a16="http://schemas.microsoft.com/office/drawing/2014/main" id="{C6D4A85A-36F9-4B4F-BB74-403772CC0BE5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6" name="Рисунок 11">
              <a:extLst>
                <a:ext uri="{FF2B5EF4-FFF2-40B4-BE49-F238E27FC236}">
                  <a16:creationId xmlns:a16="http://schemas.microsoft.com/office/drawing/2014/main" id="{37BB277D-DD86-4C5A-8743-89BCD16D7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88982" y="6561876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26</a:t>
            </a:fld>
            <a:endParaRPr lang="ru-RU" altLang="ru-RU" dirty="0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1" name="TextBox 3"/>
          <p:cNvSpPr txBox="1"/>
          <p:nvPr/>
        </p:nvSpPr>
        <p:spPr>
          <a:xfrm>
            <a:off x="3010702" y="131333"/>
            <a:ext cx="612635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Магнитная система коллайдера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A24A4736-D05D-38D1-F962-E23192BA6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481" y="722997"/>
            <a:ext cx="435410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Все регулярные сверхпроводящие магнитные элементы смонтированы на своих местах и отъюстированы для криогенных испытаний.  </a:t>
            </a:r>
          </a:p>
          <a:p>
            <a:pPr eaLnBrk="1" hangingPunct="1"/>
            <a:r>
              <a:rPr lang="ru-RU" altLang="ru-RU" b="1" i="1" u="sng" dirty="0"/>
              <a:t>В рамках «Технологического цикла» идет поэтапная проверка всех подсистем включая высоковакуумную, криогенную, питания, защит, термометрии, АСУ и </a:t>
            </a:r>
            <a:r>
              <a:rPr lang="ru-RU" altLang="ru-RU" b="1" i="1" u="sng" dirty="0" err="1"/>
              <a:t>др</a:t>
            </a:r>
            <a:r>
              <a:rPr lang="ru-RU" altLang="ru-RU" b="1" i="1" u="sng" dirty="0"/>
              <a:t>…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C51A48-868D-4411-AE89-2CF117BBA2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73" r="3590" b="1"/>
          <a:stretch/>
        </p:blipFill>
        <p:spPr>
          <a:xfrm>
            <a:off x="4448754" y="3525173"/>
            <a:ext cx="4651912" cy="28135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917009-D93D-475C-9237-8995D3B6E1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4" y="861632"/>
            <a:ext cx="4850556" cy="3384939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E3B476F4-25FF-490F-8C07-56125B7D2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18BEF039-FECF-4333-BB80-257A0F2DD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34" y="4247240"/>
            <a:ext cx="449497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/>
              <a:t>Продолжаются испытания и монтаж элементов байпасов, ввода токов </a:t>
            </a:r>
            <a:r>
              <a:rPr lang="ru-RU" altLang="ru-RU" dirty="0" err="1"/>
              <a:t>икриогенных</a:t>
            </a:r>
            <a:r>
              <a:rPr lang="ru-RU" altLang="ru-RU" dirty="0"/>
              <a:t> жидкостей, переходов «тепло/холод». </a:t>
            </a:r>
          </a:p>
          <a:p>
            <a:pPr eaLnBrk="1" hangingPunct="1"/>
            <a:r>
              <a:rPr lang="ru-RU" altLang="ru-RU" b="1" i="1" u="sng" dirty="0"/>
              <a:t>В апреле запланированы поочередные  криогенно-магнитные испытания полуколец </a:t>
            </a:r>
          </a:p>
        </p:txBody>
      </p:sp>
    </p:spTree>
    <p:extLst>
      <p:ext uri="{BB962C8B-B14F-4D97-AF65-F5344CB8AC3E}">
        <p14:creationId xmlns:p14="http://schemas.microsoft.com/office/powerpoint/2010/main" val="330059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Номер слайда 1">
            <a:extLst>
              <a:ext uri="{FF2B5EF4-FFF2-40B4-BE49-F238E27FC236}">
                <a16:creationId xmlns:a16="http://schemas.microsoft.com/office/drawing/2014/main" id="{8A1D8936-D655-4607-BA6B-200F1DC5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099176" y="659683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27</a:t>
            </a:fld>
            <a:endParaRPr lang="ru-RU" altLang="ru-RU" dirty="0"/>
          </a:p>
        </p:txBody>
      </p:sp>
      <p:grpSp>
        <p:nvGrpSpPr>
          <p:cNvPr id="21" name="Gruppieren">
            <a:extLst>
              <a:ext uri="{FF2B5EF4-FFF2-40B4-BE49-F238E27FC236}">
                <a16:creationId xmlns:a16="http://schemas.microsoft.com/office/drawing/2014/main" id="{CB4553C1-79C7-4EB9-AAEE-5A0BCCB9BD75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2" name="JINR_logo_alpha.png" descr="JINR_logo_alpha.png">
              <a:extLst>
                <a:ext uri="{FF2B5EF4-FFF2-40B4-BE49-F238E27FC236}">
                  <a16:creationId xmlns:a16="http://schemas.microsoft.com/office/drawing/2014/main" id="{C74F0A3D-0C92-4B2D-B2CE-74C602A77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3" name="NICA_logo_alpha.png" descr="NICA_logo_alpha.png">
              <a:extLst>
                <a:ext uri="{FF2B5EF4-FFF2-40B4-BE49-F238E27FC236}">
                  <a16:creationId xmlns:a16="http://schemas.microsoft.com/office/drawing/2014/main" id="{291330D9-BA58-432E-AE0A-960A3EE81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0243" name="TextBox 7">
            <a:extLst>
              <a:ext uri="{FF2B5EF4-FFF2-40B4-BE49-F238E27FC236}">
                <a16:creationId xmlns:a16="http://schemas.microsoft.com/office/drawing/2014/main" id="{8CAE227E-B77D-4173-8AD9-3BBD783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30" y="5133901"/>
            <a:ext cx="2717335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</a:t>
            </a: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RF1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станции</a:t>
            </a: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барьерные</a:t>
            </a: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и протестированы</a:t>
            </a:r>
            <a:endParaRPr lang="en-US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Рисунок 3">
            <a:extLst>
              <a:ext uri="{FF2B5EF4-FFF2-40B4-BE49-F238E27FC236}">
                <a16:creationId xmlns:a16="http://schemas.microsoft.com/office/drawing/2014/main" id="{C96F7756-7DDC-4CE7-8777-C6185BFD8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06424" y="1498866"/>
            <a:ext cx="3555694" cy="304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Прямоугольник 1">
            <a:extLst>
              <a:ext uri="{FF2B5EF4-FFF2-40B4-BE49-F238E27FC236}">
                <a16:creationId xmlns:a16="http://schemas.microsoft.com/office/drawing/2014/main" id="{C4013ACA-E4AB-44C7-9D04-57A8B9157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0659" y="4574144"/>
            <a:ext cx="29814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RF3 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ИЯФ СО РАН 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Новосибирск</a:t>
            </a:r>
            <a:r>
              <a:rPr lang="en-US" alt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RF3 </a:t>
            </a: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</a:t>
            </a:r>
            <a:endParaRPr lang="en-US" alt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полной конфигурации,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2025,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Пучковые тесты </a:t>
            </a:r>
            <a:r>
              <a:rPr lang="en-US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2026</a:t>
            </a:r>
            <a:endParaRPr lang="ru-RU" alt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8" name="Прямоугольник 1">
            <a:extLst>
              <a:ext uri="{FF2B5EF4-FFF2-40B4-BE49-F238E27FC236}">
                <a16:creationId xmlns:a16="http://schemas.microsoft.com/office/drawing/2014/main" id="{6625C495-0590-4990-A201-3E82B3D3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006" y="5126019"/>
            <a:ext cx="30764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RF2 </a:t>
            </a: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резонатора в стартовой конфигурации</a:t>
            </a:r>
            <a:endParaRPr lang="en-US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Установлены в тоннеле и испытаны на «холостых»</a:t>
            </a:r>
            <a:endParaRPr lang="en-US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B93ECDE-D2BB-7F8B-76E2-8C65F0108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265" y="1045124"/>
            <a:ext cx="4931799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RF1 &amp; RF2 </a:t>
            </a: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станции смонтированы в тоннеле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06EBB3D3-17F6-16A0-A9A3-DCC1E755A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1352" y="1026098"/>
            <a:ext cx="270009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RF3 </a:t>
            </a:r>
            <a:r>
              <a:rPr lang="ru-RU" alt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тестируется в ИЯФ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016A7C-820B-4875-9F9B-B617A2B5DE28}"/>
              </a:ext>
            </a:extLst>
          </p:cNvPr>
          <p:cNvGrpSpPr/>
          <p:nvPr/>
        </p:nvGrpSpPr>
        <p:grpSpPr>
          <a:xfrm>
            <a:off x="0" y="-19811"/>
            <a:ext cx="9144000" cy="771099"/>
            <a:chOff x="0" y="0"/>
            <a:chExt cx="9144000" cy="771099"/>
          </a:xfrm>
        </p:grpSpPr>
        <p:sp>
          <p:nvSpPr>
            <p:cNvPr id="26" name="Прямоугольник 10">
              <a:extLst>
                <a:ext uri="{FF2B5EF4-FFF2-40B4-BE49-F238E27FC236}">
                  <a16:creationId xmlns:a16="http://schemas.microsoft.com/office/drawing/2014/main" id="{8A9F2368-C18B-42D7-B7F7-60C2657068F1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7" name="Рисунок 11">
              <a:extLst>
                <a:ext uri="{FF2B5EF4-FFF2-40B4-BE49-F238E27FC236}">
                  <a16:creationId xmlns:a16="http://schemas.microsoft.com/office/drawing/2014/main" id="{E3FBC2C0-DE43-4238-B8B1-7EC4E0DD3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0242" name="TextBox 5">
            <a:extLst>
              <a:ext uri="{FF2B5EF4-FFF2-40B4-BE49-F238E27FC236}">
                <a16:creationId xmlns:a16="http://schemas.microsoft.com/office/drawing/2014/main" id="{91C2E373-D68D-477E-B915-178D542E7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009" y="104123"/>
            <a:ext cx="4686517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 </a:t>
            </a:r>
            <a:r>
              <a:rPr lang="ru-RU" altLang="ru-RU" dirty="0"/>
              <a:t>ВЧ система коллайдера</a:t>
            </a:r>
          </a:p>
        </p:txBody>
      </p:sp>
      <p:sp>
        <p:nvSpPr>
          <p:cNvPr id="19" name="TextBox 2">
            <a:extLst>
              <a:ext uri="{FF2B5EF4-FFF2-40B4-BE49-F238E27FC236}">
                <a16:creationId xmlns:a16="http://schemas.microsoft.com/office/drawing/2014/main" id="{BAB4ECBF-5C90-405B-A761-B66785D2E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672F5D43-75EC-463F-B561-1985390C526A}"/>
              </a:ext>
            </a:extLst>
          </p:cNvPr>
          <p:cNvSpPr txBox="1"/>
          <p:nvPr/>
        </p:nvSpPr>
        <p:spPr>
          <a:xfrm>
            <a:off x="7592427" y="637677"/>
            <a:ext cx="155157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ИЯФ СО РАН</a:t>
            </a:r>
            <a:endParaRPr lang="en-US" altLang="ru-RU" sz="1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9A57479-1098-4844-8303-7D1E158A57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 flipV="1">
            <a:off x="232837" y="1531611"/>
            <a:ext cx="5220339" cy="3479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A137FDC-606B-4F78-9E9A-581EEE7E6320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5" name="Прямоугольник 10">
              <a:extLst>
                <a:ext uri="{FF2B5EF4-FFF2-40B4-BE49-F238E27FC236}">
                  <a16:creationId xmlns:a16="http://schemas.microsoft.com/office/drawing/2014/main" id="{25D9A354-632B-4C44-A035-4937F0CDC25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4BF227FD-0732-41D5-BCE8-91A92B7E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CF0E63E6-CF7E-4CEF-A22D-144877D2E4FF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11089306-6557-4219-B215-C68E59E1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BE7F7D-01CE-41F0-80D6-68582310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218" name="Номер слайда 4">
            <a:extLst>
              <a:ext uri="{FF2B5EF4-FFF2-40B4-BE49-F238E27FC236}">
                <a16:creationId xmlns:a16="http://schemas.microsoft.com/office/drawing/2014/main" id="{F5F8F05C-199F-436F-BAF1-AE1D3389BC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8810571" y="6610064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C47C2-1142-4325-91CD-39B7F45B8276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2923053" y="141074"/>
            <a:ext cx="588751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Система питания коллайдера</a:t>
            </a:r>
          </a:p>
        </p:txBody>
      </p:sp>
      <p:sp>
        <p:nvSpPr>
          <p:cNvPr id="9225" name="Заголовок 1">
            <a:extLst>
              <a:ext uri="{FF2B5EF4-FFF2-40B4-BE49-F238E27FC236}">
                <a16:creationId xmlns:a16="http://schemas.microsoft.com/office/drawing/2014/main" id="{5A977A5B-3AA1-452D-98B7-B9F6BE98C259}"/>
              </a:ext>
            </a:extLst>
          </p:cNvPr>
          <p:cNvSpPr txBox="1">
            <a:spLocks/>
          </p:cNvSpPr>
          <p:nvPr/>
        </p:nvSpPr>
        <p:spPr bwMode="auto">
          <a:xfrm>
            <a:off x="5518891" y="1111068"/>
            <a:ext cx="3699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 eaLnBrk="1" hangingPunct="1">
              <a:buFontTx/>
              <a:buNone/>
              <a:defRPr sz="1800" b="1">
                <a:solidFill>
                  <a:srgbClr val="002060"/>
                </a:solidFill>
              </a:defRPr>
            </a:lvl1pPr>
          </a:lstStyle>
          <a:p>
            <a:r>
              <a:rPr lang="en-US" altLang="ru-RU" dirty="0"/>
              <a:t>12 </a:t>
            </a:r>
            <a:r>
              <a:rPr lang="ru-RU" altLang="ru-RU" dirty="0"/>
              <a:t>ключей системы эвакуации</a:t>
            </a:r>
            <a:endParaRPr lang="en-US" altLang="ru-RU" dirty="0"/>
          </a:p>
          <a:p>
            <a:r>
              <a:rPr lang="ru-RU" altLang="ru-RU" dirty="0"/>
              <a:t>энергии из магнитов испытаны и смонтированы </a:t>
            </a:r>
          </a:p>
        </p:txBody>
      </p:sp>
      <p:pic>
        <p:nvPicPr>
          <p:cNvPr id="24586" name="Picture 10">
            <a:extLst>
              <a:ext uri="{FF2B5EF4-FFF2-40B4-BE49-F238E27FC236}">
                <a16:creationId xmlns:a16="http://schemas.microsoft.com/office/drawing/2014/main" id="{DDC6749E-D42F-4868-8A21-3A9C31B54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474" y="3397989"/>
            <a:ext cx="1936463" cy="2902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36B49-7D9B-1B7E-84F6-D8483A6CBCF8}"/>
              </a:ext>
            </a:extLst>
          </p:cNvPr>
          <p:cNvSpPr txBox="1"/>
          <p:nvPr/>
        </p:nvSpPr>
        <p:spPr>
          <a:xfrm>
            <a:off x="-74080" y="760653"/>
            <a:ext cx="929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Каждое кольцо коллайдера запитывается тремя источниками: диполи + Ф + Д линзы 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040DBD-10B3-D2A7-50BC-61F9CA61DA26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8147" y="4823603"/>
            <a:ext cx="3492010" cy="1454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224" name="Заголовок 1">
            <a:extLst>
              <a:ext uri="{FF2B5EF4-FFF2-40B4-BE49-F238E27FC236}">
                <a16:creationId xmlns:a16="http://schemas.microsoft.com/office/drawing/2014/main" id="{A636888C-601A-4F80-8793-E219C0AA59E2}"/>
              </a:ext>
            </a:extLst>
          </p:cNvPr>
          <p:cNvSpPr txBox="1">
            <a:spLocks/>
          </p:cNvSpPr>
          <p:nvPr/>
        </p:nvSpPr>
        <p:spPr bwMode="auto">
          <a:xfrm>
            <a:off x="5400249" y="4242845"/>
            <a:ext cx="3743751" cy="58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b="1" dirty="0"/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Системы </a:t>
            </a:r>
            <a:r>
              <a:rPr lang="ru-RU" altLang="ru-RU" sz="1800" b="1" dirty="0" err="1">
                <a:solidFill>
                  <a:srgbClr val="002060"/>
                </a:solidFill>
              </a:rPr>
              <a:t>шинопроводов</a:t>
            </a:r>
            <a:r>
              <a:rPr lang="ru-RU" altLang="ru-RU" sz="1800" b="1" dirty="0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002060"/>
                </a:solidFill>
              </a:rPr>
              <a:t>смонтированы</a:t>
            </a:r>
            <a:r>
              <a:rPr lang="en-US" altLang="ru-RU" sz="1800" b="1" dirty="0">
                <a:solidFill>
                  <a:srgbClr val="002060"/>
                </a:solidFill>
              </a:rPr>
              <a:t> </a:t>
            </a:r>
            <a:r>
              <a:rPr lang="ru-RU" altLang="ru-RU" sz="1800" b="1" dirty="0">
                <a:solidFill>
                  <a:srgbClr val="002060"/>
                </a:solidFill>
              </a:rPr>
              <a:t>и готовы к работе</a:t>
            </a:r>
            <a:endParaRPr lang="ru-RU" altLang="ru-RU" sz="1600" b="1" dirty="0">
              <a:solidFill>
                <a:srgbClr val="00206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8B21693-D5C2-4DA6-B245-1E211CEBA1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522" y="2307455"/>
            <a:ext cx="2696313" cy="3993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303BEE-390E-41AA-A0FF-9EB57EA200D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9635" y="2100335"/>
            <a:ext cx="3450522" cy="212050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41212D3-639B-40F1-A94D-B317A134EAD5}"/>
              </a:ext>
            </a:extLst>
          </p:cNvPr>
          <p:cNvSpPr txBox="1"/>
          <p:nvPr/>
        </p:nvSpPr>
        <p:spPr>
          <a:xfrm>
            <a:off x="28732" y="1125477"/>
            <a:ext cx="26413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u="sng" dirty="0">
                <a:solidFill>
                  <a:srgbClr val="002060"/>
                </a:solidFill>
              </a:rPr>
              <a:t>Главные источники</a:t>
            </a:r>
            <a:r>
              <a:rPr lang="en-US" altLang="ru-RU" b="1" dirty="0">
                <a:solidFill>
                  <a:srgbClr val="002060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2060"/>
                </a:solidFill>
              </a:rPr>
              <a:t>   </a:t>
            </a:r>
            <a:r>
              <a:rPr lang="ru-RU" altLang="ru-RU" b="1" dirty="0">
                <a:solidFill>
                  <a:srgbClr val="002060"/>
                </a:solidFill>
              </a:rPr>
              <a:t>3 ед.</a:t>
            </a:r>
            <a:r>
              <a:rPr lang="en-US" altLang="ru-RU" b="1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b="1" i="1" dirty="0">
                <a:solidFill>
                  <a:srgbClr val="002060"/>
                </a:solidFill>
              </a:rPr>
              <a:t>   (</a:t>
            </a:r>
            <a:r>
              <a:rPr lang="ru-RU" altLang="ru-RU" b="1" i="1" dirty="0">
                <a:solidFill>
                  <a:srgbClr val="002060"/>
                </a:solidFill>
              </a:rPr>
              <a:t>10</a:t>
            </a:r>
            <a:r>
              <a:rPr lang="en-US" altLang="ru-RU" b="1" i="1" dirty="0">
                <a:solidFill>
                  <a:srgbClr val="002060"/>
                </a:solidFill>
              </a:rPr>
              <a:t>,4 kA; 1kA; 0,8kA)</a:t>
            </a:r>
            <a:endParaRPr lang="ru-RU" altLang="ru-RU" b="1" i="1" dirty="0">
              <a:solidFill>
                <a:srgbClr val="00206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E1BA02-98C3-4F54-8D92-91D998F5569F}"/>
              </a:ext>
            </a:extLst>
          </p:cNvPr>
          <p:cNvSpPr txBox="1"/>
          <p:nvPr/>
        </p:nvSpPr>
        <p:spPr>
          <a:xfrm>
            <a:off x="2" y="2065468"/>
            <a:ext cx="4088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u="sng" dirty="0">
                <a:solidFill>
                  <a:srgbClr val="002060"/>
                </a:solidFill>
              </a:rPr>
              <a:t>Дополнительные ИП</a:t>
            </a:r>
            <a:r>
              <a:rPr lang="en-US" altLang="ru-RU" b="1" u="sng" dirty="0">
                <a:solidFill>
                  <a:srgbClr val="002060"/>
                </a:solidFill>
              </a:rPr>
              <a:t>: </a:t>
            </a:r>
          </a:p>
          <a:p>
            <a:pPr eaLnBrk="1" hangingPunct="1"/>
            <a:r>
              <a:rPr lang="en-US" altLang="ru-RU" b="1" dirty="0">
                <a:solidFill>
                  <a:srgbClr val="002060"/>
                </a:solidFill>
              </a:rPr>
              <a:t>    </a:t>
            </a:r>
            <a:r>
              <a:rPr lang="ru-RU" altLang="ru-RU" b="1" dirty="0">
                <a:solidFill>
                  <a:srgbClr val="002060"/>
                </a:solidFill>
              </a:rPr>
              <a:t>88</a:t>
            </a:r>
            <a:r>
              <a:rPr lang="en-US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dirty="0">
                <a:solidFill>
                  <a:srgbClr val="002060"/>
                </a:solidFill>
              </a:rPr>
              <a:t>ед.</a:t>
            </a:r>
            <a:r>
              <a:rPr lang="en-US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</a:rPr>
              <a:t>(10</a:t>
            </a:r>
            <a:r>
              <a:rPr lang="en-US" altLang="ru-RU" b="1" i="1" dirty="0">
                <a:solidFill>
                  <a:srgbClr val="002060"/>
                </a:solidFill>
              </a:rPr>
              <a:t>V</a:t>
            </a:r>
            <a:r>
              <a:rPr lang="ru-RU" altLang="ru-RU" b="1" i="1" dirty="0">
                <a:solidFill>
                  <a:srgbClr val="002060"/>
                </a:solidFill>
              </a:rPr>
              <a:t> х 300А)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36A78D-C591-4682-A2CF-3C4167E405ED}"/>
              </a:ext>
            </a:extLst>
          </p:cNvPr>
          <p:cNvSpPr txBox="1"/>
          <p:nvPr/>
        </p:nvSpPr>
        <p:spPr>
          <a:xfrm>
            <a:off x="2758919" y="1111068"/>
            <a:ext cx="2641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</a:rPr>
              <a:t>ВТСП </a:t>
            </a:r>
            <a:r>
              <a:rPr lang="ru-RU" altLang="ru-RU" b="1" dirty="0" err="1">
                <a:solidFill>
                  <a:srgbClr val="002060"/>
                </a:solidFill>
              </a:rPr>
              <a:t>токовводы</a:t>
            </a:r>
            <a:r>
              <a:rPr lang="en-US" altLang="ru-RU" b="1" dirty="0">
                <a:solidFill>
                  <a:srgbClr val="002060"/>
                </a:solidFill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2060"/>
                </a:solidFill>
              </a:rPr>
              <a:t>24 x 12kA;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2060"/>
                </a:solidFill>
              </a:rPr>
              <a:t>166 x 300A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002060"/>
                </a:solidFill>
              </a:rPr>
              <a:t>280 x 150A</a:t>
            </a:r>
            <a:endParaRPr lang="ru-RU" altLang="ru-RU" b="1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CD6884-34C0-4154-89C7-1D8A77216568}"/>
              </a:ext>
            </a:extLst>
          </p:cNvPr>
          <p:cNvSpPr txBox="1"/>
          <p:nvPr/>
        </p:nvSpPr>
        <p:spPr>
          <a:xfrm>
            <a:off x="34211" y="2666608"/>
            <a:ext cx="2635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b="1" u="sng" dirty="0">
                <a:solidFill>
                  <a:srgbClr val="002060"/>
                </a:solidFill>
              </a:rPr>
              <a:t>ИП корректоров</a:t>
            </a:r>
            <a:r>
              <a:rPr lang="en-US" altLang="ru-RU" b="1" dirty="0">
                <a:solidFill>
                  <a:srgbClr val="002060"/>
                </a:solidFill>
              </a:rPr>
              <a:t>: </a:t>
            </a:r>
          </a:p>
          <a:p>
            <a:pPr eaLnBrk="1" hangingPunct="1"/>
            <a:r>
              <a:rPr lang="en-US" altLang="ru-RU" b="1" dirty="0">
                <a:solidFill>
                  <a:srgbClr val="002060"/>
                </a:solidFill>
              </a:rPr>
              <a:t>   280 </a:t>
            </a:r>
            <a:r>
              <a:rPr lang="ru-RU" altLang="ru-RU" b="1" dirty="0">
                <a:solidFill>
                  <a:srgbClr val="002060"/>
                </a:solidFill>
              </a:rPr>
              <a:t>ед.</a:t>
            </a:r>
            <a:r>
              <a:rPr lang="en-US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</a:rPr>
              <a:t>(10</a:t>
            </a:r>
            <a:r>
              <a:rPr lang="en-US" altLang="ru-RU" b="1" i="1" dirty="0">
                <a:solidFill>
                  <a:srgbClr val="002060"/>
                </a:solidFill>
              </a:rPr>
              <a:t>V</a:t>
            </a:r>
            <a:r>
              <a:rPr lang="ru-RU" altLang="ru-RU" b="1" i="1" dirty="0">
                <a:solidFill>
                  <a:srgbClr val="002060"/>
                </a:solidFill>
              </a:rPr>
              <a:t> х </a:t>
            </a:r>
            <a:r>
              <a:rPr lang="en-US" altLang="ru-RU" b="1" i="1" dirty="0">
                <a:solidFill>
                  <a:srgbClr val="002060"/>
                </a:solidFill>
              </a:rPr>
              <a:t>15</a:t>
            </a:r>
            <a:r>
              <a:rPr lang="ru-RU" altLang="ru-RU" b="1" i="1" dirty="0">
                <a:solidFill>
                  <a:srgbClr val="002060"/>
                </a:solidFill>
              </a:rPr>
              <a:t>0А)</a:t>
            </a:r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29C00180-2427-419E-87ED-384A5624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3A137FDC-606B-4F78-9E9A-581EEE7E6320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5" name="Прямоугольник 10">
              <a:extLst>
                <a:ext uri="{FF2B5EF4-FFF2-40B4-BE49-F238E27FC236}">
                  <a16:creationId xmlns:a16="http://schemas.microsoft.com/office/drawing/2014/main" id="{25D9A354-632B-4C44-A035-4937F0CDC25E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6" name="Рисунок 11">
              <a:extLst>
                <a:ext uri="{FF2B5EF4-FFF2-40B4-BE49-F238E27FC236}">
                  <a16:creationId xmlns:a16="http://schemas.microsoft.com/office/drawing/2014/main" id="{4BF227FD-0732-41D5-BCE8-91A92B7E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20" name="Gruppieren">
            <a:extLst>
              <a:ext uri="{FF2B5EF4-FFF2-40B4-BE49-F238E27FC236}">
                <a16:creationId xmlns:a16="http://schemas.microsoft.com/office/drawing/2014/main" id="{CF0E63E6-CF7E-4CEF-A22D-144877D2E4FF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1" name="JINR_logo_alpha.png" descr="JINR_logo_alpha.png">
              <a:extLst>
                <a:ext uri="{FF2B5EF4-FFF2-40B4-BE49-F238E27FC236}">
                  <a16:creationId xmlns:a16="http://schemas.microsoft.com/office/drawing/2014/main" id="{11089306-6557-4219-B215-C68E59E1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2" name="NICA_logo_alpha.png" descr="NICA_logo_alpha.png">
              <a:extLst>
                <a:ext uri="{FF2B5EF4-FFF2-40B4-BE49-F238E27FC236}">
                  <a16:creationId xmlns:a16="http://schemas.microsoft.com/office/drawing/2014/main" id="{0DBE7F7D-01CE-41F0-80D6-685823107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9218" name="Номер слайда 4">
            <a:extLst>
              <a:ext uri="{FF2B5EF4-FFF2-40B4-BE49-F238E27FC236}">
                <a16:creationId xmlns:a16="http://schemas.microsoft.com/office/drawing/2014/main" id="{F5F8F05C-199F-436F-BAF1-AE1D3389BC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xfrm>
            <a:off x="8810571" y="6610064"/>
            <a:ext cx="381000" cy="30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6C47C2-1142-4325-91CD-39B7F45B8276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 dirty="0">
              <a:solidFill>
                <a:srgbClr val="898989"/>
              </a:solidFill>
            </a:endParaRPr>
          </a:p>
        </p:txBody>
      </p:sp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A9603B86-E51C-4818-882F-3768A646761A}"/>
              </a:ext>
            </a:extLst>
          </p:cNvPr>
          <p:cNvSpPr txBox="1">
            <a:spLocks/>
          </p:cNvSpPr>
          <p:nvPr/>
        </p:nvSpPr>
        <p:spPr bwMode="auto">
          <a:xfrm>
            <a:off x="2923053" y="141074"/>
            <a:ext cx="5229545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ru-RU" altLang="ru-RU" dirty="0"/>
              <a:t>Прикладные исследования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36B49-7D9B-1B7E-84F6-D8483A6CBCF8}"/>
              </a:ext>
            </a:extLst>
          </p:cNvPr>
          <p:cNvSpPr txBox="1"/>
          <p:nvPr/>
        </p:nvSpPr>
        <p:spPr>
          <a:xfrm>
            <a:off x="0" y="803124"/>
            <a:ext cx="593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Коллаборация  </a:t>
            </a:r>
            <a:r>
              <a:rPr lang="en-US" b="1" i="1" u="sng" dirty="0"/>
              <a:t>ARIADNA</a:t>
            </a:r>
            <a:r>
              <a:rPr lang="en-US" b="1" dirty="0"/>
              <a:t>  </a:t>
            </a:r>
            <a:r>
              <a:rPr lang="ru-RU" b="1" dirty="0"/>
              <a:t>+ инфраструктура</a:t>
            </a:r>
            <a:r>
              <a:rPr lang="en-US" b="1" dirty="0"/>
              <a:t> </a:t>
            </a:r>
            <a:r>
              <a:rPr lang="en-US" b="1" i="1" u="sng" dirty="0"/>
              <a:t>NICA</a:t>
            </a:r>
            <a:r>
              <a:rPr lang="ru-RU" b="1" dirty="0"/>
              <a:t> </a:t>
            </a:r>
            <a:endParaRPr lang="en-US" b="1" dirty="0"/>
          </a:p>
        </p:txBody>
      </p:sp>
      <p:sp>
        <p:nvSpPr>
          <p:cNvPr id="29" name="TextBox 2">
            <a:extLst>
              <a:ext uri="{FF2B5EF4-FFF2-40B4-BE49-F238E27FC236}">
                <a16:creationId xmlns:a16="http://schemas.microsoft.com/office/drawing/2014/main" id="{29C00180-2427-419E-87ED-384A5624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pic>
        <p:nvPicPr>
          <p:cNvPr id="36" name="Рисунок 23">
            <a:extLst>
              <a:ext uri="{FF2B5EF4-FFF2-40B4-BE49-F238E27FC236}">
                <a16:creationId xmlns:a16="http://schemas.microsoft.com/office/drawing/2014/main" id="{144AC0EA-BEE4-4617-9AAB-09F1C1837D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/>
          <a:stretch/>
        </p:blipFill>
        <p:spPr>
          <a:xfrm>
            <a:off x="4114799" y="3560573"/>
            <a:ext cx="4954751" cy="2654703"/>
          </a:xfrm>
          <a:prstGeom prst="rect">
            <a:avLst/>
          </a:prstGeom>
        </p:spPr>
      </p:pic>
      <p:sp>
        <p:nvSpPr>
          <p:cNvPr id="39" name="Скругленный прямоугольник 69">
            <a:extLst>
              <a:ext uri="{FF2B5EF4-FFF2-40B4-BE49-F238E27FC236}">
                <a16:creationId xmlns:a16="http://schemas.microsoft.com/office/drawing/2014/main" id="{D8B84886-373A-4B3E-9429-E4C344823EAD}"/>
              </a:ext>
            </a:extLst>
          </p:cNvPr>
          <p:cNvSpPr/>
          <p:nvPr/>
        </p:nvSpPr>
        <p:spPr>
          <a:xfrm>
            <a:off x="4088450" y="4117454"/>
            <a:ext cx="1033714" cy="307777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392C7A9-4892-4597-9936-BAF75B2269DF}"/>
              </a:ext>
            </a:extLst>
          </p:cNvPr>
          <p:cNvSpPr txBox="1"/>
          <p:nvPr/>
        </p:nvSpPr>
        <p:spPr>
          <a:xfrm>
            <a:off x="6439301" y="733268"/>
            <a:ext cx="2752270" cy="7386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НИЦ КИ ИТЭФ, АО «ЭНПО СПЭЛС», МИФИ, ООО «ВСТ», «ГИРОПРОМ»</a:t>
            </a:r>
            <a:endParaRPr lang="ru-RU" sz="1400" b="1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FD61409-8B80-479C-B116-CF41F85A8102}"/>
              </a:ext>
            </a:extLst>
          </p:cNvPr>
          <p:cNvGrpSpPr/>
          <p:nvPr/>
        </p:nvGrpSpPr>
        <p:grpSpPr>
          <a:xfrm>
            <a:off x="155836" y="1510661"/>
            <a:ext cx="4613535" cy="2162894"/>
            <a:chOff x="159286" y="1680293"/>
            <a:chExt cx="4613535" cy="2162894"/>
          </a:xfrm>
        </p:grpSpPr>
        <p:pic>
          <p:nvPicPr>
            <p:cNvPr id="44" name="Рисунок 7">
              <a:extLst>
                <a:ext uri="{FF2B5EF4-FFF2-40B4-BE49-F238E27FC236}">
                  <a16:creationId xmlns:a16="http://schemas.microsoft.com/office/drawing/2014/main" id="{9F1CB8E4-0881-47FB-9ADB-ACBE417A5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9" t="6381" r="4371" b="9699"/>
            <a:stretch/>
          </p:blipFill>
          <p:spPr>
            <a:xfrm>
              <a:off x="159286" y="1680293"/>
              <a:ext cx="4613535" cy="216289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E1BA02-98C3-4F54-8D92-91D998F5569F}"/>
                </a:ext>
              </a:extLst>
            </p:cNvPr>
            <p:cNvSpPr txBox="1"/>
            <p:nvPr/>
          </p:nvSpPr>
          <p:spPr>
            <a:xfrm>
              <a:off x="179799" y="1712360"/>
              <a:ext cx="3310621" cy="3385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eaLnBrk="1" hangingPunct="1"/>
              <a:r>
                <a:rPr lang="ru-RU" altLang="ru-RU" sz="1600" b="1" u="sng" dirty="0">
                  <a:solidFill>
                    <a:srgbClr val="FF0000"/>
                  </a:solidFill>
                </a:rPr>
                <a:t>С</a:t>
              </a:r>
              <a:r>
                <a:rPr lang="ru-RU" altLang="ru-RU" sz="1600" b="1" u="sng" dirty="0">
                  <a:solidFill>
                    <a:srgbClr val="002060"/>
                  </a:solidFill>
                </a:rPr>
                <a:t>танция </a:t>
              </a:r>
              <a:r>
                <a:rPr lang="ru-RU" altLang="ru-RU" sz="1600" b="1" u="sng" dirty="0">
                  <a:solidFill>
                    <a:srgbClr val="FF0000"/>
                  </a:solidFill>
                </a:rPr>
                <a:t>О</a:t>
              </a:r>
              <a:r>
                <a:rPr lang="ru-RU" altLang="ru-RU" sz="1600" b="1" u="sng" dirty="0">
                  <a:solidFill>
                    <a:srgbClr val="002060"/>
                  </a:solidFill>
                </a:rPr>
                <a:t>блучения </a:t>
              </a:r>
              <a:r>
                <a:rPr lang="ru-RU" altLang="ru-RU" sz="1600" b="1" u="sng" dirty="0" err="1">
                  <a:solidFill>
                    <a:srgbClr val="FF0000"/>
                  </a:solidFill>
                </a:rPr>
                <a:t>ЧИ</a:t>
              </a:r>
              <a:r>
                <a:rPr lang="ru-RU" altLang="ru-RU" sz="1600" b="1" u="sng" dirty="0" err="1">
                  <a:solidFill>
                    <a:srgbClr val="002060"/>
                  </a:solidFill>
                </a:rPr>
                <a:t>пов</a:t>
              </a:r>
              <a:endParaRPr lang="ru-RU" altLang="ru-RU" sz="16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47" name="Скругленный прямоугольник 69">
              <a:extLst>
                <a:ext uri="{FF2B5EF4-FFF2-40B4-BE49-F238E27FC236}">
                  <a16:creationId xmlns:a16="http://schemas.microsoft.com/office/drawing/2014/main" id="{5E477308-A630-49A4-BD4C-66AC4C2DB37A}"/>
                </a:ext>
              </a:extLst>
            </p:cNvPr>
            <p:cNvSpPr/>
            <p:nvPr/>
          </p:nvSpPr>
          <p:spPr>
            <a:xfrm>
              <a:off x="3614763" y="1724280"/>
              <a:ext cx="1033714" cy="307777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5E2AF2A-E8FA-45A6-A58E-AF2288C9711C}"/>
              </a:ext>
            </a:extLst>
          </p:cNvPr>
          <p:cNvSpPr txBox="1"/>
          <p:nvPr/>
        </p:nvSpPr>
        <p:spPr>
          <a:xfrm>
            <a:off x="0" y="1148232"/>
            <a:ext cx="409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 + ИСКРА + СИМБО + СИЯЭТ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ADEB3FA-0DC5-4DC5-859D-E318F88C06E6}"/>
              </a:ext>
            </a:extLst>
          </p:cNvPr>
          <p:cNvSpPr txBox="1"/>
          <p:nvPr/>
        </p:nvSpPr>
        <p:spPr>
          <a:xfrm>
            <a:off x="-19539" y="4448189"/>
            <a:ext cx="42424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A20EC"/>
                </a:solidFill>
              </a:rPr>
              <a:t>Возможность работы в широчайшем диапазоне сортов ионов, энергий и интенсивностей. </a:t>
            </a:r>
          </a:p>
          <a:p>
            <a:r>
              <a:rPr lang="ru-RU" b="1" dirty="0">
                <a:solidFill>
                  <a:srgbClr val="2A20EC"/>
                </a:solidFill>
              </a:rPr>
              <a:t>Ионы 	  </a:t>
            </a:r>
            <a:r>
              <a:rPr lang="ru-RU" b="1" u="sng" dirty="0">
                <a:solidFill>
                  <a:srgbClr val="2A20EC"/>
                </a:solidFill>
                <a:highlight>
                  <a:srgbClr val="FFFF00"/>
                </a:highlight>
              </a:rPr>
              <a:t>от 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р</a:t>
            </a:r>
            <a:r>
              <a:rPr lang="ru-RU" b="1" u="sng" dirty="0">
                <a:solidFill>
                  <a:srgbClr val="2A20EC"/>
                </a:solidFill>
                <a:highlight>
                  <a:srgbClr val="FFFF00"/>
                </a:highlight>
              </a:rPr>
              <a:t> до </a:t>
            </a:r>
            <a:r>
              <a:rPr lang="en-US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Bi</a:t>
            </a:r>
            <a:r>
              <a:rPr lang="ru-RU" b="1" dirty="0">
                <a:solidFill>
                  <a:srgbClr val="2A20EC"/>
                </a:solidFill>
              </a:rPr>
              <a:t>, </a:t>
            </a:r>
          </a:p>
          <a:p>
            <a:r>
              <a:rPr lang="ru-RU" b="1" dirty="0">
                <a:solidFill>
                  <a:srgbClr val="2A20EC"/>
                </a:solidFill>
              </a:rPr>
              <a:t>Энергии  </a:t>
            </a:r>
            <a:r>
              <a:rPr lang="ru-RU" b="1" u="sng" dirty="0">
                <a:solidFill>
                  <a:srgbClr val="2A20EC"/>
                </a:solidFill>
                <a:highlight>
                  <a:srgbClr val="FFFF00"/>
                </a:highlight>
              </a:rPr>
              <a:t>от 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3.2</a:t>
            </a:r>
            <a:r>
              <a:rPr lang="ru-RU" b="1" u="sng" dirty="0">
                <a:solidFill>
                  <a:srgbClr val="2A20EC"/>
                </a:solidFill>
                <a:highlight>
                  <a:srgbClr val="FFFF00"/>
                </a:highlight>
              </a:rPr>
              <a:t> до 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4500 МэВ/н</a:t>
            </a:r>
          </a:p>
          <a:p>
            <a:r>
              <a:rPr lang="ru-RU" b="1" i="1" dirty="0">
                <a:solidFill>
                  <a:srgbClr val="2A20EC"/>
                </a:solidFill>
              </a:rPr>
              <a:t>Интенсивности </a:t>
            </a:r>
          </a:p>
          <a:p>
            <a:r>
              <a:rPr lang="ru-RU" b="1" i="1" dirty="0">
                <a:solidFill>
                  <a:srgbClr val="2A20EC"/>
                </a:solidFill>
              </a:rPr>
              <a:t>	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от 10</a:t>
            </a:r>
            <a:r>
              <a:rPr lang="ru-RU" b="1" i="1" u="sng" baseline="30000" dirty="0">
                <a:solidFill>
                  <a:srgbClr val="2A20EC"/>
                </a:solidFill>
                <a:highlight>
                  <a:srgbClr val="FFFF00"/>
                </a:highlight>
              </a:rPr>
              <a:t>4 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до 10</a:t>
            </a:r>
            <a:r>
              <a:rPr lang="ru-RU" b="1" i="1" u="sng" baseline="30000" dirty="0">
                <a:solidFill>
                  <a:srgbClr val="2A20EC"/>
                </a:solidFill>
                <a:highlight>
                  <a:srgbClr val="FFFF00"/>
                </a:highlight>
              </a:rPr>
              <a:t>10</a:t>
            </a:r>
            <a:r>
              <a:rPr lang="ru-RU" b="1" i="1" u="sng" dirty="0">
                <a:solidFill>
                  <a:srgbClr val="2A20EC"/>
                </a:solidFill>
                <a:highlight>
                  <a:srgbClr val="FFFF00"/>
                </a:highlight>
              </a:rPr>
              <a:t> ионов в сек.</a:t>
            </a:r>
            <a:endParaRPr lang="en-US" b="1" i="1" u="sng" dirty="0">
              <a:solidFill>
                <a:srgbClr val="2A20EC"/>
              </a:solidFill>
              <a:highlight>
                <a:srgbClr val="FFFF00"/>
              </a:highlight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40DC2A6-BE48-4E6E-9201-CCC6EDC348CF}"/>
              </a:ext>
            </a:extLst>
          </p:cNvPr>
          <p:cNvSpPr txBox="1"/>
          <p:nvPr/>
        </p:nvSpPr>
        <p:spPr>
          <a:xfrm>
            <a:off x="6526985" y="1552119"/>
            <a:ext cx="2542565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sz="1600" b="1" u="sng" dirty="0">
                <a:solidFill>
                  <a:srgbClr val="FF0000"/>
                </a:solidFill>
              </a:rPr>
              <a:t>СИЯЭТ = С</a:t>
            </a:r>
            <a:r>
              <a:rPr lang="ru-RU" altLang="ru-RU" sz="1600" b="1" u="sng" dirty="0">
                <a:solidFill>
                  <a:srgbClr val="002060"/>
                </a:solidFill>
              </a:rPr>
              <a:t>тенд </a:t>
            </a:r>
            <a:r>
              <a:rPr lang="ru-RU" altLang="ru-RU" sz="1600" b="1" u="sng" dirty="0">
                <a:solidFill>
                  <a:srgbClr val="FF0000"/>
                </a:solidFill>
              </a:rPr>
              <a:t>И</a:t>
            </a:r>
            <a:r>
              <a:rPr lang="ru-RU" altLang="ru-RU" sz="1600" b="1" u="sng" dirty="0">
                <a:solidFill>
                  <a:srgbClr val="002060"/>
                </a:solidFill>
              </a:rPr>
              <a:t>сследований </a:t>
            </a:r>
            <a:r>
              <a:rPr lang="ru-RU" altLang="ru-RU" sz="1600" b="1" u="sng" dirty="0">
                <a:solidFill>
                  <a:srgbClr val="FF0000"/>
                </a:solidFill>
              </a:rPr>
              <a:t>Я</a:t>
            </a:r>
            <a:r>
              <a:rPr lang="ru-RU" altLang="ru-RU" sz="1600" b="1" u="sng" dirty="0">
                <a:solidFill>
                  <a:srgbClr val="002060"/>
                </a:solidFill>
              </a:rPr>
              <a:t>дерной </a:t>
            </a:r>
          </a:p>
          <a:p>
            <a:pPr eaLnBrk="1" hangingPunct="1"/>
            <a:r>
              <a:rPr lang="ru-RU" altLang="ru-RU" sz="1600" b="1" u="sng" dirty="0">
                <a:solidFill>
                  <a:srgbClr val="FF0000"/>
                </a:solidFill>
              </a:rPr>
              <a:t>Э</a:t>
            </a:r>
            <a:r>
              <a:rPr lang="ru-RU" altLang="ru-RU" sz="1600" b="1" u="sng" dirty="0">
                <a:solidFill>
                  <a:srgbClr val="002060"/>
                </a:solidFill>
              </a:rPr>
              <a:t>нергетики и </a:t>
            </a:r>
            <a:r>
              <a:rPr lang="ru-RU" altLang="ru-RU" sz="1600" b="1" u="sng" dirty="0">
                <a:solidFill>
                  <a:srgbClr val="FF0000"/>
                </a:solidFill>
              </a:rPr>
              <a:t>Т</a:t>
            </a:r>
            <a:r>
              <a:rPr lang="ru-RU" altLang="ru-RU" sz="1600" b="1" u="sng" dirty="0">
                <a:solidFill>
                  <a:srgbClr val="002060"/>
                </a:solidFill>
              </a:rPr>
              <a:t>рансмутации</a:t>
            </a:r>
            <a:endParaRPr lang="ru-RU" altLang="ru-RU" sz="1600" b="1" i="1" dirty="0">
              <a:solidFill>
                <a:srgbClr val="002060"/>
              </a:solidFill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6FB1CC1C-45BC-41D5-8A36-447E54A7312B}"/>
              </a:ext>
            </a:extLst>
          </p:cNvPr>
          <p:cNvSpPr/>
          <p:nvPr/>
        </p:nvSpPr>
        <p:spPr>
          <a:xfrm>
            <a:off x="176349" y="3774517"/>
            <a:ext cx="3835321" cy="673671"/>
          </a:xfrm>
          <a:prstGeom prst="wedgeRectCallout">
            <a:avLst>
              <a:gd name="adj1" fmla="val 62993"/>
              <a:gd name="adj2" fmla="val 104571"/>
            </a:avLst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1800" b="1" u="sng" dirty="0">
                <a:solidFill>
                  <a:srgbClr val="FF0000"/>
                </a:solidFill>
              </a:rPr>
              <a:t>ИСКРА = И</a:t>
            </a:r>
            <a:r>
              <a:rPr lang="ru-RU" altLang="ru-RU" sz="1800" b="1" u="sng" dirty="0">
                <a:solidFill>
                  <a:srgbClr val="002060"/>
                </a:solidFill>
              </a:rPr>
              <a:t>сследовательский  </a:t>
            </a:r>
            <a:r>
              <a:rPr lang="ru-RU" altLang="ru-RU" sz="1800" b="1" u="sng" dirty="0">
                <a:solidFill>
                  <a:srgbClr val="FF0000"/>
                </a:solidFill>
              </a:rPr>
              <a:t>С</a:t>
            </a:r>
            <a:r>
              <a:rPr lang="ru-RU" altLang="ru-RU" sz="1800" b="1" u="sng" dirty="0">
                <a:solidFill>
                  <a:srgbClr val="002060"/>
                </a:solidFill>
              </a:rPr>
              <a:t>тенд </a:t>
            </a:r>
            <a:r>
              <a:rPr lang="ru-RU" altLang="ru-RU" sz="1800" b="1" u="sng" dirty="0">
                <a:solidFill>
                  <a:srgbClr val="FF0000"/>
                </a:solidFill>
              </a:rPr>
              <a:t>К</a:t>
            </a:r>
            <a:r>
              <a:rPr lang="ru-RU" altLang="ru-RU" sz="1800" b="1" u="sng" dirty="0">
                <a:solidFill>
                  <a:srgbClr val="002060"/>
                </a:solidFill>
              </a:rPr>
              <a:t>омпонентов </a:t>
            </a:r>
            <a:r>
              <a:rPr lang="ru-RU" altLang="ru-RU" sz="1800" b="1" u="sng" dirty="0" err="1">
                <a:solidFill>
                  <a:srgbClr val="FF0000"/>
                </a:solidFill>
              </a:rPr>
              <a:t>РА</a:t>
            </a:r>
            <a:r>
              <a:rPr lang="ru-RU" altLang="ru-RU" sz="1800" b="1" u="sng" dirty="0" err="1">
                <a:solidFill>
                  <a:srgbClr val="002060"/>
                </a:solidFill>
              </a:rPr>
              <a:t>диоэлектроники</a:t>
            </a:r>
            <a:endParaRPr lang="ru-RU" altLang="ru-RU" sz="1800" b="1" i="1" dirty="0">
              <a:solidFill>
                <a:srgbClr val="002060"/>
              </a:solidFill>
            </a:endParaRPr>
          </a:p>
        </p:txBody>
      </p:sp>
      <p:sp>
        <p:nvSpPr>
          <p:cNvPr id="53" name="Speech Bubble: Rectangle 52">
            <a:extLst>
              <a:ext uri="{FF2B5EF4-FFF2-40B4-BE49-F238E27FC236}">
                <a16:creationId xmlns:a16="http://schemas.microsoft.com/office/drawing/2014/main" id="{4ECD9CD0-610C-429E-9CEE-D45A6C48E26F}"/>
              </a:ext>
            </a:extLst>
          </p:cNvPr>
          <p:cNvSpPr/>
          <p:nvPr/>
        </p:nvSpPr>
        <p:spPr>
          <a:xfrm>
            <a:off x="4925207" y="3109061"/>
            <a:ext cx="3835321" cy="613604"/>
          </a:xfrm>
          <a:prstGeom prst="wedgeRectCallout">
            <a:avLst>
              <a:gd name="adj1" fmla="val -16814"/>
              <a:gd name="adj2" fmla="val 200996"/>
            </a:avLst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r>
              <a:rPr lang="ru-RU" altLang="ru-RU" sz="1800" b="1" u="sng" dirty="0">
                <a:solidFill>
                  <a:srgbClr val="FF0000"/>
                </a:solidFill>
              </a:rPr>
              <a:t>СИМБО = С</a:t>
            </a:r>
            <a:r>
              <a:rPr lang="ru-RU" altLang="ru-RU" sz="1800" b="1" u="sng" dirty="0">
                <a:solidFill>
                  <a:srgbClr val="002060"/>
                </a:solidFill>
              </a:rPr>
              <a:t>танция </a:t>
            </a:r>
            <a:r>
              <a:rPr lang="ru-RU" altLang="ru-RU" sz="1800" b="1" u="sng" dirty="0">
                <a:solidFill>
                  <a:srgbClr val="FF0000"/>
                </a:solidFill>
              </a:rPr>
              <a:t>И</a:t>
            </a:r>
            <a:r>
              <a:rPr lang="ru-RU" altLang="ru-RU" sz="1800" b="1" u="sng" dirty="0">
                <a:solidFill>
                  <a:srgbClr val="002060"/>
                </a:solidFill>
              </a:rPr>
              <a:t>сследований </a:t>
            </a:r>
            <a:r>
              <a:rPr lang="ru-RU" altLang="ru-RU" sz="1800" b="1" u="sng" dirty="0" err="1">
                <a:solidFill>
                  <a:srgbClr val="FF0000"/>
                </a:solidFill>
              </a:rPr>
              <a:t>М</a:t>
            </a:r>
            <a:r>
              <a:rPr lang="ru-RU" altLang="ru-RU" sz="1800" b="1" u="sng" dirty="0" err="1">
                <a:solidFill>
                  <a:srgbClr val="002060"/>
                </a:solidFill>
              </a:rPr>
              <a:t>едико</a:t>
            </a:r>
            <a:r>
              <a:rPr lang="ru-RU" altLang="ru-RU" sz="1800" b="1" u="sng" dirty="0">
                <a:solidFill>
                  <a:srgbClr val="002060"/>
                </a:solidFill>
              </a:rPr>
              <a:t> </a:t>
            </a:r>
            <a:r>
              <a:rPr lang="ru-RU" altLang="ru-RU" sz="1800" b="1" u="sng" dirty="0">
                <a:solidFill>
                  <a:srgbClr val="FF0000"/>
                </a:solidFill>
              </a:rPr>
              <a:t>Б</a:t>
            </a:r>
            <a:r>
              <a:rPr lang="ru-RU" altLang="ru-RU" sz="1800" b="1" u="sng" dirty="0">
                <a:solidFill>
                  <a:srgbClr val="002060"/>
                </a:solidFill>
              </a:rPr>
              <a:t>иологических </a:t>
            </a:r>
            <a:r>
              <a:rPr lang="ru-RU" altLang="ru-RU" sz="1800" b="1" u="sng" dirty="0">
                <a:solidFill>
                  <a:srgbClr val="FF0000"/>
                </a:solidFill>
              </a:rPr>
              <a:t>О</a:t>
            </a:r>
            <a:r>
              <a:rPr lang="ru-RU" altLang="ru-RU" sz="1800" b="1" u="sng" dirty="0">
                <a:solidFill>
                  <a:srgbClr val="002060"/>
                </a:solidFill>
              </a:rPr>
              <a:t>бъектов</a:t>
            </a:r>
            <a:endParaRPr lang="ru-RU" altLang="ru-RU" sz="1800" b="1" i="1" dirty="0">
              <a:solidFill>
                <a:srgbClr val="002060"/>
              </a:solidFill>
            </a:endParaRPr>
          </a:p>
        </p:txBody>
      </p:sp>
      <p:sp>
        <p:nvSpPr>
          <p:cNvPr id="38" name="Скругленный прямоугольник 65">
            <a:extLst>
              <a:ext uri="{FF2B5EF4-FFF2-40B4-BE49-F238E27FC236}">
                <a16:creationId xmlns:a16="http://schemas.microsoft.com/office/drawing/2014/main" id="{B7BD5FEA-A71A-432B-B2D8-D392F3F1587D}"/>
              </a:ext>
            </a:extLst>
          </p:cNvPr>
          <p:cNvSpPr/>
          <p:nvPr/>
        </p:nvSpPr>
        <p:spPr>
          <a:xfrm>
            <a:off x="6027027" y="4025746"/>
            <a:ext cx="1130294" cy="308429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</a:p>
        </p:txBody>
      </p:sp>
      <p:sp>
        <p:nvSpPr>
          <p:cNvPr id="55" name="Speech Bubble: Rectangle 54">
            <a:extLst>
              <a:ext uri="{FF2B5EF4-FFF2-40B4-BE49-F238E27FC236}">
                <a16:creationId xmlns:a16="http://schemas.microsoft.com/office/drawing/2014/main" id="{4E61AA0F-B77C-4E3B-964A-2725E05C5ACC}"/>
              </a:ext>
            </a:extLst>
          </p:cNvPr>
          <p:cNvSpPr/>
          <p:nvPr/>
        </p:nvSpPr>
        <p:spPr>
          <a:xfrm>
            <a:off x="4789884" y="1432380"/>
            <a:ext cx="1562790" cy="1534455"/>
          </a:xfrm>
          <a:prstGeom prst="wedgeRectCallout">
            <a:avLst>
              <a:gd name="adj1" fmla="val -81789"/>
              <a:gd name="adj2" fmla="val 18968"/>
            </a:avLst>
          </a:prstGeom>
          <a:solidFill>
            <a:srgbClr val="C6D9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/>
            <a:endParaRPr lang="ru-RU" altLang="ru-RU" sz="1800" b="1" i="1" dirty="0">
              <a:solidFill>
                <a:srgbClr val="002060"/>
              </a:solidFill>
            </a:endParaRPr>
          </a:p>
        </p:txBody>
      </p:sp>
      <p:pic>
        <p:nvPicPr>
          <p:cNvPr id="46" name="Рисунок 18">
            <a:extLst>
              <a:ext uri="{FF2B5EF4-FFF2-40B4-BE49-F238E27FC236}">
                <a16:creationId xmlns:a16="http://schemas.microsoft.com/office/drawing/2014/main" id="{883C0A9E-2F23-4225-A915-706FC4F1B9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5" r="2898" b="8102"/>
          <a:stretch/>
        </p:blipFill>
        <p:spPr>
          <a:xfrm>
            <a:off x="4871041" y="1489936"/>
            <a:ext cx="1400476" cy="1419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DCE7AA-F7FC-4D4D-A03E-89B0E579AE27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4778074"/>
            <a:ext cx="3766717" cy="1184778"/>
          </a:xfrm>
          <a:prstGeom prst="straightConnector1">
            <a:avLst/>
          </a:prstGeom>
          <a:ln w="38100">
            <a:solidFill>
              <a:srgbClr val="FF0000">
                <a:alpha val="6902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EC4A806-C8AA-493C-8EE4-3CE0C75742DF}"/>
              </a:ext>
            </a:extLst>
          </p:cNvPr>
          <p:cNvCxnSpPr>
            <a:cxnSpLocks/>
          </p:cNvCxnSpPr>
          <p:nvPr/>
        </p:nvCxnSpPr>
        <p:spPr>
          <a:xfrm flipH="1" flipV="1">
            <a:off x="6271517" y="4925470"/>
            <a:ext cx="2237216" cy="902628"/>
          </a:xfrm>
          <a:prstGeom prst="straightConnector1">
            <a:avLst/>
          </a:prstGeom>
          <a:ln w="38100">
            <a:solidFill>
              <a:srgbClr val="FF0000">
                <a:alpha val="69020"/>
              </a:srgb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0DB1AF6-3E2B-4B6B-992A-DA59E927A147}"/>
              </a:ext>
            </a:extLst>
          </p:cNvPr>
          <p:cNvCxnSpPr>
            <a:cxnSpLocks/>
          </p:cNvCxnSpPr>
          <p:nvPr/>
        </p:nvCxnSpPr>
        <p:spPr>
          <a:xfrm flipH="1" flipV="1">
            <a:off x="6723247" y="4751030"/>
            <a:ext cx="2002054" cy="819670"/>
          </a:xfrm>
          <a:prstGeom prst="straightConnector1">
            <a:avLst/>
          </a:prstGeom>
          <a:ln w="38100">
            <a:solidFill>
              <a:srgbClr val="FF0000">
                <a:alpha val="69020"/>
              </a:srgb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62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74602-ACC0-E64E-A252-DE67A096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D851C-2B19-462F-8B67-6651829822B1}" type="slidenum">
              <a:rPr lang="ru-RU" smtClean="0"/>
              <a:t>3</a:t>
            </a:fld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599CE-6C63-7345-BB33-3897628AFF33}"/>
              </a:ext>
            </a:extLst>
          </p:cNvPr>
          <p:cNvSpPr/>
          <p:nvPr/>
        </p:nvSpPr>
        <p:spPr>
          <a:xfrm>
            <a:off x="0" y="873808"/>
            <a:ext cx="5369252" cy="1900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altLang="ru-RU" b="1" i="1" u="sng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Создание ускорительной базы ЛФВЭ ОИЯИ:</a:t>
            </a:r>
          </a:p>
          <a:p>
            <a:pPr algn="just">
              <a:lnSpc>
                <a:spcPct val="110000"/>
              </a:lnSpc>
              <a:buClr>
                <a:srgbClr val="FDF520"/>
              </a:buClr>
            </a:pP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- 1993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altLang="ru-RU" sz="1500" b="1" i="1" dirty="0">
                <a:solidFill>
                  <a:srgbClr val="00206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руководством акад.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А.М. Балдина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 – 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мире СП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синхротрон тяжелых ионов (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</a:t>
            </a:r>
            <a:r>
              <a:rPr lang="ru-RU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АГэВ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основе передовой технологии 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«Дубненских» СП магнитов,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востребованных как для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ускорительных центров,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 и для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прикладных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целей;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A0A29-5A50-514D-8106-919002103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568" y="1021443"/>
            <a:ext cx="3727624" cy="209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01BADA-BC18-BF47-B0A4-D59B78E6E3A3}"/>
              </a:ext>
            </a:extLst>
          </p:cNvPr>
          <p:cNvSpPr txBox="1"/>
          <p:nvPr/>
        </p:nvSpPr>
        <p:spPr>
          <a:xfrm>
            <a:off x="-1" y="2723818"/>
            <a:ext cx="51960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- 2009: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решением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КПП ОИЯИ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началась реализация 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5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ucloton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ollider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5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5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cility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5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BF65B-7A82-664C-8F89-0275F9D32697}"/>
              </a:ext>
            </a:extLst>
          </p:cNvPr>
          <p:cNvSpPr txBox="1"/>
          <p:nvPr/>
        </p:nvSpPr>
        <p:spPr>
          <a:xfrm>
            <a:off x="7567885" y="4797795"/>
            <a:ext cx="13763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81A048-F052-85F3-B756-FA4BD4E09A43}"/>
              </a:ext>
            </a:extLst>
          </p:cNvPr>
          <p:cNvSpPr txBox="1"/>
          <p:nvPr/>
        </p:nvSpPr>
        <p:spPr>
          <a:xfrm>
            <a:off x="7449702" y="2662474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НУКЛОТРОН</a:t>
            </a:r>
            <a:endParaRPr lang="en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51E7652-7170-734C-387A-6FB1A4C37A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98" y="3660160"/>
            <a:ext cx="1795261" cy="247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42624A8-FC98-ACF5-2DCB-A5B0B21B8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2764" y="3768512"/>
            <a:ext cx="1727080" cy="204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584A79-EEB4-3A1C-69B8-E51A50856E4C}"/>
              </a:ext>
            </a:extLst>
          </p:cNvPr>
          <p:cNvSpPr txBox="1"/>
          <p:nvPr/>
        </p:nvSpPr>
        <p:spPr>
          <a:xfrm>
            <a:off x="39862" y="3245664"/>
            <a:ext cx="53293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- 2016: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подписано Соглашение между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 и 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Правительством РФ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 создании  и  эксплуатации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          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Комплекса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endParaRPr lang="ru-RU" sz="15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1204AB-A9C9-5141-E63E-3FBD442E4ACA}"/>
              </a:ext>
            </a:extLst>
          </p:cNvPr>
          <p:cNvSpPr txBox="1"/>
          <p:nvPr/>
        </p:nvSpPr>
        <p:spPr>
          <a:xfrm>
            <a:off x="127024" y="5942917"/>
            <a:ext cx="8977114" cy="32316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- 2018: </a:t>
            </a:r>
            <a:r>
              <a:rPr lang="ru-RU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Мегасайенс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вошел в состав  Национального проекта 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НАУКА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682D1-7A68-E157-2BA9-15FF91532FEE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5372336" y="3227737"/>
            <a:ext cx="3731802" cy="2311718"/>
          </a:xfrm>
          <a:prstGeom prst="rect">
            <a:avLst/>
          </a:prstGeom>
        </p:spPr>
      </p:pic>
      <p:pic>
        <p:nvPicPr>
          <p:cNvPr id="22" name="Picture 21" descr="Screen Shot 2019-02-17 at 21.49.33.png">
            <a:extLst>
              <a:ext uri="{FF2B5EF4-FFF2-40B4-BE49-F238E27FC236}">
                <a16:creationId xmlns:a16="http://schemas.microsoft.com/office/drawing/2014/main" id="{F038E1B5-7097-CE9B-E9C7-A8244FBA7E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60" y="4639164"/>
            <a:ext cx="2003361" cy="815321"/>
          </a:xfrm>
          <a:prstGeom prst="rect">
            <a:avLst/>
          </a:prstGeom>
        </p:spPr>
      </p:pic>
      <p:pic>
        <p:nvPicPr>
          <p:cNvPr id="9" name="Picture 6" descr="NICA-Logo_4c">
            <a:extLst>
              <a:ext uri="{FF2B5EF4-FFF2-40B4-BE49-F238E27FC236}">
                <a16:creationId xmlns:a16="http://schemas.microsoft.com/office/drawing/2014/main" id="{05A87F25-AF8F-A34F-B533-95C5AB0D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306" y="3156901"/>
            <a:ext cx="983282" cy="484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p159="http://schemas.microsoft.com/office/powerpoint/2015/09/main" xmlns:p15="http://schemas.microsoft.com/office/powerpoint/2012/main" xmlns:p14="http://schemas.microsoft.com/office/powerpoint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960AC69-CB6A-44DD-947F-0004E265B6A8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17" name="Прямоугольник 10">
              <a:extLst>
                <a:ext uri="{FF2B5EF4-FFF2-40B4-BE49-F238E27FC236}">
                  <a16:creationId xmlns:a16="http://schemas.microsoft.com/office/drawing/2014/main" id="{2DE63F99-81D0-4331-B3B9-C05806ACA56D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3" name="Рисунок 11">
              <a:extLst>
                <a:ext uri="{FF2B5EF4-FFF2-40B4-BE49-F238E27FC236}">
                  <a16:creationId xmlns:a16="http://schemas.microsoft.com/office/drawing/2014/main" id="{A6F749A5-6F45-4620-B742-86E625DD3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926245A-2F97-40DC-B7A6-AE0371C1C063}"/>
              </a:ext>
            </a:extLst>
          </p:cNvPr>
          <p:cNvSpPr txBox="1"/>
          <p:nvPr/>
        </p:nvSpPr>
        <p:spPr>
          <a:xfrm>
            <a:off x="3394432" y="123007"/>
            <a:ext cx="3231811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uppieren">
            <a:extLst>
              <a:ext uri="{FF2B5EF4-FFF2-40B4-BE49-F238E27FC236}">
                <a16:creationId xmlns:a16="http://schemas.microsoft.com/office/drawing/2014/main" id="{0A3E1528-6E62-4176-A000-FB9ED41660F1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6" name="JINR_logo_alpha.png" descr="JINR_logo_alpha.png">
              <a:extLst>
                <a:ext uri="{FF2B5EF4-FFF2-40B4-BE49-F238E27FC236}">
                  <a16:creationId xmlns:a16="http://schemas.microsoft.com/office/drawing/2014/main" id="{65CFEBA4-0862-4811-8EC8-E868D01F1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>
              <a:extLst>
                <a:ext uri="{FF2B5EF4-FFF2-40B4-BE49-F238E27FC236}">
                  <a16:creationId xmlns:a16="http://schemas.microsoft.com/office/drawing/2014/main" id="{12913848-6CA6-42CA-AD8B-7F0457853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8" name="TextBox 2">
            <a:extLst>
              <a:ext uri="{FF2B5EF4-FFF2-40B4-BE49-F238E27FC236}">
                <a16:creationId xmlns:a16="http://schemas.microsoft.com/office/drawing/2014/main" id="{018EA874-7F57-4507-848F-62B5A239A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69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2697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59C49B2-39F5-4A30-999A-7041BB085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7" y="860875"/>
            <a:ext cx="8955188" cy="533474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D979DDF-E28F-479E-ADDB-B06895E8C26F}"/>
              </a:ext>
            </a:extLst>
          </p:cNvPr>
          <p:cNvGrpSpPr/>
          <p:nvPr/>
        </p:nvGrpSpPr>
        <p:grpSpPr>
          <a:xfrm>
            <a:off x="0" y="-174194"/>
            <a:ext cx="9144000" cy="771099"/>
            <a:chOff x="0" y="0"/>
            <a:chExt cx="9144000" cy="771099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0F02E21-405C-4E0B-9635-A9411A62F06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CDB799A0-A327-46C4-B036-084DD6EA0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C64721FD-8849-49BE-A0AC-9D20C74A211B}"/>
              </a:ext>
            </a:extLst>
          </p:cNvPr>
          <p:cNvSpPr txBox="1">
            <a:spLocks/>
          </p:cNvSpPr>
          <p:nvPr/>
        </p:nvSpPr>
        <p:spPr bwMode="auto">
          <a:xfrm>
            <a:off x="3050974" y="-29702"/>
            <a:ext cx="532915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 </a:t>
            </a:r>
            <a:r>
              <a:rPr lang="ru-RU" altLang="ru-RU" dirty="0"/>
              <a:t>Криогенный комплекс </a:t>
            </a:r>
            <a:r>
              <a:rPr lang="en-US" altLang="ru-RU" dirty="0"/>
              <a:t>NICA</a:t>
            </a:r>
            <a:endParaRPr lang="ru-RU" altLang="ru-RU" dirty="0"/>
          </a:p>
        </p:txBody>
      </p:sp>
      <p:grpSp>
        <p:nvGrpSpPr>
          <p:cNvPr id="15" name="Gruppieren">
            <a:extLst>
              <a:ext uri="{FF2B5EF4-FFF2-40B4-BE49-F238E27FC236}">
                <a16:creationId xmlns:a16="http://schemas.microsoft.com/office/drawing/2014/main" id="{9B0F3F56-EE2E-4C0E-B6C5-5D842603629D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>
              <a:extLst>
                <a:ext uri="{FF2B5EF4-FFF2-40B4-BE49-F238E27FC236}">
                  <a16:creationId xmlns:a16="http://schemas.microsoft.com/office/drawing/2014/main" id="{05A06AA6-68DC-4514-AA9B-1935BC05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>
              <a:extLst>
                <a:ext uri="{FF2B5EF4-FFF2-40B4-BE49-F238E27FC236}">
                  <a16:creationId xmlns:a16="http://schemas.microsoft.com/office/drawing/2014/main" id="{8A105B36-26A6-4237-95DE-B1D075296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19" name="Рисунок 2">
            <a:extLst>
              <a:ext uri="{FF2B5EF4-FFF2-40B4-BE49-F238E27FC236}">
                <a16:creationId xmlns:a16="http://schemas.microsoft.com/office/drawing/2014/main" id="{DA3E6970-EDFF-4D05-BA14-5BE2195474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7" y="3149279"/>
            <a:ext cx="2468880" cy="155205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4">
            <a:extLst>
              <a:ext uri="{FF2B5EF4-FFF2-40B4-BE49-F238E27FC236}">
                <a16:creationId xmlns:a16="http://schemas.microsoft.com/office/drawing/2014/main" id="{CED23FA3-65FE-4BDF-B8A1-722234FD5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69"/>
          <a:stretch/>
        </p:blipFill>
        <p:spPr>
          <a:xfrm flipH="1">
            <a:off x="90910" y="899653"/>
            <a:ext cx="2163621" cy="1530726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67E0290C-6AC2-4127-95E7-FBCC6DF46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C03F053D-8D94-49D1-850E-5EE4AF88DA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3" b="7121"/>
          <a:stretch/>
        </p:blipFill>
        <p:spPr bwMode="auto">
          <a:xfrm>
            <a:off x="864831" y="5309103"/>
            <a:ext cx="2468880" cy="1133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78182020-1727-4622-A684-CB937F97A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845" y="863854"/>
            <a:ext cx="3650340" cy="138499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температура, 	       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на 4,5 К, 	        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10000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Производит-</a:t>
            </a:r>
            <a:r>
              <a:rPr lang="ru-RU" altLang="ru-RU" sz="1400" b="1" dirty="0" err="1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компрессоров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Нм</a:t>
            </a:r>
            <a:r>
              <a:rPr lang="ru-RU" altLang="ru-RU" sz="1400" b="1" i="1" baseline="30000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/ч</a:t>
            </a:r>
            <a:r>
              <a:rPr lang="en-US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28680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Потребляемая мощность   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7200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 хладагента 	         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кВт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Полная холодная масса           </a:t>
            </a:r>
            <a:r>
              <a:rPr lang="ru-RU" altLang="ru-RU" sz="1400" b="1" i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ru-RU" sz="1400" b="1" dirty="0">
                <a:solidFill>
                  <a:srgbClr val="2A20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EAEA2D-235D-4149-9740-2DAC1F59DC37}"/>
              </a:ext>
            </a:extLst>
          </p:cNvPr>
          <p:cNvSpPr txBox="1"/>
          <p:nvPr/>
        </p:nvSpPr>
        <p:spPr>
          <a:xfrm>
            <a:off x="165102" y="2579571"/>
            <a:ext cx="18417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Главные криогенные установки (корп.1Б)</a:t>
            </a:r>
            <a:endParaRPr lang="en-US" sz="1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349C0D-BF15-406F-9936-504B3D5AD348}"/>
              </a:ext>
            </a:extLst>
          </p:cNvPr>
          <p:cNvSpPr txBox="1"/>
          <p:nvPr/>
        </p:nvSpPr>
        <p:spPr>
          <a:xfrm>
            <a:off x="4143544" y="5736548"/>
            <a:ext cx="184176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b="1" dirty="0"/>
              <a:t>Сателлитные рефрижераторы к.17</a:t>
            </a:r>
            <a:endParaRPr lang="en-US" sz="1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1B328E-C15B-4B05-99FD-C8B5487B930E}"/>
              </a:ext>
            </a:extLst>
          </p:cNvPr>
          <p:cNvSpPr txBox="1"/>
          <p:nvPr/>
        </p:nvSpPr>
        <p:spPr>
          <a:xfrm>
            <a:off x="2927242" y="830407"/>
            <a:ext cx="2432603" cy="4924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b="1" i="1" dirty="0"/>
              <a:t>Гелиевые</a:t>
            </a:r>
            <a:r>
              <a:rPr lang="ru-RU" sz="1300" b="1" dirty="0"/>
              <a:t> газгольдеры 1000 </a:t>
            </a:r>
            <a:r>
              <a:rPr lang="ru-RU" sz="1300" b="1" dirty="0" err="1"/>
              <a:t>куб.м</a:t>
            </a:r>
            <a:endParaRPr lang="ru-RU" sz="1300" b="1" dirty="0"/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38DF23C8-62FF-4DD5-9E11-0265B71EEE88}"/>
              </a:ext>
            </a:extLst>
          </p:cNvPr>
          <p:cNvSpPr txBox="1"/>
          <p:nvPr/>
        </p:nvSpPr>
        <p:spPr>
          <a:xfrm>
            <a:off x="5736657" y="517410"/>
            <a:ext cx="3407344" cy="33855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Казань, </a:t>
            </a:r>
            <a:r>
              <a:rPr lang="ru-RU" altLang="ru-RU" sz="16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Гелиймаш</a:t>
            </a:r>
            <a:r>
              <a:rPr lang="ru-RU" altLang="ru-RU" sz="16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600" b="1" i="1" dirty="0" err="1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Криогенмаш</a:t>
            </a:r>
            <a:endParaRPr lang="en-US" altLang="ru-RU" sz="16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3" y="4120989"/>
            <a:ext cx="4230803" cy="215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C247B4A-91C9-49AA-B376-500441E07C37}"/>
              </a:ext>
            </a:extLst>
          </p:cNvPr>
          <p:cNvGrpSpPr/>
          <p:nvPr/>
        </p:nvGrpSpPr>
        <p:grpSpPr>
          <a:xfrm>
            <a:off x="0" y="-174194"/>
            <a:ext cx="9144000" cy="771099"/>
            <a:chOff x="0" y="0"/>
            <a:chExt cx="9144000" cy="771099"/>
          </a:xfrm>
        </p:grpSpPr>
        <p:sp>
          <p:nvSpPr>
            <p:cNvPr id="12" name="Прямоугольник 10">
              <a:extLst>
                <a:ext uri="{FF2B5EF4-FFF2-40B4-BE49-F238E27FC236}">
                  <a16:creationId xmlns:a16="http://schemas.microsoft.com/office/drawing/2014/main" id="{AB6DCECE-E6B2-49ED-A7F2-007FC3E17208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3" name="Рисунок 11">
              <a:extLst>
                <a:ext uri="{FF2B5EF4-FFF2-40B4-BE49-F238E27FC236}">
                  <a16:creationId xmlns:a16="http://schemas.microsoft.com/office/drawing/2014/main" id="{6A7FF5EC-687B-40A7-ACA2-1A6C8187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F6944C5-7994-4B64-A518-A9D334D19272}"/>
              </a:ext>
            </a:extLst>
          </p:cNvPr>
          <p:cNvSpPr txBox="1">
            <a:spLocks/>
          </p:cNvSpPr>
          <p:nvPr/>
        </p:nvSpPr>
        <p:spPr bwMode="auto">
          <a:xfrm>
            <a:off x="3179574" y="-50255"/>
            <a:ext cx="5666044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 </a:t>
            </a:r>
            <a:r>
              <a:rPr lang="ru-RU" altLang="ru-RU" dirty="0"/>
              <a:t>Системы электроснабжения</a:t>
            </a:r>
          </a:p>
        </p:txBody>
      </p:sp>
      <p:grpSp>
        <p:nvGrpSpPr>
          <p:cNvPr id="15" name="Gruppieren">
            <a:extLst>
              <a:ext uri="{FF2B5EF4-FFF2-40B4-BE49-F238E27FC236}">
                <a16:creationId xmlns:a16="http://schemas.microsoft.com/office/drawing/2014/main" id="{DF01BAA5-7EB1-48CA-84F9-BD500A1F3CC6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6" name="JINR_logo_alpha.png" descr="JINR_logo_alpha.png">
              <a:extLst>
                <a:ext uri="{FF2B5EF4-FFF2-40B4-BE49-F238E27FC236}">
                  <a16:creationId xmlns:a16="http://schemas.microsoft.com/office/drawing/2014/main" id="{9215D65A-5B3E-4083-AE68-0CE2E3D05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7" name="NICA_logo_alpha.png" descr="NICA_logo_alpha.png">
              <a:extLst>
                <a:ext uri="{FF2B5EF4-FFF2-40B4-BE49-F238E27FC236}">
                  <a16:creationId xmlns:a16="http://schemas.microsoft.com/office/drawing/2014/main" id="{3B34C725-1E7A-4514-97E9-BB1D591A7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8" name="TextBox 2">
            <a:extLst>
              <a:ext uri="{FF2B5EF4-FFF2-40B4-BE49-F238E27FC236}">
                <a16:creationId xmlns:a16="http://schemas.microsoft.com/office/drawing/2014/main" id="{869AF3FF-304D-4CFD-BE28-5C8415789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16037F60-81A3-42C5-A6C9-47E91834B5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5" y="1232187"/>
            <a:ext cx="4384807" cy="25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B7FE6961-6D96-4DB3-8815-D5DFDECD9C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96" y="3925611"/>
            <a:ext cx="4054143" cy="227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D1C13E1A-1597-431D-A2DD-CFF5C73198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34" y="1204890"/>
            <a:ext cx="4195738" cy="260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D13A441B-6175-4240-B105-539A33B78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1" y="766143"/>
            <a:ext cx="4394662" cy="369332"/>
          </a:xfrm>
          <a:prstGeom prst="rect">
            <a:avLst/>
          </a:prstGeom>
          <a:solidFill>
            <a:srgbClr val="D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Главная понизительная подстанция 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ru-RU" sz="18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994C7D82-BAFD-4EB4-851D-C76E443E2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098" y="766143"/>
            <a:ext cx="4195738" cy="369332"/>
          </a:xfrm>
          <a:prstGeom prst="rect">
            <a:avLst/>
          </a:prstGeom>
          <a:solidFill>
            <a:srgbClr val="D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19 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подстанций</a:t>
            </a: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  1 – 12 M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Вт</a:t>
            </a: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 (6</a:t>
            </a:r>
            <a:r>
              <a:rPr lang="ru-RU" altLang="ru-RU" sz="18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кВ</a:t>
            </a: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74A54DD3-C9F4-4141-B008-565364153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0" y="3563980"/>
            <a:ext cx="4381304" cy="646331"/>
          </a:xfrm>
          <a:prstGeom prst="rect">
            <a:avLst/>
          </a:prstGeom>
          <a:solidFill>
            <a:srgbClr val="D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Проведена глубокая модернизация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с 22 МВт до </a:t>
            </a:r>
            <a:r>
              <a:rPr lang="en-US" altLang="ru-RU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41</a:t>
            </a:r>
            <a:r>
              <a:rPr lang="ru-RU" altLang="ru-RU" sz="1800" b="1" i="1" dirty="0">
                <a:solidFill>
                  <a:srgbClr val="FF0000"/>
                </a:solidFill>
                <a:latin typeface="Arial" panose="020B0604020202020204" pitchFamily="34" charset="0"/>
              </a:rPr>
              <a:t> МВт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(110</a:t>
            </a:r>
            <a:r>
              <a:rPr lang="ru-RU" altLang="ru-RU" sz="1800" b="1" i="1" dirty="0" err="1">
                <a:solidFill>
                  <a:srgbClr val="002060"/>
                </a:solidFill>
                <a:latin typeface="Arial" panose="020B0604020202020204" pitchFamily="34" charset="0"/>
              </a:rPr>
              <a:t>кВ</a:t>
            </a:r>
            <a:r>
              <a:rPr lang="en-US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800" b="1" i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en-US" altLang="ru-RU" sz="18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38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AEC7F-8CDF-4B31-3317-05BF605C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51" y="8230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75" b="1" dirty="0"/>
              <a:t>Сеанс пусконаладочных работ на комплексе </a:t>
            </a:r>
            <a:r>
              <a:rPr lang="en-US" sz="3675" b="1" dirty="0"/>
              <a:t>NICA</a:t>
            </a:r>
            <a:r>
              <a:rPr lang="ru-RU" sz="3675" b="1" dirty="0"/>
              <a:t> 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0A0AB41C-23BF-639A-7F20-AB6F9B812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931493"/>
              </p:ext>
            </p:extLst>
          </p:nvPr>
        </p:nvGraphicFramePr>
        <p:xfrm>
          <a:off x="266337" y="1695487"/>
          <a:ext cx="8492284" cy="41161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3714">
                  <a:extLst>
                    <a:ext uri="{9D8B030D-6E8A-4147-A177-3AD203B41FA5}">
                      <a16:colId xmlns:a16="http://schemas.microsoft.com/office/drawing/2014/main" val="1291790801"/>
                    </a:ext>
                  </a:extLst>
                </a:gridCol>
                <a:gridCol w="493268">
                  <a:extLst>
                    <a:ext uri="{9D8B030D-6E8A-4147-A177-3AD203B41FA5}">
                      <a16:colId xmlns:a16="http://schemas.microsoft.com/office/drawing/2014/main" val="156645652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586411525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30801158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807722910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234429609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655223253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2199395891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320120129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7172412"/>
                    </a:ext>
                  </a:extLst>
                </a:gridCol>
                <a:gridCol w="669478">
                  <a:extLst>
                    <a:ext uri="{9D8B030D-6E8A-4147-A177-3AD203B41FA5}">
                      <a16:colId xmlns:a16="http://schemas.microsoft.com/office/drawing/2014/main" val="1902753046"/>
                    </a:ext>
                  </a:extLst>
                </a:gridCol>
              </a:tblGrid>
              <a:tr h="515631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2024</a:t>
                      </a:r>
                    </a:p>
                    <a:p>
                      <a:pPr algn="ctr"/>
                      <a:r>
                        <a:rPr lang="ru-RU" sz="1200" dirty="0"/>
                        <a:t>Дек.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Январь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Февр.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Март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Апрель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Май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Июнь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Июль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Август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  <a:p>
                      <a:pPr algn="ctr"/>
                      <a:r>
                        <a:rPr lang="ru-RU" sz="1200" dirty="0"/>
                        <a:t>Сент.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5825620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r>
                        <a:rPr lang="ru-RU" sz="1200" dirty="0"/>
                        <a:t>Комплексные испытания систем коллайдера: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515524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западной арки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474788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/>
                        <a:t>Охл</a:t>
                      </a:r>
                      <a:r>
                        <a:rPr lang="ru-RU" sz="1200" dirty="0"/>
                        <a:t>. восточной арки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720040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Охлаждение Бустера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696967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</a:rPr>
                        <a:t>Пучки</a:t>
                      </a:r>
                      <a:r>
                        <a:rPr lang="ru-RU" sz="1200" dirty="0"/>
                        <a:t> в Бустере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31071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Охлаждение  </a:t>
                      </a:r>
                      <a:r>
                        <a:rPr lang="ru-RU" sz="1200" dirty="0" err="1"/>
                        <a:t>Нуклотрона</a:t>
                      </a:r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991768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FF0000"/>
                          </a:solidFill>
                        </a:rPr>
                        <a:t>Пучки</a:t>
                      </a:r>
                      <a:r>
                        <a:rPr lang="ru-RU" sz="1200" dirty="0"/>
                        <a:t> в </a:t>
                      </a:r>
                      <a:r>
                        <a:rPr lang="ru-RU" sz="1200" dirty="0" err="1"/>
                        <a:t>Нуклотроне</a:t>
                      </a:r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629344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Настройка каналов в Колл.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6139351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Инжекция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пучка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 Колл.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5663609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Пучки  в Колл.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1025945"/>
                  </a:ext>
                </a:extLst>
              </a:tr>
              <a:tr h="2985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Начало работы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MPD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мишень</a:t>
                      </a: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506732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00738CC6-BAA9-4223-A973-2E82CBDA9BEF}"/>
              </a:ext>
            </a:extLst>
          </p:cNvPr>
          <p:cNvGrpSpPr/>
          <p:nvPr/>
        </p:nvGrpSpPr>
        <p:grpSpPr>
          <a:xfrm>
            <a:off x="2650335" y="2257124"/>
            <a:ext cx="6111427" cy="3528655"/>
            <a:chOff x="3529175" y="2308860"/>
            <a:chExt cx="8148569" cy="3954780"/>
          </a:xfrm>
        </p:grpSpPr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5B36B91A-7A31-4D63-FA27-42FC3B164361}"/>
                </a:ext>
              </a:extLst>
            </p:cNvPr>
            <p:cNvCxnSpPr/>
            <p:nvPr/>
          </p:nvCxnSpPr>
          <p:spPr>
            <a:xfrm>
              <a:off x="6203423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2A0AD5C7-BABC-4BEB-C2C4-257CC8711AE9}"/>
                </a:ext>
              </a:extLst>
            </p:cNvPr>
            <p:cNvCxnSpPr/>
            <p:nvPr/>
          </p:nvCxnSpPr>
          <p:spPr>
            <a:xfrm>
              <a:off x="9910990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7BB7334A-AAED-00B5-10CA-721090C6CAD8}"/>
                </a:ext>
              </a:extLst>
            </p:cNvPr>
            <p:cNvCxnSpPr/>
            <p:nvPr/>
          </p:nvCxnSpPr>
          <p:spPr>
            <a:xfrm>
              <a:off x="3529175" y="2308860"/>
              <a:ext cx="0" cy="39547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Группа 28">
              <a:extLst>
                <a:ext uri="{FF2B5EF4-FFF2-40B4-BE49-F238E27FC236}">
                  <a16:creationId xmlns:a16="http://schemas.microsoft.com/office/drawing/2014/main" id="{81BD9750-92E4-464B-8FB3-9748F424527E}"/>
                </a:ext>
              </a:extLst>
            </p:cNvPr>
            <p:cNvGrpSpPr/>
            <p:nvPr/>
          </p:nvGrpSpPr>
          <p:grpSpPr>
            <a:xfrm>
              <a:off x="3555820" y="2437713"/>
              <a:ext cx="8121924" cy="3625499"/>
              <a:chOff x="2693853" y="2451968"/>
              <a:chExt cx="8121924" cy="3625499"/>
            </a:xfrm>
          </p:grpSpPr>
          <p:sp>
            <p:nvSpPr>
              <p:cNvPr id="31" name="Прямоугольник 6">
                <a:extLst>
                  <a:ext uri="{FF2B5EF4-FFF2-40B4-BE49-F238E27FC236}">
                    <a16:creationId xmlns:a16="http://schemas.microsoft.com/office/drawing/2014/main" id="{210D061B-088A-41AE-84E4-1F206CCA2B76}"/>
                  </a:ext>
                </a:extLst>
              </p:cNvPr>
              <p:cNvSpPr/>
              <p:nvPr/>
            </p:nvSpPr>
            <p:spPr>
              <a:xfrm>
                <a:off x="2693853" y="2451968"/>
                <a:ext cx="5418157" cy="20295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Прямоугольник 7">
                <a:extLst>
                  <a:ext uri="{FF2B5EF4-FFF2-40B4-BE49-F238E27FC236}">
                    <a16:creationId xmlns:a16="http://schemas.microsoft.com/office/drawing/2014/main" id="{4C3AD64D-EE7F-4905-83B7-54E2359CF1A8}"/>
                  </a:ext>
                </a:extLst>
              </p:cNvPr>
              <p:cNvSpPr/>
              <p:nvPr/>
            </p:nvSpPr>
            <p:spPr>
              <a:xfrm>
                <a:off x="5614448" y="2861021"/>
                <a:ext cx="5197140" cy="196744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3" name="Прямоугольник 8">
                <a:extLst>
                  <a:ext uri="{FF2B5EF4-FFF2-40B4-BE49-F238E27FC236}">
                    <a16:creationId xmlns:a16="http://schemas.microsoft.com/office/drawing/2014/main" id="{DFB9089F-8016-4674-B399-7FD2995C9756}"/>
                  </a:ext>
                </a:extLst>
              </p:cNvPr>
              <p:cNvSpPr/>
              <p:nvPr/>
            </p:nvSpPr>
            <p:spPr>
              <a:xfrm>
                <a:off x="6086546" y="3217632"/>
                <a:ext cx="4699559" cy="197713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4" name="Прямоугольник 9">
                <a:extLst>
                  <a:ext uri="{FF2B5EF4-FFF2-40B4-BE49-F238E27FC236}">
                    <a16:creationId xmlns:a16="http://schemas.microsoft.com/office/drawing/2014/main" id="{0DAEBEA5-A292-4B4B-9EA4-1F019B705DA4}"/>
                  </a:ext>
                </a:extLst>
              </p:cNvPr>
              <p:cNvSpPr/>
              <p:nvPr/>
            </p:nvSpPr>
            <p:spPr>
              <a:xfrm>
                <a:off x="4022490" y="3878079"/>
                <a:ext cx="6789097" cy="197896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5" name="Прямоугольник 10">
                <a:extLst>
                  <a:ext uri="{FF2B5EF4-FFF2-40B4-BE49-F238E27FC236}">
                    <a16:creationId xmlns:a16="http://schemas.microsoft.com/office/drawing/2014/main" id="{A38E18F2-4F57-45D5-9742-B7CDB9336A7F}"/>
                  </a:ext>
                </a:extLst>
              </p:cNvPr>
              <p:cNvSpPr/>
              <p:nvPr/>
            </p:nvSpPr>
            <p:spPr>
              <a:xfrm>
                <a:off x="7685169" y="4881540"/>
                <a:ext cx="393765" cy="188688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Прямоугольник 11">
                <a:extLst>
                  <a:ext uri="{FF2B5EF4-FFF2-40B4-BE49-F238E27FC236}">
                    <a16:creationId xmlns:a16="http://schemas.microsoft.com/office/drawing/2014/main" id="{F676ED13-F772-4FEB-8FC2-1C233FCCD716}"/>
                  </a:ext>
                </a:extLst>
              </p:cNvPr>
              <p:cNvSpPr/>
              <p:nvPr/>
            </p:nvSpPr>
            <p:spPr>
              <a:xfrm>
                <a:off x="5768436" y="4211612"/>
                <a:ext cx="5038540" cy="187008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7" name="Прямоугольник 12">
                <a:extLst>
                  <a:ext uri="{FF2B5EF4-FFF2-40B4-BE49-F238E27FC236}">
                    <a16:creationId xmlns:a16="http://schemas.microsoft.com/office/drawing/2014/main" id="{AC5D80E2-3336-49CD-8A9D-85DE8D9FBDE9}"/>
                  </a:ext>
                </a:extLst>
              </p:cNvPr>
              <p:cNvSpPr/>
              <p:nvPr/>
            </p:nvSpPr>
            <p:spPr>
              <a:xfrm>
                <a:off x="3706932" y="3555880"/>
                <a:ext cx="7100058" cy="18166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8" name="Прямоугольник 13">
                <a:extLst>
                  <a:ext uri="{FF2B5EF4-FFF2-40B4-BE49-F238E27FC236}">
                    <a16:creationId xmlns:a16="http://schemas.microsoft.com/office/drawing/2014/main" id="{2ADD252A-C417-4C02-A0B0-A28F91126EBA}"/>
                  </a:ext>
                </a:extLst>
              </p:cNvPr>
              <p:cNvSpPr/>
              <p:nvPr/>
            </p:nvSpPr>
            <p:spPr>
              <a:xfrm>
                <a:off x="5768436" y="4545760"/>
                <a:ext cx="5020497" cy="18700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0" name="Прямоугольник 15">
                <a:extLst>
                  <a:ext uri="{FF2B5EF4-FFF2-40B4-BE49-F238E27FC236}">
                    <a16:creationId xmlns:a16="http://schemas.microsoft.com/office/drawing/2014/main" id="{390E7EC9-3941-45D6-89BB-CB6CBEC4BD80}"/>
                  </a:ext>
                </a:extLst>
              </p:cNvPr>
              <p:cNvSpPr/>
              <p:nvPr/>
            </p:nvSpPr>
            <p:spPr>
              <a:xfrm>
                <a:off x="5349836" y="4214656"/>
                <a:ext cx="418600" cy="173211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1" name="Прямоугольник 16">
                <a:extLst>
                  <a:ext uri="{FF2B5EF4-FFF2-40B4-BE49-F238E27FC236}">
                    <a16:creationId xmlns:a16="http://schemas.microsoft.com/office/drawing/2014/main" id="{907E9B38-D41D-41A4-90D2-0AA7E5540204}"/>
                  </a:ext>
                </a:extLst>
              </p:cNvPr>
              <p:cNvSpPr/>
              <p:nvPr/>
            </p:nvSpPr>
            <p:spPr>
              <a:xfrm>
                <a:off x="8078933" y="4881540"/>
                <a:ext cx="2728053" cy="18868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17">
                <a:extLst>
                  <a:ext uri="{FF2B5EF4-FFF2-40B4-BE49-F238E27FC236}">
                    <a16:creationId xmlns:a16="http://schemas.microsoft.com/office/drawing/2014/main" id="{4F0ACAAF-AE6D-4C35-8E1B-476C94A16638}"/>
                  </a:ext>
                </a:extLst>
              </p:cNvPr>
              <p:cNvSpPr/>
              <p:nvPr/>
            </p:nvSpPr>
            <p:spPr>
              <a:xfrm>
                <a:off x="8570934" y="5217366"/>
                <a:ext cx="1142662" cy="18868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3" name="Прямоугольник 18">
                <a:extLst>
                  <a:ext uri="{FF2B5EF4-FFF2-40B4-BE49-F238E27FC236}">
                    <a16:creationId xmlns:a16="http://schemas.microsoft.com/office/drawing/2014/main" id="{789A6A3C-F58F-4639-B434-BA1F6DB6214E}"/>
                  </a:ext>
                </a:extLst>
              </p:cNvPr>
              <p:cNvSpPr/>
              <p:nvPr/>
            </p:nvSpPr>
            <p:spPr>
              <a:xfrm>
                <a:off x="9426182" y="5885676"/>
                <a:ext cx="1380793" cy="191791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4" name="Прямоугольник 23">
                <a:extLst>
                  <a:ext uri="{FF2B5EF4-FFF2-40B4-BE49-F238E27FC236}">
                    <a16:creationId xmlns:a16="http://schemas.microsoft.com/office/drawing/2014/main" id="{32C988C9-F601-4D16-A9F0-A72D1A76BB81}"/>
                  </a:ext>
                </a:extLst>
              </p:cNvPr>
              <p:cNvSpPr/>
              <p:nvPr/>
            </p:nvSpPr>
            <p:spPr>
              <a:xfrm>
                <a:off x="9030621" y="5549850"/>
                <a:ext cx="1785156" cy="19179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F3EDC0E-ACD0-4142-8F73-2DDE606FDA1D}"/>
              </a:ext>
            </a:extLst>
          </p:cNvPr>
          <p:cNvGrpSpPr/>
          <p:nvPr/>
        </p:nvGrpSpPr>
        <p:grpSpPr>
          <a:xfrm>
            <a:off x="2405289" y="5812824"/>
            <a:ext cx="5620992" cy="522114"/>
            <a:chOff x="3207051" y="6607427"/>
            <a:chExt cx="7494656" cy="69615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D474A80-B296-479C-8567-79E2AC4E4305}"/>
                </a:ext>
              </a:extLst>
            </p:cNvPr>
            <p:cNvSpPr txBox="1"/>
            <p:nvPr/>
          </p:nvSpPr>
          <p:spPr>
            <a:xfrm>
              <a:off x="5800795" y="6613800"/>
              <a:ext cx="12592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24 мар. пуск комплекса на эксперимент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EEEE285-389D-4CB0-BA11-1FE83D1C4945}"/>
                </a:ext>
              </a:extLst>
            </p:cNvPr>
            <p:cNvSpPr txBox="1"/>
            <p:nvPr/>
          </p:nvSpPr>
          <p:spPr>
            <a:xfrm>
              <a:off x="3207051" y="6607427"/>
              <a:ext cx="11756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25 дек. старт комплексных испытаний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9D83DE1-BC07-49B0-978C-04A056CB87C6}"/>
                </a:ext>
              </a:extLst>
            </p:cNvPr>
            <p:cNvSpPr txBox="1"/>
            <p:nvPr/>
          </p:nvSpPr>
          <p:spPr>
            <a:xfrm>
              <a:off x="9575054" y="6626471"/>
              <a:ext cx="112665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900" dirty="0">
                  <a:solidFill>
                    <a:srgbClr val="FF0000"/>
                  </a:solidFill>
                </a:rPr>
                <a:t>Август</a:t>
              </a:r>
            </a:p>
            <a:p>
              <a:r>
                <a:rPr lang="ru-RU" sz="900" dirty="0">
                  <a:solidFill>
                    <a:srgbClr val="FF0000"/>
                  </a:solidFill>
                </a:rPr>
                <a:t> Пучки в коллайдере </a:t>
              </a:r>
              <a:endParaRPr lang="en-US" sz="9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41D49CF-2B4D-4D8A-9860-B2022C2FD155}"/>
              </a:ext>
            </a:extLst>
          </p:cNvPr>
          <p:cNvGrpSpPr/>
          <p:nvPr/>
        </p:nvGrpSpPr>
        <p:grpSpPr>
          <a:xfrm>
            <a:off x="0" y="-174194"/>
            <a:ext cx="9144000" cy="771099"/>
            <a:chOff x="0" y="0"/>
            <a:chExt cx="9144000" cy="771099"/>
          </a:xfrm>
        </p:grpSpPr>
        <p:sp>
          <p:nvSpPr>
            <p:cNvPr id="55" name="Прямоугольник 10">
              <a:extLst>
                <a:ext uri="{FF2B5EF4-FFF2-40B4-BE49-F238E27FC236}">
                  <a16:creationId xmlns:a16="http://schemas.microsoft.com/office/drawing/2014/main" id="{659A51C0-0960-4D23-8177-4D49DFBCA8E6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56" name="Рисунок 11">
              <a:extLst>
                <a:ext uri="{FF2B5EF4-FFF2-40B4-BE49-F238E27FC236}">
                  <a16:creationId xmlns:a16="http://schemas.microsoft.com/office/drawing/2014/main" id="{B2901224-8AEF-4D8A-9698-93B6BB78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57" name="Заголовок 1">
            <a:extLst>
              <a:ext uri="{FF2B5EF4-FFF2-40B4-BE49-F238E27FC236}">
                <a16:creationId xmlns:a16="http://schemas.microsoft.com/office/drawing/2014/main" id="{C5642376-3E78-46A7-9EDC-93406963A648}"/>
              </a:ext>
            </a:extLst>
          </p:cNvPr>
          <p:cNvSpPr txBox="1">
            <a:spLocks/>
          </p:cNvSpPr>
          <p:nvPr/>
        </p:nvSpPr>
        <p:spPr bwMode="auto">
          <a:xfrm>
            <a:off x="3263539" y="-25364"/>
            <a:ext cx="5498223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19" rIns="45719">
            <a:spAutoFit/>
          </a:bodyPr>
          <a:lstStyle>
            <a:defPPr>
              <a:defRPr lang="ru-RU"/>
            </a:defPPr>
            <a:lvl1pPr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i="1">
                <a:solidFill>
                  <a:srgbClr val="140076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Calibri" panose="020F0502020204030204" pitchFamily="34" charset="0"/>
              </a:defRPr>
            </a:lvl9pPr>
          </a:lstStyle>
          <a:p>
            <a:r>
              <a:rPr lang="en-US" altLang="ru-RU" dirty="0"/>
              <a:t> </a:t>
            </a:r>
            <a:r>
              <a:rPr lang="ru-RU" altLang="ru-RU" dirty="0"/>
              <a:t>План запуска комплекса </a:t>
            </a:r>
            <a:r>
              <a:rPr lang="en-US" altLang="ru-RU" dirty="0"/>
              <a:t>NICA</a:t>
            </a:r>
            <a:endParaRPr lang="ru-RU" altLang="ru-RU" dirty="0"/>
          </a:p>
        </p:txBody>
      </p:sp>
      <p:grpSp>
        <p:nvGrpSpPr>
          <p:cNvPr id="58" name="Gruppieren">
            <a:extLst>
              <a:ext uri="{FF2B5EF4-FFF2-40B4-BE49-F238E27FC236}">
                <a16:creationId xmlns:a16="http://schemas.microsoft.com/office/drawing/2014/main" id="{E47FAF42-545D-4326-AC06-C46A2F549900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59" name="JINR_logo_alpha.png" descr="JINR_logo_alpha.png">
              <a:extLst>
                <a:ext uri="{FF2B5EF4-FFF2-40B4-BE49-F238E27FC236}">
                  <a16:creationId xmlns:a16="http://schemas.microsoft.com/office/drawing/2014/main" id="{C6AE31A9-B102-490B-B1F4-8C6819D9E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60" name="NICA_logo_alpha.png" descr="NICA_logo_alpha.png">
              <a:extLst>
                <a:ext uri="{FF2B5EF4-FFF2-40B4-BE49-F238E27FC236}">
                  <a16:creationId xmlns:a16="http://schemas.microsoft.com/office/drawing/2014/main" id="{F60D8132-1FC6-499D-BD2C-90047E76D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61" name="TextBox 2">
            <a:extLst>
              <a:ext uri="{FF2B5EF4-FFF2-40B4-BE49-F238E27FC236}">
                <a16:creationId xmlns:a16="http://schemas.microsoft.com/office/drawing/2014/main" id="{2DBDD302-AA23-482B-AEC4-3937988E4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C9C17A-4ED9-423C-B437-E8C6F7BF770F}"/>
              </a:ext>
            </a:extLst>
          </p:cNvPr>
          <p:cNvCxnSpPr/>
          <p:nvPr/>
        </p:nvCxnSpPr>
        <p:spPr>
          <a:xfrm>
            <a:off x="3739415" y="2122371"/>
            <a:ext cx="0" cy="3553423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Down 6">
            <a:extLst>
              <a:ext uri="{FF2B5EF4-FFF2-40B4-BE49-F238E27FC236}">
                <a16:creationId xmlns:a16="http://schemas.microsoft.com/office/drawing/2014/main" id="{B91D3CD6-4BA5-4268-92B7-2A71BC1EBDA2}"/>
              </a:ext>
            </a:extLst>
          </p:cNvPr>
          <p:cNvSpPr/>
          <p:nvPr/>
        </p:nvSpPr>
        <p:spPr>
          <a:xfrm>
            <a:off x="3716555" y="1590684"/>
            <a:ext cx="45719" cy="3805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1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cloweb.jinr.ru/nucloserv/img/2021-collider.jpg">
            <a:extLst>
              <a:ext uri="{FF2B5EF4-FFF2-40B4-BE49-F238E27FC236}">
                <a16:creationId xmlns:a16="http://schemas.microsoft.com/office/drawing/2014/main" id="{D4EB12DE-D282-E26D-CFEB-113E13D85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57" y="481264"/>
            <a:ext cx="8210658" cy="578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069757F-FF5B-4F0F-909F-0AC9AED5624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/>
          <a:srcRect b="13030"/>
          <a:stretch/>
        </p:blipFill>
        <p:spPr bwMode="auto">
          <a:xfrm>
            <a:off x="3604661" y="4855945"/>
            <a:ext cx="2459255" cy="133791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114300" dist="177800" dir="11400000" sx="103000" sy="103000" kx="110000" ky="200000" algn="tl" rotWithShape="0">
              <a:srgbClr val="000000">
                <a:alpha val="31000"/>
              </a:srgbClr>
            </a:outerShdw>
            <a:softEdge rad="596900"/>
          </a:effectLst>
          <a:scene3d>
            <a:camera prst="perspectiveRelaxed" fov="5100000">
              <a:rot lat="18900000" lon="0" rev="0"/>
            </a:camera>
            <a:lightRig rig="twoPt" dir="t">
              <a:rot lat="0" lon="0" rev="7200000"/>
            </a:lightRig>
          </a:scene3d>
          <a:sp3d extrusionH="127000" prstMaterial="powder">
            <a:bevelT w="22860" h="12700"/>
            <a:contourClr>
              <a:srgbClr val="FFFFFF"/>
            </a:contourClr>
          </a:sp3d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2169004" y="1260908"/>
            <a:ext cx="4805992" cy="46201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29766" algn="ctr">
              <a:spcBef>
                <a:spcPts val="2288"/>
              </a:spcBef>
              <a:defRPr/>
            </a:pPr>
            <a:r>
              <a:rPr lang="ru-RU" sz="3000" b="1" i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Arial" pitchFamily="34" charset="0"/>
              </a:rPr>
              <a:t>Спасибо за внимание</a:t>
            </a:r>
            <a:endParaRPr lang="en-US" sz="3000" b="1" i="1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7">
            <a:extLst>
              <a:ext uri="{FF2B5EF4-FFF2-40B4-BE49-F238E27FC236}">
                <a16:creationId xmlns:a16="http://schemas.microsoft.com/office/drawing/2014/main" id="{BAF5EA8A-6722-5543-A9B4-83499794B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434395" y="4745357"/>
            <a:ext cx="3991291" cy="1735167"/>
          </a:xfrm>
          <a:prstGeom prst="rect">
            <a:avLst/>
          </a:prstGeom>
          <a:ln w="0">
            <a:noFill/>
          </a:ln>
        </p:spPr>
      </p:pic>
      <p:sp>
        <p:nvSpPr>
          <p:cNvPr id="24" name="TextBox 55">
            <a:extLst>
              <a:ext uri="{FF2B5EF4-FFF2-40B4-BE49-F238E27FC236}">
                <a16:creationId xmlns:a16="http://schemas.microsoft.com/office/drawing/2014/main" id="{5C9A0F07-6D4A-4549-8B6A-8F79DB6C8F54}"/>
              </a:ext>
            </a:extLst>
          </p:cNvPr>
          <p:cNvSpPr/>
          <p:nvPr/>
        </p:nvSpPr>
        <p:spPr>
          <a:xfrm>
            <a:off x="4642749" y="4133448"/>
            <a:ext cx="4477590" cy="298992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hysics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Collaboration: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57E416-860E-EB4E-A763-4FBF40699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9" y="2824827"/>
            <a:ext cx="2324380" cy="2190844"/>
          </a:xfrm>
          <a:prstGeom prst="rect">
            <a:avLst/>
          </a:prstGeom>
        </p:spPr>
      </p:pic>
      <p:sp>
        <p:nvSpPr>
          <p:cNvPr id="14" name="TextBox 55">
            <a:extLst>
              <a:ext uri="{FF2B5EF4-FFF2-40B4-BE49-F238E27FC236}">
                <a16:creationId xmlns:a16="http://schemas.microsoft.com/office/drawing/2014/main" id="{94D40484-5C4A-8B4D-84B5-C85B0CF498CD}"/>
              </a:ext>
            </a:extLst>
          </p:cNvPr>
          <p:cNvSpPr/>
          <p:nvPr/>
        </p:nvSpPr>
        <p:spPr>
          <a:xfrm>
            <a:off x="157547" y="2375480"/>
            <a:ext cx="4283940" cy="298992"/>
          </a:xfrm>
          <a:prstGeom prst="rect">
            <a:avLst/>
          </a:prstGeom>
          <a:solidFill>
            <a:srgbClr val="D5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7500" tIns="33750" rIns="67500" bIns="33750" anchor="t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urpose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etector (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1495F4-699A-8A40-B127-6BF24083C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4" y="2629774"/>
            <a:ext cx="1038117" cy="447189"/>
          </a:xfrm>
          <a:prstGeom prst="rect">
            <a:avLst/>
          </a:prstGeom>
          <a:solidFill>
            <a:srgbClr val="D5FFFF"/>
          </a:solidFill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2B184F1-18D7-1448-BCD4-E7938A7B0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2749" y="1733194"/>
            <a:ext cx="4008122" cy="323165"/>
          </a:xfrm>
          <a:prstGeom prst="rect">
            <a:avLst/>
          </a:prstGeom>
          <a:solidFill>
            <a:srgbClr val="F0FFFD"/>
          </a:solidFill>
          <a:ln>
            <a:noFill/>
          </a:ln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</a:pPr>
            <a:r>
              <a:rPr lang="en-US" alt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aryonic </a:t>
            </a:r>
            <a:r>
              <a:rPr lang="en-US" alt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atter at </a:t>
            </a:r>
            <a:r>
              <a:rPr lang="en-US" altLang="ru-RU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ru-RU" sz="1500" b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uclotron</a:t>
            </a:r>
            <a:r>
              <a:rPr lang="ru-RU" alt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BM@N</a:t>
            </a:r>
            <a:r>
              <a:rPr lang="ru-RU" alt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ru-RU" sz="1500" b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514E4F-1D8D-5A45-AABD-194D9015BC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758" y="4495451"/>
            <a:ext cx="936395" cy="520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4BBF05-65BE-A2AD-2D1F-52390056639C}"/>
              </a:ext>
            </a:extLst>
          </p:cNvPr>
          <p:cNvSpPr/>
          <p:nvPr/>
        </p:nvSpPr>
        <p:spPr>
          <a:xfrm>
            <a:off x="67773" y="831780"/>
            <a:ext cx="9008454" cy="784830"/>
          </a:xfrm>
          <a:prstGeom prst="rect">
            <a:avLst/>
          </a:prstGeom>
          <a:solidFill>
            <a:srgbClr val="D0FFFF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Разработана научная  программа </a:t>
            </a:r>
            <a:r>
              <a:rPr lang="en-US" sz="1500" b="1" i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NICA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</a:t>
            </a:r>
            <a:r>
              <a:rPr lang="en-US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нацеленная на исследование: 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КХД</a:t>
            </a: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диаграммы в мало изученной области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500" b="1" i="1" spc="-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большой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барионной плотности,</a:t>
            </a:r>
            <a:r>
              <a:rPr lang="en-US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где 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КХД</a:t>
            </a: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на решетке не эффективна; </a:t>
            </a:r>
            <a:r>
              <a:rPr lang="ru-RU" sz="1500" b="1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спиновой структуры </a:t>
            </a:r>
            <a:r>
              <a:rPr lang="ru-RU" sz="1500" i="1" spc="-1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нуклонов; а также широкого спектра прикладных работ.</a:t>
            </a:r>
            <a:endParaRPr lang="en-US" sz="1500" i="1" spc="-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42EFA-85BF-683C-478C-889DFCD96C7E}"/>
              </a:ext>
            </a:extLst>
          </p:cNvPr>
          <p:cNvSpPr txBox="1"/>
          <p:nvPr/>
        </p:nvSpPr>
        <p:spPr>
          <a:xfrm>
            <a:off x="157547" y="1708663"/>
            <a:ext cx="4414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2018: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Начато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международных научных </a:t>
            </a:r>
            <a:r>
              <a:rPr lang="ru-RU" sz="15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коллабораций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RU" sz="15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5498F-AEE8-7F10-DB50-32625541DB97}"/>
              </a:ext>
            </a:extLst>
          </p:cNvPr>
          <p:cNvSpPr txBox="1"/>
          <p:nvPr/>
        </p:nvSpPr>
        <p:spPr>
          <a:xfrm>
            <a:off x="2361839" y="2787291"/>
            <a:ext cx="2441305" cy="17081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r>
              <a:rPr lang="en-US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центров;</a:t>
            </a:r>
            <a:endParaRPr lang="ru-RU" sz="1500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r>
              <a:rPr 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завершается создание детектора, </a:t>
            </a:r>
            <a:endParaRPr lang="en-US" sz="15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00"/>
              </a:buClr>
            </a:pP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 набору данных</a:t>
            </a:r>
          </a:p>
        </p:txBody>
      </p:sp>
      <p:pic>
        <p:nvPicPr>
          <p:cNvPr id="19" name="Рисунок 1">
            <a:extLst>
              <a:ext uri="{FF2B5EF4-FFF2-40B4-BE49-F238E27FC236}">
                <a16:creationId xmlns:a16="http://schemas.microsoft.com/office/drawing/2014/main" id="{24639471-EED9-0D44-9DC1-5B1CC39B07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4470" y="2118705"/>
            <a:ext cx="3661983" cy="1967391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FE768B41-ABAD-0043-BE65-7266F573A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12758" y="3565143"/>
            <a:ext cx="926087" cy="518851"/>
          </a:xfrm>
          <a:prstGeom prst="rect">
            <a:avLst/>
          </a:prstGeom>
          <a:solidFill>
            <a:srgbClr val="D5FFFF"/>
          </a:solidFill>
          <a:ln>
            <a:noFill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F46E87-6CF2-94DF-D251-777584D6A5D8}"/>
              </a:ext>
            </a:extLst>
          </p:cNvPr>
          <p:cNvSpPr txBox="1"/>
          <p:nvPr/>
        </p:nvSpPr>
        <p:spPr>
          <a:xfrm>
            <a:off x="4572000" y="2029183"/>
            <a:ext cx="457200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ru-RU" alt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 +</a:t>
            </a:r>
            <a:r>
              <a:rPr lang="ru-RU" alt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ru-RU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altLang="ru-RU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центров, </a:t>
            </a:r>
            <a:r>
              <a:rPr lang="en-US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alt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</a:t>
            </a:r>
          </a:p>
          <a:p>
            <a:r>
              <a:rPr lang="ru-RU" alt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эксперименты</a:t>
            </a:r>
            <a:endParaRPr lang="en-RU" sz="15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121DA9-B4DD-2E2E-315A-9FC0E96F3510}"/>
              </a:ext>
            </a:extLst>
          </p:cNvPr>
          <p:cNvSpPr txBox="1"/>
          <p:nvPr/>
        </p:nvSpPr>
        <p:spPr>
          <a:xfrm>
            <a:off x="3869682" y="4425229"/>
            <a:ext cx="3092059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sz="1500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стран+</a:t>
            </a:r>
            <a:r>
              <a:rPr lang="ru-RU" sz="1500" b="1" i="1" dirty="0" err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ОИЯИ</a:t>
            </a: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35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500" b="1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Clr>
                <a:srgbClr val="000000"/>
              </a:buClr>
            </a:pP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 sz="1500" b="1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</a:t>
            </a:r>
          </a:p>
          <a:p>
            <a:pPr algn="r">
              <a:buClr>
                <a:srgbClr val="000000"/>
              </a:buClr>
            </a:pPr>
            <a:r>
              <a:rPr lang="ru-RU" sz="1500" i="1" dirty="0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начато создание детектора</a:t>
            </a:r>
            <a:endParaRPr lang="en-US" sz="1500" i="1" dirty="0">
              <a:solidFill>
                <a:srgbClr val="0000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id="{B89794C2-42C9-D085-5C80-A7ED6EE3FF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" y="5335816"/>
            <a:ext cx="757735" cy="7505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15D196-7323-BD04-76D4-93B011668147}"/>
              </a:ext>
            </a:extLst>
          </p:cNvPr>
          <p:cNvSpPr txBox="1"/>
          <p:nvPr/>
        </p:nvSpPr>
        <p:spPr>
          <a:xfrm>
            <a:off x="912788" y="5295907"/>
            <a:ext cx="2449434" cy="323165"/>
          </a:xfrm>
          <a:prstGeom prst="rect">
            <a:avLst/>
          </a:prstGeom>
          <a:solidFill>
            <a:srgbClr val="D5FFFF"/>
          </a:solidFill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Коллаборация </a:t>
            </a:r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ARIADNA</a:t>
            </a:r>
            <a:r>
              <a:rPr lang="ru-RU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F54C4-1A4D-977D-3D5D-8E5C0325DCA5}"/>
              </a:ext>
            </a:extLst>
          </p:cNvPr>
          <p:cNvSpPr txBox="1"/>
          <p:nvPr/>
        </p:nvSpPr>
        <p:spPr>
          <a:xfrm>
            <a:off x="897524" y="5561363"/>
            <a:ext cx="41857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прикладных и инновационных работ:</a:t>
            </a:r>
          </a:p>
          <a:p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27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центров, 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5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участников; </a:t>
            </a:r>
          </a:p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начаты исследования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B91C87-EABF-411F-8F8B-6C6A221A2AB5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1" name="Прямоугольник 10">
              <a:extLst>
                <a:ext uri="{FF2B5EF4-FFF2-40B4-BE49-F238E27FC236}">
                  <a16:creationId xmlns:a16="http://schemas.microsoft.com/office/drawing/2014/main" id="{B3EB8A76-0CBB-4B60-99F8-065287668F8C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2" name="Рисунок 11">
              <a:extLst>
                <a:ext uri="{FF2B5EF4-FFF2-40B4-BE49-F238E27FC236}">
                  <a16:creationId xmlns:a16="http://schemas.microsoft.com/office/drawing/2014/main" id="{330DB41C-B671-4034-BA47-460C78475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FB3948-38A2-420D-A6E4-8AE5CBC884CA}"/>
              </a:ext>
            </a:extLst>
          </p:cNvPr>
          <p:cNvSpPr txBox="1"/>
          <p:nvPr/>
        </p:nvSpPr>
        <p:spPr>
          <a:xfrm>
            <a:off x="2907880" y="123007"/>
            <a:ext cx="6168348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Экспериментальные установки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ieren">
            <a:extLst>
              <a:ext uri="{FF2B5EF4-FFF2-40B4-BE49-F238E27FC236}">
                <a16:creationId xmlns:a16="http://schemas.microsoft.com/office/drawing/2014/main" id="{DB73ACAF-8B10-4B30-A2CB-820F16798D93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8" name="JINR_logo_alpha.png" descr="JINR_logo_alpha.png">
              <a:extLst>
                <a:ext uri="{FF2B5EF4-FFF2-40B4-BE49-F238E27FC236}">
                  <a16:creationId xmlns:a16="http://schemas.microsoft.com/office/drawing/2014/main" id="{C3DC4C06-0FA1-49B7-ADB7-881F02BCA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30" name="NICA_logo_alpha.png" descr="NICA_logo_alpha.png">
              <a:extLst>
                <a:ext uri="{FF2B5EF4-FFF2-40B4-BE49-F238E27FC236}">
                  <a16:creationId xmlns:a16="http://schemas.microsoft.com/office/drawing/2014/main" id="{9AC6A17A-2708-49C3-B3A6-A66812AE8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1" name="TextBox 2">
            <a:extLst>
              <a:ext uri="{FF2B5EF4-FFF2-40B4-BE49-F238E27FC236}">
                <a16:creationId xmlns:a16="http://schemas.microsoft.com/office/drawing/2014/main" id="{7C85D1ED-7828-4C41-8595-02FFFA1B5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36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 advTm="2697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4F0FB0-9AD4-65A5-3143-2B0098E7C226}"/>
              </a:ext>
            </a:extLst>
          </p:cNvPr>
          <p:cNvSpPr txBox="1"/>
          <p:nvPr/>
        </p:nvSpPr>
        <p:spPr>
          <a:xfrm>
            <a:off x="284991" y="819945"/>
            <a:ext cx="841844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337661" algn="just">
              <a:spcAft>
                <a:spcPts val="0"/>
              </a:spcAft>
              <a:tabLst>
                <a:tab pos="337661" algn="l"/>
              </a:tabLs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К реализации мегапроекта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Комплекс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NICA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привлечено около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ученых и специалистов из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институтов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России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26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стран мира. </a:t>
            </a:r>
          </a:p>
          <a:p>
            <a:pPr indent="337661" algn="just">
              <a:spcAft>
                <a:spcPts val="0"/>
              </a:spcAft>
              <a:tabLst>
                <a:tab pos="337661" algn="l"/>
              </a:tabLs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России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участвуют более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1300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сотрудников из следующих организаций: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58C81-7E38-5B7E-B1F6-0D074AD53796}"/>
              </a:ext>
            </a:extLst>
          </p:cNvPr>
          <p:cNvSpPr txBox="1"/>
          <p:nvPr/>
        </p:nvSpPr>
        <p:spPr>
          <a:xfrm>
            <a:off x="4084667" y="2110157"/>
            <a:ext cx="4681331" cy="3373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Томский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Белгородский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ун-т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Санкт-Петербургский политехнический ун-т,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СОГУ,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ИМБП РАН, 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ИОНХ РАН,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ФМБЦ им. А.И. </a:t>
            </a:r>
            <a:r>
              <a:rPr lang="ru-RU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Бурназяна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ФМБА России,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ФИЦ ХФ РАН,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ИТЭБ РАН, 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МРНЦ им. А.Ф. Цыба – филиал ФГБУ «НМИЦ радиологии» Минздрава России,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ОИВТ РАН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ru-RU" sz="1500" i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др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A9249-F2B6-4C68-DC16-01DE2AD6C07A}"/>
              </a:ext>
            </a:extLst>
          </p:cNvPr>
          <p:cNvSpPr txBox="1"/>
          <p:nvPr/>
        </p:nvSpPr>
        <p:spPr>
          <a:xfrm>
            <a:off x="526460" y="2128736"/>
            <a:ext cx="2613992" cy="360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НИЦ КИ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ИФВЭ КИ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ИТЭФ КИ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ПИЯФ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КИ,</a:t>
            </a:r>
          </a:p>
          <a:p>
            <a:pPr algn="l"/>
            <a:r>
              <a:rPr lang="ru-RU" sz="1500" i="1" dirty="0">
                <a:solidFill>
                  <a:srgbClr val="000000"/>
                </a:solidFill>
                <a:latin typeface="ArialMT"/>
              </a:rPr>
              <a:t>ИЯФ СО РАН,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ИЯИ РАН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ЯФ МГУ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НИЯУ МИФИ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ФИАН РАН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МФТИ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</a:pPr>
            <a:r>
              <a:rPr lang="ru-RU" sz="1500" i="1" dirty="0" err="1">
                <a:solidFill>
                  <a:srgbClr val="000000"/>
                </a:solidFill>
                <a:latin typeface="ArialMT"/>
              </a:rPr>
              <a:t>СПбПУ</a:t>
            </a:r>
            <a:r>
              <a:rPr lang="ru-RU" sz="1500" i="1" dirty="0">
                <a:solidFill>
                  <a:srgbClr val="000000"/>
                </a:solidFill>
                <a:latin typeface="ArialMT"/>
              </a:rPr>
              <a:t>,</a:t>
            </a:r>
            <a:endParaRPr lang="ru-RU" sz="15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СПбГУ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ВШЭ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Самарский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ун</a:t>
            </a:r>
            <a:r>
              <a:rPr lang="ru-RU" sz="15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иверситет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043810-44AE-BFC5-B02F-C4EF48DB33FD}"/>
              </a:ext>
            </a:extLst>
          </p:cNvPr>
          <p:cNvSpPr txBox="1"/>
          <p:nvPr/>
        </p:nvSpPr>
        <p:spPr>
          <a:xfrm>
            <a:off x="88836" y="5821360"/>
            <a:ext cx="91236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ввода в эксплуатацию 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коллайдера </a:t>
            </a:r>
            <a:r>
              <a:rPr lang="en-US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  <a:r>
              <a:rPr lang="ru-RU" sz="15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2025 г. число участников заметно возрастет.</a:t>
            </a:r>
            <a:r>
              <a:rPr lang="en-US" sz="15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RU" sz="15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BC2960-47FE-42E6-BECB-2393FE1C6ADC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8" name="Прямоугольник 10">
              <a:extLst>
                <a:ext uri="{FF2B5EF4-FFF2-40B4-BE49-F238E27FC236}">
                  <a16:creationId xmlns:a16="http://schemas.microsoft.com/office/drawing/2014/main" id="{41482835-0B2E-4D58-8C92-F5CB0BAD2904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10" name="Рисунок 11">
              <a:extLst>
                <a:ext uri="{FF2B5EF4-FFF2-40B4-BE49-F238E27FC236}">
                  <a16:creationId xmlns:a16="http://schemas.microsoft.com/office/drawing/2014/main" id="{0C8CBCC4-B52E-4D93-96C4-0B9F9A9D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grpSp>
        <p:nvGrpSpPr>
          <p:cNvPr id="12" name="Gruppieren">
            <a:extLst>
              <a:ext uri="{FF2B5EF4-FFF2-40B4-BE49-F238E27FC236}">
                <a16:creationId xmlns:a16="http://schemas.microsoft.com/office/drawing/2014/main" id="{E00B9A9A-B08A-40D4-8F66-8C13FE520675}"/>
              </a:ext>
            </a:extLst>
          </p:cNvPr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13" name="JINR_logo_alpha.png" descr="JINR_logo_alpha.png">
              <a:extLst>
                <a:ext uri="{FF2B5EF4-FFF2-40B4-BE49-F238E27FC236}">
                  <a16:creationId xmlns:a16="http://schemas.microsoft.com/office/drawing/2014/main" id="{75959190-8470-4B73-BE43-1A562FABE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14" name="NICA_logo_alpha.png" descr="NICA_logo_alpha.png">
              <a:extLst>
                <a:ext uri="{FF2B5EF4-FFF2-40B4-BE49-F238E27FC236}">
                  <a16:creationId xmlns:a16="http://schemas.microsoft.com/office/drawing/2014/main" id="{31152D7F-AF21-48C6-BA63-FE4135F28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15" name="TextBox 2">
            <a:extLst>
              <a:ext uri="{FF2B5EF4-FFF2-40B4-BE49-F238E27FC236}">
                <a16:creationId xmlns:a16="http://schemas.microsoft.com/office/drawing/2014/main" id="{A179E9D4-638C-41A8-85EE-4A94825F3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3621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E403B776-4636-4FD0-ACE9-B17EAD2FDB4A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47" name="Прямоугольник 10">
              <a:extLst>
                <a:ext uri="{FF2B5EF4-FFF2-40B4-BE49-F238E27FC236}">
                  <a16:creationId xmlns:a16="http://schemas.microsoft.com/office/drawing/2014/main" id="{3F6A0126-A60A-4849-8ACF-ECAFB4C004C5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48" name="Рисунок 11">
              <a:extLst>
                <a:ext uri="{FF2B5EF4-FFF2-40B4-BE49-F238E27FC236}">
                  <a16:creationId xmlns:a16="http://schemas.microsoft.com/office/drawing/2014/main" id="{DFA280C3-D91E-4D5B-91C2-86B2828EC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4098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34E65C6D-9F09-4360-BD58-7973B6DE26CF}" type="slidenum">
              <a:rPr lang="ru-RU" altLang="ru-RU"/>
              <a:pPr/>
              <a:t>6</a:t>
            </a:fld>
            <a:endParaRPr lang="ru-RU" altLang="ru-RU"/>
          </a:p>
        </p:txBody>
      </p:sp>
      <p:grpSp>
        <p:nvGrpSpPr>
          <p:cNvPr id="2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4104" name="JINR_logo_alpha.png" descr="JINR_logo_alpha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4105" name="NICA_logo_alpha.png" descr="NICA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51" name="TextBox 3"/>
          <p:cNvSpPr txBox="1"/>
          <p:nvPr/>
        </p:nvSpPr>
        <p:spPr>
          <a:xfrm>
            <a:off x="3185646" y="106603"/>
            <a:ext cx="3737499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NICA</a:t>
            </a:r>
          </a:p>
        </p:txBody>
      </p:sp>
      <p:cxnSp>
        <p:nvCxnSpPr>
          <p:cNvPr id="55" name="Straight Arrow Connector 5"/>
          <p:cNvCxnSpPr/>
          <p:nvPr/>
        </p:nvCxnSpPr>
        <p:spPr>
          <a:xfrm flipV="1">
            <a:off x="1714500" y="4791166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1" descr="NICA_scheme_v_2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9416"/>
            <a:ext cx="9144000" cy="5140990"/>
          </a:xfrm>
          <a:prstGeom prst="rect">
            <a:avLst/>
          </a:prstGeom>
        </p:spPr>
      </p:pic>
      <p:grpSp>
        <p:nvGrpSpPr>
          <p:cNvPr id="59" name="Group 70">
            <a:extLst>
              <a:ext uri="{FF2B5EF4-FFF2-40B4-BE49-F238E27FC236}">
                <a16:creationId xmlns:a16="http://schemas.microsoft.com/office/drawing/2014/main" id="{6D99F39E-FC2F-DB46-9453-27002682B69E}"/>
              </a:ext>
            </a:extLst>
          </p:cNvPr>
          <p:cNvGrpSpPr/>
          <p:nvPr/>
        </p:nvGrpSpPr>
        <p:grpSpPr>
          <a:xfrm>
            <a:off x="1587253" y="3799787"/>
            <a:ext cx="1679822" cy="1609343"/>
            <a:chOff x="1587253" y="4074993"/>
            <a:chExt cx="1679822" cy="1609343"/>
          </a:xfrm>
        </p:grpSpPr>
        <p:cxnSp>
          <p:nvCxnSpPr>
            <p:cNvPr id="60" name="Straight Arrow Connector 20"/>
            <p:cNvCxnSpPr>
              <a:cxnSpLocks/>
              <a:stCxn id="61" idx="2"/>
              <a:endCxn id="63" idx="0"/>
            </p:cNvCxnSpPr>
            <p:nvPr/>
          </p:nvCxnSpPr>
          <p:spPr>
            <a:xfrm>
              <a:off x="2229797" y="4413547"/>
              <a:ext cx="275278" cy="157437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36">
              <a:extLst>
                <a:ext uri="{FF2B5EF4-FFF2-40B4-BE49-F238E27FC236}">
                  <a16:creationId xmlns:a16="http://schemas.microsoft.com/office/drawing/2014/main" id="{D3D6C6C7-D1A4-2742-8983-8C8FB6FE2DD3}"/>
                </a:ext>
              </a:extLst>
            </p:cNvPr>
            <p:cNvSpPr/>
            <p:nvPr/>
          </p:nvSpPr>
          <p:spPr>
            <a:xfrm>
              <a:off x="1743075" y="4570984"/>
              <a:ext cx="1524000" cy="1113352"/>
            </a:xfrm>
            <a:prstGeom prst="ellipse">
              <a:avLst/>
            </a:prstGeom>
            <a:noFill/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1587253" y="4074993"/>
              <a:ext cx="1285087" cy="338554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Нуклотрон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4" name="Group 67">
            <a:extLst>
              <a:ext uri="{FF2B5EF4-FFF2-40B4-BE49-F238E27FC236}">
                <a16:creationId xmlns:a16="http://schemas.microsoft.com/office/drawing/2014/main" id="{41E0294B-A3E2-F44D-B803-7C0FFBFB9DD8}"/>
              </a:ext>
            </a:extLst>
          </p:cNvPr>
          <p:cNvGrpSpPr/>
          <p:nvPr/>
        </p:nvGrpSpPr>
        <p:grpSpPr>
          <a:xfrm>
            <a:off x="193185" y="3135805"/>
            <a:ext cx="2034497" cy="1716649"/>
            <a:chOff x="193183" y="3411011"/>
            <a:chExt cx="2034497" cy="1716649"/>
          </a:xfrm>
        </p:grpSpPr>
        <p:sp>
          <p:nvSpPr>
            <p:cNvPr id="66" name="TextBox 11">
              <a:extLst>
                <a:ext uri="{FF2B5EF4-FFF2-40B4-BE49-F238E27FC236}">
                  <a16:creationId xmlns:a16="http://schemas.microsoft.com/office/drawing/2014/main" id="{0A41A1B0-CEDB-FF49-9F86-15C4BEA6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183" y="3411011"/>
              <a:ext cx="2034497" cy="58477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Два линейных</a:t>
              </a:r>
              <a:r>
                <a:rPr lang="en-US" sz="1600" b="1" dirty="0"/>
                <a:t>:</a:t>
              </a:r>
            </a:p>
            <a:p>
              <a:pPr algn="ctr"/>
              <a:r>
                <a:rPr lang="ru-RU" sz="1600" b="1" dirty="0"/>
                <a:t>ЛУТИ</a:t>
              </a:r>
              <a:r>
                <a:rPr lang="en-US" sz="1600" b="1" dirty="0"/>
                <a:t> &amp; </a:t>
              </a:r>
              <a:r>
                <a:rPr lang="ru-RU" sz="1600" b="1" dirty="0"/>
                <a:t>ЛУ-20</a:t>
              </a:r>
              <a:endParaRPr lang="en-US" sz="1600" dirty="0"/>
            </a:p>
          </p:txBody>
        </p:sp>
        <p:cxnSp>
          <p:nvCxnSpPr>
            <p:cNvPr id="67" name="Straight Arrow Connector 46">
              <a:extLst>
                <a:ext uri="{FF2B5EF4-FFF2-40B4-BE49-F238E27FC236}">
                  <a16:creationId xmlns:a16="http://schemas.microsoft.com/office/drawing/2014/main" id="{DB8D43D6-C025-9343-A069-78FF8E830EDC}"/>
                </a:ext>
              </a:extLst>
            </p:cNvPr>
            <p:cNvCxnSpPr>
              <a:cxnSpLocks/>
            </p:cNvCxnSpPr>
            <p:nvPr/>
          </p:nvCxnSpPr>
          <p:spPr>
            <a:xfrm>
              <a:off x="1475741" y="3967057"/>
              <a:ext cx="19684" cy="98066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50">
              <a:extLst>
                <a:ext uri="{FF2B5EF4-FFF2-40B4-BE49-F238E27FC236}">
                  <a16:creationId xmlns:a16="http://schemas.microsoft.com/office/drawing/2014/main" id="{0AFE317A-C673-3349-9CDB-609687604B1D}"/>
                </a:ext>
              </a:extLst>
            </p:cNvPr>
            <p:cNvCxnSpPr>
              <a:cxnSpLocks/>
              <a:endCxn id="63" idx="2"/>
            </p:cNvCxnSpPr>
            <p:nvPr/>
          </p:nvCxnSpPr>
          <p:spPr>
            <a:xfrm>
              <a:off x="1339403" y="5027512"/>
              <a:ext cx="403672" cy="100148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4C441B-C859-EC44-B260-D98BF35D17E9}"/>
              </a:ext>
            </a:extLst>
          </p:cNvPr>
          <p:cNvGrpSpPr/>
          <p:nvPr/>
        </p:nvGrpSpPr>
        <p:grpSpPr>
          <a:xfrm>
            <a:off x="1858354" y="4379162"/>
            <a:ext cx="1297305" cy="944700"/>
            <a:chOff x="1855470" y="4647184"/>
            <a:chExt cx="1297305" cy="944700"/>
          </a:xfrm>
        </p:grpSpPr>
        <p:sp>
          <p:nvSpPr>
            <p:cNvPr id="71" name="Oval 53">
              <a:extLst>
                <a:ext uri="{FF2B5EF4-FFF2-40B4-BE49-F238E27FC236}">
                  <a16:creationId xmlns:a16="http://schemas.microsoft.com/office/drawing/2014/main" id="{5DEC0CA2-E440-A04D-A386-6AC35902AF4A}"/>
                </a:ext>
              </a:extLst>
            </p:cNvPr>
            <p:cNvSpPr/>
            <p:nvPr/>
          </p:nvSpPr>
          <p:spPr>
            <a:xfrm>
              <a:off x="1855470" y="4647184"/>
              <a:ext cx="1297305" cy="944700"/>
            </a:xfrm>
            <a:prstGeom prst="ellipse">
              <a:avLst/>
            </a:prstGeom>
            <a:noFill/>
            <a:ln w="38100">
              <a:solidFill>
                <a:srgbClr val="04680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TextBox 11">
              <a:extLst>
                <a:ext uri="{FF2B5EF4-FFF2-40B4-BE49-F238E27FC236}">
                  <a16:creationId xmlns:a16="http://schemas.microsoft.com/office/drawing/2014/main" id="{269A359A-EA2F-1F4D-A8FA-B6A6B28AEF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8226" y="4860132"/>
              <a:ext cx="911651" cy="323165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b="1" dirty="0">
                  <a:solidFill>
                    <a:srgbClr val="04680E"/>
                  </a:solidFill>
                </a:rPr>
                <a:t>Бустер</a:t>
              </a:r>
              <a:endParaRPr lang="en-US" sz="1500" dirty="0">
                <a:solidFill>
                  <a:srgbClr val="04680E"/>
                </a:solidFill>
              </a:endParaRPr>
            </a:p>
          </p:txBody>
        </p:sp>
        <p:cxnSp>
          <p:nvCxnSpPr>
            <p:cNvPr id="73" name="Straight Arrow Connector 55">
              <a:extLst>
                <a:ext uri="{FF2B5EF4-FFF2-40B4-BE49-F238E27FC236}">
                  <a16:creationId xmlns:a16="http://schemas.microsoft.com/office/drawing/2014/main" id="{E5E10B7A-CAA0-FB4D-A8BA-09B2F9E0DD87}"/>
                </a:ext>
              </a:extLst>
            </p:cNvPr>
            <p:cNvCxnSpPr>
              <a:cxnSpLocks/>
            </p:cNvCxnSpPr>
            <p:nvPr/>
          </p:nvCxnSpPr>
          <p:spPr>
            <a:xfrm>
              <a:off x="2759741" y="5183297"/>
              <a:ext cx="71405" cy="351672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50">
            <a:extLst>
              <a:ext uri="{FF2B5EF4-FFF2-40B4-BE49-F238E27FC236}">
                <a16:creationId xmlns:a16="http://schemas.microsoft.com/office/drawing/2014/main" id="{0AFE317A-C673-3349-9CDB-609687604B1D}"/>
              </a:ext>
            </a:extLst>
          </p:cNvPr>
          <p:cNvCxnSpPr>
            <a:cxnSpLocks/>
          </p:cNvCxnSpPr>
          <p:nvPr/>
        </p:nvCxnSpPr>
        <p:spPr>
          <a:xfrm>
            <a:off x="1651247" y="4643023"/>
            <a:ext cx="230856" cy="18392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70">
            <a:extLst>
              <a:ext uri="{FF2B5EF4-FFF2-40B4-BE49-F238E27FC236}">
                <a16:creationId xmlns:a16="http://schemas.microsoft.com/office/drawing/2014/main" id="{784F1684-79ED-578D-FB36-5DFC171973BA}"/>
              </a:ext>
            </a:extLst>
          </p:cNvPr>
          <p:cNvGrpSpPr/>
          <p:nvPr/>
        </p:nvGrpSpPr>
        <p:grpSpPr>
          <a:xfrm>
            <a:off x="2191228" y="2304527"/>
            <a:ext cx="1515394" cy="2170667"/>
            <a:chOff x="4164504" y="1259491"/>
            <a:chExt cx="1515394" cy="2170667"/>
          </a:xfrm>
        </p:grpSpPr>
        <p:cxnSp>
          <p:nvCxnSpPr>
            <p:cNvPr id="9" name="Straight Arrow Connector 20">
              <a:extLst>
                <a:ext uri="{FF2B5EF4-FFF2-40B4-BE49-F238E27FC236}">
                  <a16:creationId xmlns:a16="http://schemas.microsoft.com/office/drawing/2014/main" id="{4019D45C-CEBF-2012-3963-AD82D5BB3D4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44362" y="2065320"/>
              <a:ext cx="481689" cy="1364838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1A2B3A-248F-0EE3-CCCC-6A467E576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4504" y="1259491"/>
              <a:ext cx="1515394" cy="830997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002060"/>
                  </a:solidFill>
                </a:rPr>
                <a:t>Фиксированные мишени,</a:t>
              </a:r>
              <a:endParaRPr lang="en-US" sz="1600" b="1" dirty="0">
                <a:solidFill>
                  <a:srgbClr val="002060"/>
                </a:solidFill>
              </a:endParaRPr>
            </a:p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BM@N</a:t>
              </a:r>
              <a:r>
                <a:rPr lang="ru-RU" sz="1600" b="1" dirty="0">
                  <a:solidFill>
                    <a:srgbClr val="002060"/>
                  </a:solidFill>
                </a:rPr>
                <a:t>...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11" name="Picture 6">
            <a:extLst>
              <a:ext uri="{FF2B5EF4-FFF2-40B4-BE49-F238E27FC236}">
                <a16:creationId xmlns:a16="http://schemas.microsoft.com/office/drawing/2014/main" id="{D2242C9D-0555-F861-6E3C-E4BCF3D1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231" y="1304585"/>
            <a:ext cx="1479235" cy="99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D815B69-AD0E-3D35-86C5-E06A4A56D708}"/>
              </a:ext>
            </a:extLst>
          </p:cNvPr>
          <p:cNvGrpSpPr/>
          <p:nvPr/>
        </p:nvGrpSpPr>
        <p:grpSpPr>
          <a:xfrm>
            <a:off x="3274520" y="1378558"/>
            <a:ext cx="5041334" cy="3605788"/>
            <a:chOff x="3272626" y="1369861"/>
            <a:chExt cx="5041334" cy="3605788"/>
          </a:xfrm>
        </p:grpSpPr>
        <p:grpSp>
          <p:nvGrpSpPr>
            <p:cNvPr id="4" name="Group 70">
              <a:extLst>
                <a:ext uri="{FF2B5EF4-FFF2-40B4-BE49-F238E27FC236}">
                  <a16:creationId xmlns:a16="http://schemas.microsoft.com/office/drawing/2014/main" id="{BE9CC358-3DA4-B1B9-664E-905ACF97AEA8}"/>
                </a:ext>
              </a:extLst>
            </p:cNvPr>
            <p:cNvGrpSpPr/>
            <p:nvPr/>
          </p:nvGrpSpPr>
          <p:grpSpPr>
            <a:xfrm>
              <a:off x="4101225" y="1369861"/>
              <a:ext cx="4212735" cy="2202796"/>
              <a:chOff x="4129800" y="1279447"/>
              <a:chExt cx="4212735" cy="2202796"/>
            </a:xfrm>
          </p:grpSpPr>
          <p:cxnSp>
            <p:nvCxnSpPr>
              <p:cNvPr id="5" name="Straight Arrow Connector 20">
                <a:extLst>
                  <a:ext uri="{FF2B5EF4-FFF2-40B4-BE49-F238E27FC236}">
                    <a16:creationId xmlns:a16="http://schemas.microsoft.com/office/drawing/2014/main" id="{58B99FF0-D950-5764-F318-15D6D1520E7D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4812425" y="1618001"/>
                <a:ext cx="813522" cy="761341"/>
              </a:xfrm>
              <a:prstGeom prst="straightConnector1">
                <a:avLst/>
              </a:prstGeom>
              <a:ln w="38100">
                <a:solidFill>
                  <a:srgbClr val="00009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36">
                <a:extLst>
                  <a:ext uri="{FF2B5EF4-FFF2-40B4-BE49-F238E27FC236}">
                    <a16:creationId xmlns:a16="http://schemas.microsoft.com/office/drawing/2014/main" id="{772566BA-F4DC-9B1A-DE92-E73C3807B4FA}"/>
                  </a:ext>
                </a:extLst>
              </p:cNvPr>
              <p:cNvSpPr/>
              <p:nvPr/>
            </p:nvSpPr>
            <p:spPr>
              <a:xfrm rot="20241744">
                <a:off x="4791779" y="1967274"/>
                <a:ext cx="3550756" cy="1514969"/>
              </a:xfrm>
              <a:prstGeom prst="ellipse">
                <a:avLst/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TextBox 11">
                <a:extLst>
                  <a:ext uri="{FF2B5EF4-FFF2-40B4-BE49-F238E27FC236}">
                    <a16:creationId xmlns:a16="http://schemas.microsoft.com/office/drawing/2014/main" id="{15739F01-640A-619A-DBF8-1D510789CF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9800" y="1279447"/>
                <a:ext cx="1365250" cy="338554"/>
              </a:xfrm>
              <a:prstGeom prst="rect">
                <a:avLst/>
              </a:prstGeom>
              <a:solidFill>
                <a:srgbClr val="A0FFF6"/>
              </a:solidFill>
              <a:ln w="9525">
                <a:solidFill>
                  <a:srgbClr val="1822CD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600" b="1" dirty="0">
                    <a:solidFill>
                      <a:srgbClr val="002060"/>
                    </a:solidFill>
                  </a:rPr>
                  <a:t>Коллайдер</a:t>
                </a:r>
                <a:endParaRPr lang="en-US" sz="1600" dirty="0">
                  <a:solidFill>
                    <a:srgbClr val="002060"/>
                  </a:solidFill>
                </a:endParaRPr>
              </a:p>
            </p:txBody>
          </p:sp>
        </p:grpSp>
        <p:cxnSp>
          <p:nvCxnSpPr>
            <p:cNvPr id="15" name="Straight Arrow Connector 20">
              <a:extLst>
                <a:ext uri="{FF2B5EF4-FFF2-40B4-BE49-F238E27FC236}">
                  <a16:creationId xmlns:a16="http://schemas.microsoft.com/office/drawing/2014/main" id="{898F30A2-B762-F859-C3D4-625A8F6D2B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9976" y="3792773"/>
              <a:ext cx="2278185" cy="71441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0">
              <a:extLst>
                <a:ext uri="{FF2B5EF4-FFF2-40B4-BE49-F238E27FC236}">
                  <a16:creationId xmlns:a16="http://schemas.microsoft.com/office/drawing/2014/main" id="{55EAB04B-B79F-DBBD-1F75-E29C2B1DFB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72626" y="3292959"/>
              <a:ext cx="1201276" cy="1682690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0">
              <a:extLst>
                <a:ext uri="{FF2B5EF4-FFF2-40B4-BE49-F238E27FC236}">
                  <a16:creationId xmlns:a16="http://schemas.microsoft.com/office/drawing/2014/main" id="{8A39CCD0-DDFE-3038-4116-5D80D79DC6E2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 flipV="1">
              <a:off x="4473902" y="2804013"/>
              <a:ext cx="699854" cy="511934"/>
            </a:xfrm>
            <a:prstGeom prst="straightConnector1">
              <a:avLst/>
            </a:prstGeom>
            <a:ln w="38100">
              <a:solidFill>
                <a:srgbClr val="00009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AE885A0-1603-88FE-83F1-8AC35EDDA1B2}"/>
              </a:ext>
            </a:extLst>
          </p:cNvPr>
          <p:cNvSpPr/>
          <p:nvPr/>
        </p:nvSpPr>
        <p:spPr>
          <a:xfrm>
            <a:off x="6627919" y="2006587"/>
            <a:ext cx="1101868" cy="1014916"/>
          </a:xfrm>
          <a:prstGeom prst="rect">
            <a:avLst/>
          </a:prstGeom>
          <a:solidFill>
            <a:srgbClr val="A0FFF6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MPD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2" name="TextBox 2">
            <a:extLst>
              <a:ext uri="{FF2B5EF4-FFF2-40B4-BE49-F238E27FC236}">
                <a16:creationId xmlns:a16="http://schemas.microsoft.com/office/drawing/2014/main" id="{0B9363F6-AB89-4447-A28A-7C2B542CD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>
                <a:solidFill>
                  <a:srgbClr val="1A1A1A"/>
                </a:solidFill>
                <a:latin typeface="aptos"/>
              </a:rPr>
              <a:t>Сессия-конференция </a:t>
            </a:r>
            <a:r>
              <a:rPr lang="ru-RU" sz="1400" dirty="0">
                <a:solidFill>
                  <a:srgbClr val="1A1A1A"/>
                </a:solidFill>
                <a:latin typeface="aptos"/>
              </a:rPr>
              <a:t>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F95442E-42CA-419E-8172-7FB6E03B2A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371" y="2304527"/>
            <a:ext cx="760095" cy="7104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F717B5B-598E-48F9-B9B2-1FE80A2CF155}"/>
              </a:ext>
            </a:extLst>
          </p:cNvPr>
          <p:cNvGrpSpPr/>
          <p:nvPr/>
        </p:nvGrpSpPr>
        <p:grpSpPr>
          <a:xfrm>
            <a:off x="5735725" y="1169736"/>
            <a:ext cx="911350" cy="907979"/>
            <a:chOff x="5736468" y="1137503"/>
            <a:chExt cx="891451" cy="830997"/>
          </a:xfrm>
        </p:grpSpPr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A9390CEC-ED23-4F59-81F1-0BC090D1E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36468" y="1137503"/>
              <a:ext cx="891451" cy="830997"/>
            </a:xfrm>
            <a:prstGeom prst="rect">
              <a:avLst/>
            </a:prstGeom>
            <a:solidFill>
              <a:srgbClr val="A0FFF6"/>
            </a:solidFill>
            <a:ln w="9525">
              <a:solidFill>
                <a:srgbClr val="1822CD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2060"/>
                  </a:solidFill>
                </a:rPr>
                <a:t>SPD</a:t>
              </a:r>
            </a:p>
            <a:p>
              <a:pPr algn="ctr"/>
              <a:endParaRPr lang="ru-RU" sz="1600" dirty="0">
                <a:solidFill>
                  <a:srgbClr val="002060"/>
                </a:solidFill>
              </a:endParaRPr>
            </a:p>
            <a:p>
              <a:pPr algn="ctr"/>
              <a:endParaRPr lang="en-US" sz="1600" dirty="0">
                <a:solidFill>
                  <a:srgbClr val="002060"/>
                </a:solidFill>
              </a:endParaRPr>
            </a:p>
          </p:txBody>
        </p:sp>
        <p:pic>
          <p:nvPicPr>
            <p:cNvPr id="57" name="Picture 17">
              <a:extLst>
                <a:ext uri="{FF2B5EF4-FFF2-40B4-BE49-F238E27FC236}">
                  <a16:creationId xmlns:a16="http://schemas.microsoft.com/office/drawing/2014/main" id="{A60F69D2-5B96-44FB-839A-190390C2D4FA}"/>
                </a:ext>
              </a:extLst>
            </p:cNvPr>
            <p:cNvPicPr/>
            <p:nvPr/>
          </p:nvPicPr>
          <p:blipFill rotWithShape="1">
            <a:blip r:embed="rId8"/>
            <a:srcRect l="14485" t="11454" r="29126" b="2905"/>
            <a:stretch/>
          </p:blipFill>
          <p:spPr>
            <a:xfrm>
              <a:off x="5774830" y="1386048"/>
              <a:ext cx="814726" cy="566792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6" name="Прямоугольник 13">
            <a:extLst>
              <a:ext uri="{FF2B5EF4-FFF2-40B4-BE49-F238E27FC236}">
                <a16:creationId xmlns:a16="http://schemas.microsoft.com/office/drawing/2014/main" id="{3269ECF1-DEFE-49DA-B4D1-F194CFF741A2}"/>
              </a:ext>
            </a:extLst>
          </p:cNvPr>
          <p:cNvSpPr/>
          <p:nvPr/>
        </p:nvSpPr>
        <p:spPr>
          <a:xfrm>
            <a:off x="2911930" y="5091111"/>
            <a:ext cx="1380937" cy="1107838"/>
          </a:xfrm>
          <a:prstGeom prst="rect">
            <a:avLst/>
          </a:prstGeom>
          <a:solidFill>
            <a:srgbClr val="A0FFF6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Ожижители</a:t>
            </a:r>
          </a:p>
        </p:txBody>
      </p:sp>
      <p:pic>
        <p:nvPicPr>
          <p:cNvPr id="75" name="Рисунок 4">
            <a:extLst>
              <a:ext uri="{FF2B5EF4-FFF2-40B4-BE49-F238E27FC236}">
                <a16:creationId xmlns:a16="http://schemas.microsoft.com/office/drawing/2014/main" id="{520AE594-6C11-4AEC-B8C0-8B5F475C2F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69"/>
          <a:stretch/>
        </p:blipFill>
        <p:spPr>
          <a:xfrm>
            <a:off x="3029368" y="5382018"/>
            <a:ext cx="1181796" cy="816931"/>
          </a:xfrm>
          <a:prstGeom prst="rect">
            <a:avLst/>
          </a:prstGeom>
        </p:spPr>
      </p:pic>
      <p:sp>
        <p:nvSpPr>
          <p:cNvPr id="77" name="Прямоугольник 13">
            <a:extLst>
              <a:ext uri="{FF2B5EF4-FFF2-40B4-BE49-F238E27FC236}">
                <a16:creationId xmlns:a16="http://schemas.microsoft.com/office/drawing/2014/main" id="{601BD011-0B31-4BC3-8AC5-730FB29EF77D}"/>
              </a:ext>
            </a:extLst>
          </p:cNvPr>
          <p:cNvSpPr/>
          <p:nvPr/>
        </p:nvSpPr>
        <p:spPr>
          <a:xfrm>
            <a:off x="4356338" y="4549483"/>
            <a:ext cx="1765329" cy="1674551"/>
          </a:xfrm>
          <a:prstGeom prst="rect">
            <a:avLst/>
          </a:prstGeom>
          <a:solidFill>
            <a:srgbClr val="A0FFF6"/>
          </a:solidFill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Компрессорная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4CC85E4-D046-4BAB-AF62-5BEF95A736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8888" b="11597"/>
          <a:stretch/>
        </p:blipFill>
        <p:spPr>
          <a:xfrm>
            <a:off x="4555218" y="4859022"/>
            <a:ext cx="1367567" cy="1307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6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2FDCBD-B472-4C13-8994-BD37EE17A974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30" name="Прямоугольник 10">
              <a:extLst>
                <a:ext uri="{FF2B5EF4-FFF2-40B4-BE49-F238E27FC236}">
                  <a16:creationId xmlns:a16="http://schemas.microsoft.com/office/drawing/2014/main" id="{9D6EF884-08E4-4EEB-91CE-67B5C00F91F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1" name="Рисунок 11">
              <a:extLst>
                <a:ext uri="{FF2B5EF4-FFF2-40B4-BE49-F238E27FC236}">
                  <a16:creationId xmlns:a16="http://schemas.microsoft.com/office/drawing/2014/main" id="{6460DA22-4ACD-4243-8765-E8569044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124077" y="2997202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2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87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8" y="874955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41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562341" y="3900118"/>
            <a:ext cx="86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ЛУТИ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80625" y="3764774"/>
            <a:ext cx="1370874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Здание </a:t>
            </a:r>
          </a:p>
          <a:p>
            <a:pPr algn="ctr"/>
            <a:r>
              <a:rPr lang="ru-RU" sz="1600" b="1" dirty="0"/>
              <a:t>Линейного ускорителя тяжелых ионов</a:t>
            </a:r>
            <a:endParaRPr lang="en-US" sz="16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61703"/>
            <a:ext cx="136306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Канал </a:t>
            </a:r>
          </a:p>
          <a:p>
            <a:r>
              <a:rPr lang="ru-RU" b="1" dirty="0"/>
              <a:t>инжекции </a:t>
            </a:r>
          </a:p>
          <a:p>
            <a:r>
              <a:rPr lang="ru-RU" b="1" dirty="0"/>
              <a:t>в Бустер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950917" y="5366265"/>
            <a:ext cx="1550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Нуклотрон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214516" y="5056240"/>
            <a:ext cx="112966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baseline="30000" dirty="0"/>
              <a:t>Бустер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6264" y="5266556"/>
            <a:ext cx="150801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ВЧ</a:t>
            </a:r>
            <a:r>
              <a:rPr lang="en-US" b="1" dirty="0"/>
              <a:t> </a:t>
            </a:r>
            <a:r>
              <a:rPr lang="ru-RU" b="1" dirty="0"/>
              <a:t>усилители </a:t>
            </a:r>
            <a:r>
              <a:rPr lang="en-US" b="1" dirty="0"/>
              <a:t> </a:t>
            </a:r>
            <a:r>
              <a:rPr lang="ru-RU" b="1" dirty="0"/>
              <a:t>Лу</a:t>
            </a:r>
            <a:r>
              <a:rPr lang="en-US" b="1" dirty="0"/>
              <a:t>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6" y="1266924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Здание </a:t>
            </a:r>
          </a:p>
          <a:p>
            <a:pPr algn="ctr"/>
            <a:r>
              <a:rPr lang="ru-RU" b="1" dirty="0"/>
              <a:t>Лу</a:t>
            </a:r>
            <a:r>
              <a:rPr lang="en-US" b="1" dirty="0"/>
              <a:t>-20</a:t>
            </a:r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2936248" y="100297"/>
            <a:ext cx="46380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Линейные инжекторы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29" name="Полилиния 28"/>
          <p:cNvSpPr/>
          <p:nvPr/>
        </p:nvSpPr>
        <p:spPr>
          <a:xfrm rot="10800000">
            <a:off x="3339375" y="586774"/>
            <a:ext cx="6053070" cy="2403492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60534D9-0D51-D576-28E8-C86E8469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F0D8ED07-FAF8-4CD9-A2F6-52C21643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18DEE71-4F9C-4FB8-867D-BAAAA04533DD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27" name="Прямоугольник 10">
              <a:extLst>
                <a:ext uri="{FF2B5EF4-FFF2-40B4-BE49-F238E27FC236}">
                  <a16:creationId xmlns:a16="http://schemas.microsoft.com/office/drawing/2014/main" id="{E6780B41-33C4-4CBB-A461-A00D225906E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28" name="Рисунок 11">
              <a:extLst>
                <a:ext uri="{FF2B5EF4-FFF2-40B4-BE49-F238E27FC236}">
                  <a16:creationId xmlns:a16="http://schemas.microsoft.com/office/drawing/2014/main" id="{17141F50-9241-4724-84F7-5104F1E41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 rot="16200000">
            <a:off x="-674974" y="2616396"/>
            <a:ext cx="1506926" cy="3469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</a:rPr>
              <a:t>Источник </a:t>
            </a:r>
            <a:r>
              <a:rPr lang="en-US" b="1" dirty="0">
                <a:solidFill>
                  <a:srgbClr val="FF0000"/>
                </a:solidFill>
              </a:rPr>
              <a:t>SPI 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303948" y="1112387"/>
            <a:ext cx="8931058" cy="3252299"/>
            <a:chOff x="154546" y="442576"/>
            <a:chExt cx="9156878" cy="3519309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30000" contrast="-20000"/>
            </a:blip>
            <a:srcRect/>
            <a:stretch>
              <a:fillRect/>
            </a:stretch>
          </p:blipFill>
          <p:spPr bwMode="auto">
            <a:xfrm>
              <a:off x="154546" y="442576"/>
              <a:ext cx="8989454" cy="3519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Прямоугольник 8"/>
            <p:cNvSpPr/>
            <p:nvPr/>
          </p:nvSpPr>
          <p:spPr>
            <a:xfrm>
              <a:off x="734097" y="949216"/>
              <a:ext cx="2434106" cy="4282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</a:rPr>
                <a:t>LEBT + </a:t>
              </a:r>
              <a:r>
                <a:rPr lang="en-US" sz="2000" b="1" dirty="0" err="1">
                  <a:solidFill>
                    <a:srgbClr val="FF0000"/>
                  </a:solidFill>
                </a:rPr>
                <a:t>Buncher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619349" y="958995"/>
              <a:ext cx="3258488" cy="353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4 wane  RFQ 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(3 sections) 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51561" y="922662"/>
              <a:ext cx="2459863" cy="53554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      MEBT        LU-20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</a:rPr>
                <a:t>   QT + Bu +QT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Правая фигурная скобка 14"/>
            <p:cNvSpPr/>
            <p:nvPr/>
          </p:nvSpPr>
          <p:spPr>
            <a:xfrm rot="16200000">
              <a:off x="1674255" y="12876"/>
              <a:ext cx="334849" cy="3193963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авая фигурная скобка 15"/>
            <p:cNvSpPr/>
            <p:nvPr/>
          </p:nvSpPr>
          <p:spPr>
            <a:xfrm rot="16200000">
              <a:off x="5059250" y="-79421"/>
              <a:ext cx="311240" cy="3402171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авая фигурная скобка 16"/>
            <p:cNvSpPr/>
            <p:nvPr/>
          </p:nvSpPr>
          <p:spPr>
            <a:xfrm rot="16200000">
              <a:off x="7701141" y="789797"/>
              <a:ext cx="278719" cy="1662125"/>
            </a:xfrm>
            <a:prstGeom prst="rightBrace">
              <a:avLst>
                <a:gd name="adj1" fmla="val 8333"/>
                <a:gd name="adj2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0" y="837632"/>
            <a:ext cx="9378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339A"/>
                </a:solidFill>
                <a:latin typeface="Calibri" pitchFamily="34" charset="0"/>
              </a:rPr>
              <a:t>В 2012г. начато проектирование, </a:t>
            </a:r>
          </a:p>
          <a:p>
            <a:r>
              <a:rPr lang="ru-RU" b="1" i="1" dirty="0">
                <a:solidFill>
                  <a:srgbClr val="00339A"/>
                </a:solidFill>
                <a:latin typeface="Calibri" pitchFamily="34" charset="0"/>
              </a:rPr>
              <a:t>		а в 2014 изготовление нового </a:t>
            </a:r>
            <a:r>
              <a:rPr lang="ru-RU" b="1" i="1" dirty="0" err="1">
                <a:solidFill>
                  <a:srgbClr val="00339A"/>
                </a:solidFill>
                <a:latin typeface="Calibri" pitchFamily="34" charset="0"/>
              </a:rPr>
              <a:t>форинжектора</a:t>
            </a:r>
            <a:endParaRPr lang="en-US" b="1" i="1" dirty="0">
              <a:solidFill>
                <a:srgbClr val="00339A"/>
              </a:solidFill>
              <a:latin typeface="Calibri" pitchFamily="34" charset="0"/>
            </a:endParaRPr>
          </a:p>
        </p:txBody>
      </p:sp>
      <p:sp>
        <p:nvSpPr>
          <p:cNvPr id="21" name="TextBox 3"/>
          <p:cNvSpPr txBox="1"/>
          <p:nvPr/>
        </p:nvSpPr>
        <p:spPr>
          <a:xfrm>
            <a:off x="2964215" y="154634"/>
            <a:ext cx="6179785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Модернизированный ЛУ-20 +</a:t>
            </a:r>
            <a:r>
              <a:rPr lang="en-US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</a:t>
            </a: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5" name="NICA_logo_alpha.png" descr="NICA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739427" y="3528813"/>
            <a:ext cx="3459969" cy="282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B4A9DBE-AC96-5775-F7AA-732A8230FBB7}"/>
              </a:ext>
            </a:extLst>
          </p:cNvPr>
          <p:cNvSpPr/>
          <p:nvPr/>
        </p:nvSpPr>
        <p:spPr>
          <a:xfrm>
            <a:off x="31898" y="3857002"/>
            <a:ext cx="45783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303FD"/>
                </a:solidFill>
              </a:rPr>
              <a:t>Проект </a:t>
            </a:r>
            <a:r>
              <a:rPr lang="en-US" b="1" dirty="0">
                <a:solidFill>
                  <a:srgbClr val="0303FD"/>
                </a:solidFill>
              </a:rPr>
              <a:t>SPI</a:t>
            </a:r>
            <a:r>
              <a:rPr lang="ru-RU" dirty="0">
                <a:solidFill>
                  <a:srgbClr val="0303FD"/>
                </a:solidFill>
              </a:rPr>
              <a:t> (</a:t>
            </a:r>
            <a:r>
              <a:rPr lang="en-US" b="1" dirty="0">
                <a:solidFill>
                  <a:srgbClr val="0303FD"/>
                </a:solidFill>
              </a:rPr>
              <a:t>S</a:t>
            </a:r>
            <a:r>
              <a:rPr lang="en-US" dirty="0">
                <a:solidFill>
                  <a:srgbClr val="0303FD"/>
                </a:solidFill>
              </a:rPr>
              <a:t>ource of </a:t>
            </a:r>
            <a:r>
              <a:rPr lang="en-US" b="1" dirty="0">
                <a:solidFill>
                  <a:srgbClr val="0303FD"/>
                </a:solidFill>
              </a:rPr>
              <a:t>P</a:t>
            </a:r>
            <a:r>
              <a:rPr lang="en-US" dirty="0">
                <a:solidFill>
                  <a:srgbClr val="0303FD"/>
                </a:solidFill>
              </a:rPr>
              <a:t>olarized </a:t>
            </a:r>
            <a:r>
              <a:rPr lang="en-US" b="1" dirty="0">
                <a:solidFill>
                  <a:srgbClr val="0303FD"/>
                </a:solidFill>
              </a:rPr>
              <a:t>I</a:t>
            </a:r>
            <a:r>
              <a:rPr lang="en-US" dirty="0">
                <a:solidFill>
                  <a:srgbClr val="0303FD"/>
                </a:solidFill>
              </a:rPr>
              <a:t>ons) </a:t>
            </a:r>
            <a:r>
              <a:rPr lang="ru-RU" dirty="0">
                <a:solidFill>
                  <a:srgbClr val="0303FD"/>
                </a:solidFill>
              </a:rPr>
              <a:t>начинался в конце 2000-х</a:t>
            </a:r>
            <a:r>
              <a:rPr lang="en-US" dirty="0">
                <a:solidFill>
                  <a:srgbClr val="0303FD"/>
                </a:solidFill>
              </a:rPr>
              <a:t>. </a:t>
            </a:r>
          </a:p>
          <a:p>
            <a:pPr algn="ctr"/>
            <a:r>
              <a:rPr lang="ru-RU" dirty="0">
                <a:solidFill>
                  <a:srgbClr val="0303FD"/>
                </a:solidFill>
              </a:rPr>
              <a:t>Задача – обеспечение комплекса поляризованными ионами </a:t>
            </a:r>
            <a:r>
              <a:rPr lang="en-US" dirty="0">
                <a:solidFill>
                  <a:srgbClr val="0303FD"/>
                </a:solidFill>
              </a:rPr>
              <a:t>(D+,H+) </a:t>
            </a:r>
            <a:r>
              <a:rPr lang="ru-RU" dirty="0">
                <a:solidFill>
                  <a:srgbClr val="0303FD"/>
                </a:solidFill>
              </a:rPr>
              <a:t>интенсивностью до </a:t>
            </a:r>
            <a:r>
              <a:rPr lang="en-US" b="1" u="sng" dirty="0">
                <a:solidFill>
                  <a:srgbClr val="0303FD"/>
                </a:solidFill>
              </a:rPr>
              <a:t>10</a:t>
            </a:r>
            <a:r>
              <a:rPr lang="en-US" b="1" u="sng" baseline="30000" dirty="0">
                <a:solidFill>
                  <a:srgbClr val="0303FD"/>
                </a:solidFill>
              </a:rPr>
              <a:t>10</a:t>
            </a:r>
            <a:r>
              <a:rPr lang="en-US" b="1" u="sng" dirty="0">
                <a:solidFill>
                  <a:srgbClr val="0303FD"/>
                </a:solidFill>
              </a:rPr>
              <a:t> p/pulse</a:t>
            </a:r>
            <a:endParaRPr lang="ru-RU" u="sng" dirty="0">
              <a:solidFill>
                <a:srgbClr val="0303FD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69CC4B6-D0BA-B8B0-5F16-1FF254CFE05E}"/>
              </a:ext>
            </a:extLst>
          </p:cNvPr>
          <p:cNvSpPr/>
          <p:nvPr/>
        </p:nvSpPr>
        <p:spPr>
          <a:xfrm>
            <a:off x="161101" y="5461534"/>
            <a:ext cx="45783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Arial" pitchFamily="34" charset="0"/>
              </a:rPr>
              <a:t>Пучки поляризованных </a:t>
            </a:r>
            <a:r>
              <a:rPr lang="en-US" altLang="ru-RU" b="1" dirty="0">
                <a:latin typeface="Arial" pitchFamily="34" charset="0"/>
              </a:rPr>
              <a:t>d &amp; p </a:t>
            </a:r>
            <a:r>
              <a:rPr lang="ru-RU" altLang="ru-RU" b="1" dirty="0">
                <a:latin typeface="Arial" pitchFamily="34" charset="0"/>
              </a:rPr>
              <a:t>из </a:t>
            </a:r>
            <a:r>
              <a:rPr lang="en-US" altLang="ru-RU" b="1" dirty="0">
                <a:latin typeface="Arial" pitchFamily="34" charset="0"/>
              </a:rPr>
              <a:t>SPI </a:t>
            </a:r>
            <a:r>
              <a:rPr lang="ru-RU" altLang="ru-RU" b="1" dirty="0">
                <a:latin typeface="Arial" pitchFamily="34" charset="0"/>
              </a:rPr>
              <a:t>ускорялись на </a:t>
            </a:r>
            <a:r>
              <a:rPr lang="ru-RU" altLang="ru-RU" b="1" dirty="0" err="1">
                <a:latin typeface="Arial" pitchFamily="34" charset="0"/>
              </a:rPr>
              <a:t>Нуклотроне</a:t>
            </a:r>
            <a:r>
              <a:rPr lang="ru-RU" altLang="ru-RU" b="1" dirty="0">
                <a:latin typeface="Arial" pitchFamily="34" charset="0"/>
              </a:rPr>
              <a:t> в ходе 4х сеансов в </a:t>
            </a:r>
            <a:r>
              <a:rPr lang="en-US" altLang="ru-RU" b="1" dirty="0">
                <a:latin typeface="Arial" pitchFamily="34" charset="0"/>
              </a:rPr>
              <a:t>2016-17</a:t>
            </a:r>
            <a:r>
              <a:rPr lang="ru-RU" altLang="ru-RU" b="1" dirty="0">
                <a:latin typeface="Arial" pitchFamily="34" charset="0"/>
              </a:rPr>
              <a:t> г.</a:t>
            </a:r>
            <a:endParaRPr lang="ru-RU" dirty="0"/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0280E2ED-C194-42D5-B5E2-4936FE2C0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4D5C821-8A9E-4AE0-9BB7-1E130A56AD4B}"/>
              </a:ext>
            </a:extLst>
          </p:cNvPr>
          <p:cNvSpPr txBox="1"/>
          <p:nvPr/>
        </p:nvSpPr>
        <p:spPr>
          <a:xfrm>
            <a:off x="5635592" y="723615"/>
            <a:ext cx="343611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00339A"/>
                </a:solidFill>
                <a:latin typeface="Calibri" pitchFamily="34" charset="0"/>
              </a:rPr>
              <a:t>ИЯИ, ИТЭФ</a:t>
            </a:r>
            <a:r>
              <a:rPr lang="en-US" sz="2000" b="1" i="1" dirty="0">
                <a:solidFill>
                  <a:srgbClr val="00339A"/>
                </a:solidFill>
                <a:latin typeface="Calibri" pitchFamily="34" charset="0"/>
              </a:rPr>
              <a:t>, </a:t>
            </a:r>
            <a:r>
              <a:rPr lang="ru-RU" sz="2000" b="1" i="1" dirty="0">
                <a:solidFill>
                  <a:srgbClr val="00339A"/>
                </a:solidFill>
                <a:latin typeface="Calibri" pitchFamily="34" charset="0"/>
              </a:rPr>
              <a:t>МИФИ, ВНИИТФ</a:t>
            </a:r>
            <a:endParaRPr lang="en-US" sz="2000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 rot="20108400">
            <a:off x="2003519" y="2373252"/>
            <a:ext cx="4636607" cy="1204067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F0000"/>
                </a:solidFill>
                <a:latin typeface="+mn-lt"/>
              </a:rPr>
              <a:t>Введен в строй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в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2016 </a:t>
            </a:r>
          </a:p>
          <a:p>
            <a:pPr algn="ctr">
              <a:spcBef>
                <a:spcPts val="600"/>
              </a:spcBef>
            </a:pPr>
            <a:r>
              <a:rPr lang="ru-RU" sz="3600" b="1" dirty="0">
                <a:solidFill>
                  <a:srgbClr val="FF0000"/>
                </a:solidFill>
                <a:latin typeface="+mn-lt"/>
              </a:rPr>
              <a:t>Проведено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4 </a:t>
            </a:r>
            <a:r>
              <a:rPr lang="ru-RU" sz="3600" b="1" dirty="0">
                <a:solidFill>
                  <a:srgbClr val="FF0000"/>
                </a:solidFill>
                <a:latin typeface="+mn-lt"/>
              </a:rPr>
              <a:t>сеанса 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ru-RU" sz="3600" b="1" dirty="0">
                <a:solidFill>
                  <a:srgbClr val="FF0000"/>
                </a:solidFill>
                <a:latin typeface="+mn-lt"/>
              </a:rPr>
              <a:t>на </a:t>
            </a:r>
            <a:r>
              <a:rPr lang="ru-RU" sz="3600" b="1" dirty="0" err="1">
                <a:solidFill>
                  <a:srgbClr val="FF0000"/>
                </a:solidFill>
                <a:latin typeface="+mn-lt"/>
              </a:rPr>
              <a:t>Нуклотроне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02FDCBD-B472-4C13-8994-BD37EE17A974}"/>
              </a:ext>
            </a:extLst>
          </p:cNvPr>
          <p:cNvGrpSpPr/>
          <p:nvPr/>
        </p:nvGrpSpPr>
        <p:grpSpPr>
          <a:xfrm>
            <a:off x="0" y="2"/>
            <a:ext cx="9144000" cy="771099"/>
            <a:chOff x="0" y="0"/>
            <a:chExt cx="9144000" cy="771099"/>
          </a:xfrm>
        </p:grpSpPr>
        <p:sp>
          <p:nvSpPr>
            <p:cNvPr id="30" name="Прямоугольник 10">
              <a:extLst>
                <a:ext uri="{FF2B5EF4-FFF2-40B4-BE49-F238E27FC236}">
                  <a16:creationId xmlns:a16="http://schemas.microsoft.com/office/drawing/2014/main" id="{9D6EF884-08E4-4EEB-91CE-67B5C00F91FF}"/>
                </a:ext>
              </a:extLst>
            </p:cNvPr>
            <p:cNvSpPr/>
            <p:nvPr/>
          </p:nvSpPr>
          <p:spPr>
            <a:xfrm>
              <a:off x="3017646" y="1"/>
              <a:ext cx="6126354" cy="771098"/>
            </a:xfrm>
            <a:prstGeom prst="rect">
              <a:avLst/>
            </a:prstGeom>
            <a:solidFill>
              <a:srgbClr val="007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/>
            </a:p>
          </p:txBody>
        </p:sp>
        <p:pic>
          <p:nvPicPr>
            <p:cNvPr id="31" name="Рисунок 11">
              <a:extLst>
                <a:ext uri="{FF2B5EF4-FFF2-40B4-BE49-F238E27FC236}">
                  <a16:creationId xmlns:a16="http://schemas.microsoft.com/office/drawing/2014/main" id="{6460DA22-4ACD-4243-8765-E85690446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3050974" cy="771098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2124077" y="2997202"/>
            <a:ext cx="792163" cy="27352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16238" y="3644902"/>
            <a:ext cx="1943100" cy="1800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Arial" charset="0"/>
              <a:cs typeface="Arial" pitchFamily="34" charset="0"/>
            </a:endParaRPr>
          </a:p>
        </p:txBody>
      </p:sp>
      <p:pic>
        <p:nvPicPr>
          <p:cNvPr id="2051" name="Picture 3" descr="D:\Andrey\-=Work=-\=Nuclotron M=\=Системы=\HiLac\Layout-HILac+LU20-bi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87" y="785611"/>
            <a:ext cx="8752115" cy="560231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93708" y="874955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p↑, d↑, Z/A&gt;0,3</a:t>
            </a:r>
            <a:endParaRPr lang="ru-RU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74280" y="140028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RFQ</a:t>
            </a:r>
            <a:endParaRPr lang="ru-RU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749541" y="1054040"/>
            <a:ext cx="10967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Ions Z/A&gt;0,3</a:t>
            </a:r>
            <a:endParaRPr lang="ru-RU" sz="1200" b="1" dirty="0"/>
          </a:p>
          <a:p>
            <a:pPr algn="ctr"/>
            <a:r>
              <a:rPr lang="en-US" b="1" dirty="0"/>
              <a:t>LIS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404332" y="1562526"/>
            <a:ext cx="6222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SPI</a:t>
            </a:r>
          </a:p>
          <a:p>
            <a:r>
              <a:rPr lang="en-US" sz="1200" b="1" dirty="0" err="1"/>
              <a:t>p↑,d</a:t>
            </a:r>
            <a:r>
              <a:rPr lang="en-US" sz="1200" b="1" dirty="0"/>
              <a:t>↑</a:t>
            </a:r>
          </a:p>
          <a:p>
            <a:r>
              <a:rPr lang="en-US" sz="1200" b="1" dirty="0"/>
              <a:t>10mA</a:t>
            </a:r>
            <a:endParaRPr lang="ru-RU" sz="1200" b="1" dirty="0"/>
          </a:p>
        </p:txBody>
      </p:sp>
      <p:sp>
        <p:nvSpPr>
          <p:cNvPr id="7" name="TextBox 6"/>
          <p:cNvSpPr txBox="1"/>
          <p:nvPr/>
        </p:nvSpPr>
        <p:spPr>
          <a:xfrm rot="2462429">
            <a:off x="3562341" y="3900118"/>
            <a:ext cx="8627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ЛУТИ</a:t>
            </a:r>
            <a:r>
              <a:rPr lang="en-US" b="1" dirty="0"/>
              <a:t> </a:t>
            </a:r>
            <a:endParaRPr lang="ru-RU" sz="1400" b="1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80625" y="3764774"/>
            <a:ext cx="1370874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Здание </a:t>
            </a:r>
          </a:p>
          <a:p>
            <a:pPr algn="ctr"/>
            <a:r>
              <a:rPr lang="ru-RU" sz="1600" b="1" dirty="0"/>
              <a:t>Линейного ускорителя тяжелых ионов</a:t>
            </a:r>
            <a:endParaRPr lang="en-US" sz="1600" b="1" dirty="0"/>
          </a:p>
          <a:p>
            <a:endParaRPr lang="ru-RU" sz="1400" b="1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1161703"/>
            <a:ext cx="136306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Канал </a:t>
            </a:r>
          </a:p>
          <a:p>
            <a:r>
              <a:rPr lang="ru-RU" b="1" dirty="0"/>
              <a:t>инжекции </a:t>
            </a:r>
          </a:p>
          <a:p>
            <a:r>
              <a:rPr lang="ru-RU" b="1" dirty="0"/>
              <a:t>в Бустер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 rot="16710468">
            <a:off x="950917" y="5366265"/>
            <a:ext cx="15501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Нуклотрон</a:t>
            </a:r>
            <a:endParaRPr lang="ru-RU" sz="2000" b="1" baseline="30000" dirty="0"/>
          </a:p>
        </p:txBody>
      </p:sp>
      <p:sp>
        <p:nvSpPr>
          <p:cNvPr id="18" name="TextBox 17"/>
          <p:cNvSpPr txBox="1"/>
          <p:nvPr/>
        </p:nvSpPr>
        <p:spPr>
          <a:xfrm rot="16472544">
            <a:off x="214516" y="5056240"/>
            <a:ext cx="1129668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baseline="30000" dirty="0"/>
              <a:t>Бустер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6264" y="5266556"/>
            <a:ext cx="1508018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ВЧ</a:t>
            </a:r>
            <a:r>
              <a:rPr lang="en-US" b="1" dirty="0"/>
              <a:t> </a:t>
            </a:r>
            <a:r>
              <a:rPr lang="ru-RU" b="1" dirty="0"/>
              <a:t>усилители </a:t>
            </a:r>
            <a:r>
              <a:rPr lang="en-US" b="1" dirty="0"/>
              <a:t> </a:t>
            </a:r>
            <a:r>
              <a:rPr lang="ru-RU" b="1" dirty="0"/>
              <a:t>Лу</a:t>
            </a:r>
            <a:r>
              <a:rPr lang="en-US" b="1" dirty="0"/>
              <a:t>-20</a:t>
            </a:r>
            <a:endParaRPr lang="en-US" sz="1400" b="1" dirty="0"/>
          </a:p>
          <a:p>
            <a:endParaRPr lang="ru-RU" sz="1400" b="1" baseline="300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 flipV="1">
            <a:off x="1312396" y="1266924"/>
            <a:ext cx="622301" cy="1590675"/>
          </a:xfrm>
          <a:prstGeom prst="line">
            <a:avLst/>
          </a:prstGeom>
          <a:ln w="76200" cap="rnd">
            <a:solidFill>
              <a:schemeClr val="accent3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29727" y="2247487"/>
            <a:ext cx="1178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Здание </a:t>
            </a:r>
          </a:p>
          <a:p>
            <a:pPr algn="ctr"/>
            <a:r>
              <a:rPr lang="ru-RU" b="1" dirty="0"/>
              <a:t>Лу</a:t>
            </a:r>
            <a:r>
              <a:rPr lang="en-US" b="1" dirty="0"/>
              <a:t>-20</a:t>
            </a:r>
            <a:endParaRPr lang="ru-RU" sz="1400" b="1" baseline="30000" dirty="0"/>
          </a:p>
        </p:txBody>
      </p:sp>
      <p:sp>
        <p:nvSpPr>
          <p:cNvPr id="21" name="TextBox 3"/>
          <p:cNvSpPr txBox="1"/>
          <p:nvPr/>
        </p:nvSpPr>
        <p:spPr>
          <a:xfrm>
            <a:off x="2936248" y="100297"/>
            <a:ext cx="4638032" cy="523220"/>
          </a:xfrm>
          <a:prstGeom prst="rect">
            <a:avLst/>
          </a:prstGeom>
          <a:solidFill>
            <a:srgbClr val="C6D9F1">
              <a:alpha val="72157"/>
            </a:srgbClr>
          </a:solidFill>
          <a:ln w="12700">
            <a:miter lim="400000"/>
          </a:ln>
          <a:extLst>
            <a:ext uri="{C572A759-6A51-4108-AA02-DFA0A04FC94B}"/>
          </a:extLst>
        </p:spPr>
        <p:txBody>
          <a:bodyPr wrap="square" lIns="45719" rIns="45719">
            <a:spAutoFit/>
          </a:bodyPr>
          <a:lstStyle>
            <a:lvl1pPr algn="ctr">
              <a:defRPr sz="3600">
                <a:solidFill>
                  <a:srgbClr val="25406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i="1" dirty="0">
                <a:solidFill>
                  <a:srgbClr val="14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Линейные инжекторы</a:t>
            </a:r>
            <a:endParaRPr lang="en-US" altLang="ru-RU" sz="2800" b="1" i="1" dirty="0">
              <a:solidFill>
                <a:srgbClr val="14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uppieren"/>
          <p:cNvGrpSpPr>
            <a:grpSpLocks/>
          </p:cNvGrpSpPr>
          <p:nvPr/>
        </p:nvGrpSpPr>
        <p:grpSpPr bwMode="auto">
          <a:xfrm>
            <a:off x="165102" y="6278565"/>
            <a:ext cx="8797925" cy="568325"/>
            <a:chOff x="0" y="0"/>
            <a:chExt cx="8799077" cy="567611"/>
          </a:xfrm>
        </p:grpSpPr>
        <p:pic>
          <p:nvPicPr>
            <p:cNvPr id="24" name="JINR_logo_alpha.png" descr="JINR_logo_alpha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74684" y="0"/>
              <a:ext cx="624393" cy="540600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7" name="NICA_logo_alpha.png" descr="NICA_logo_alpha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94554"/>
              <a:ext cx="926575" cy="473057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</p:grpSp>
      <p:sp>
        <p:nvSpPr>
          <p:cNvPr id="3" name="Номер слайда 1">
            <a:extLst>
              <a:ext uri="{FF2B5EF4-FFF2-40B4-BE49-F238E27FC236}">
                <a16:creationId xmlns:a16="http://schemas.microsoft.com/office/drawing/2014/main" id="{E60534D9-0D51-D576-28E8-C86E84691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72746" y="6589859"/>
            <a:ext cx="2133600" cy="365125"/>
          </a:xfrm>
        </p:spPr>
        <p:txBody>
          <a:bodyPr/>
          <a:lstStyle/>
          <a:p>
            <a:pPr>
              <a:defRPr/>
            </a:pPr>
            <a:fld id="{87D1F350-3255-48DA-981B-A56A5FC5E57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34" name="TextBox 2">
            <a:extLst>
              <a:ext uri="{FF2B5EF4-FFF2-40B4-BE49-F238E27FC236}">
                <a16:creationId xmlns:a16="http://schemas.microsoft.com/office/drawing/2014/main" id="{F0D8ED07-FAF8-4CD9-A2F6-52C216432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366" y="6512068"/>
            <a:ext cx="74512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400" dirty="0">
                <a:solidFill>
                  <a:srgbClr val="1A1A1A"/>
                </a:solidFill>
                <a:latin typeface="aptos"/>
              </a:rPr>
              <a:t>Сессия-конференция секции ядерной физики ОФН РАН</a:t>
            </a:r>
            <a:r>
              <a:rPr lang="ru-RU" sz="1400" dirty="0">
                <a:latin typeface="Roboto" panose="02000000000000000000" pitchFamily="2" charset="0"/>
              </a:rPr>
              <a:t>, к 70-летию В.А. </a:t>
            </a:r>
            <a:r>
              <a:rPr lang="ru-RU" sz="1400" dirty="0" err="1">
                <a:latin typeface="Roboto" panose="02000000000000000000" pitchFamily="2" charset="0"/>
              </a:rPr>
              <a:t>Рубакова</a:t>
            </a:r>
            <a:r>
              <a:rPr lang="ru-RU" sz="1400" dirty="0">
                <a:latin typeface="Roboto" panose="02000000000000000000" pitchFamily="2" charset="0"/>
              </a:rPr>
              <a:t>.</a:t>
            </a:r>
            <a:r>
              <a:rPr lang="ru-RU" sz="1400" dirty="0"/>
              <a:t> </a:t>
            </a:r>
          </a:p>
        </p:txBody>
      </p:sp>
      <p:sp>
        <p:nvSpPr>
          <p:cNvPr id="32" name="Полилиния 22">
            <a:extLst>
              <a:ext uri="{FF2B5EF4-FFF2-40B4-BE49-F238E27FC236}">
                <a16:creationId xmlns:a16="http://schemas.microsoft.com/office/drawing/2014/main" id="{D524E94F-F7F0-4E17-B706-2D24E7304361}"/>
              </a:ext>
            </a:extLst>
          </p:cNvPr>
          <p:cNvSpPr/>
          <p:nvPr/>
        </p:nvSpPr>
        <p:spPr>
          <a:xfrm rot="2159837">
            <a:off x="-556178" y="2670591"/>
            <a:ext cx="6346681" cy="1837656"/>
          </a:xfrm>
          <a:custGeom>
            <a:avLst/>
            <a:gdLst>
              <a:gd name="connsiteX0" fmla="*/ 2342226 w 3628008"/>
              <a:gd name="connsiteY0" fmla="*/ 28112 h 2503502"/>
              <a:gd name="connsiteX1" fmla="*/ 566692 w 3628008"/>
              <a:gd name="connsiteY1" fmla="*/ 480873 h 2503502"/>
              <a:gd name="connsiteX2" fmla="*/ 96175 w 3628008"/>
              <a:gd name="connsiteY2" fmla="*/ 1439662 h 2503502"/>
              <a:gd name="connsiteX3" fmla="*/ 1143740 w 3628008"/>
              <a:gd name="connsiteY3" fmla="*/ 2336306 h 2503502"/>
              <a:gd name="connsiteX4" fmla="*/ 2839375 w 3628008"/>
              <a:gd name="connsiteY4" fmla="*/ 2336306 h 2503502"/>
              <a:gd name="connsiteX5" fmla="*/ 3611732 w 3628008"/>
              <a:gd name="connsiteY5" fmla="*/ 1333130 h 2503502"/>
              <a:gd name="connsiteX6" fmla="*/ 2937030 w 3628008"/>
              <a:gd name="connsiteY6" fmla="*/ 463118 h 2503502"/>
              <a:gd name="connsiteX7" fmla="*/ 1552113 w 3628008"/>
              <a:gd name="connsiteY7" fmla="*/ 10357 h 250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28008" h="2503502">
                <a:moveTo>
                  <a:pt x="2342226" y="28112"/>
                </a:moveTo>
                <a:cubicBezTo>
                  <a:pt x="1641630" y="136863"/>
                  <a:pt x="941034" y="245615"/>
                  <a:pt x="566692" y="480873"/>
                </a:cubicBezTo>
                <a:cubicBezTo>
                  <a:pt x="192350" y="716131"/>
                  <a:pt x="0" y="1130423"/>
                  <a:pt x="96175" y="1439662"/>
                </a:cubicBezTo>
                <a:cubicBezTo>
                  <a:pt x="192350" y="1748901"/>
                  <a:pt x="686540" y="2186865"/>
                  <a:pt x="1143740" y="2336306"/>
                </a:cubicBezTo>
                <a:cubicBezTo>
                  <a:pt x="1600940" y="2485747"/>
                  <a:pt x="2428043" y="2503502"/>
                  <a:pt x="2839375" y="2336306"/>
                </a:cubicBezTo>
                <a:cubicBezTo>
                  <a:pt x="3250707" y="2169110"/>
                  <a:pt x="3595456" y="1645328"/>
                  <a:pt x="3611732" y="1333130"/>
                </a:cubicBezTo>
                <a:cubicBezTo>
                  <a:pt x="3628008" y="1020932"/>
                  <a:pt x="3280300" y="683580"/>
                  <a:pt x="2937030" y="463118"/>
                </a:cubicBezTo>
                <a:cubicBezTo>
                  <a:pt x="2593760" y="242656"/>
                  <a:pt x="1750381" y="0"/>
                  <a:pt x="1552113" y="103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14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6971"/>
    </mc:Choice>
    <mc:Fallback xmlns="">
      <p:transition advTm="2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32010</TotalTime>
  <Words>2745</Words>
  <Application>Microsoft Office PowerPoint</Application>
  <PresentationFormat>On-screen Show (4:3)</PresentationFormat>
  <Paragraphs>522</Paragraphs>
  <Slides>33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aptos</vt:lpstr>
      <vt:lpstr>Arial</vt:lpstr>
      <vt:lpstr>ArialMT</vt:lpstr>
      <vt:lpstr>Bookman Old Style</vt:lpstr>
      <vt:lpstr>Calibri</vt:lpstr>
      <vt:lpstr>Comic Sans MS</vt:lpstr>
      <vt:lpstr>Georgia</vt:lpstr>
      <vt:lpstr>Roboto</vt:lpstr>
      <vt:lpstr>Times</vt:lpstr>
      <vt:lpstr>Times New Roman</vt:lpstr>
      <vt:lpstr>Wingdings</vt:lpstr>
      <vt:lpstr>Тема Office</vt:lpstr>
      <vt:lpstr>Специальное оформление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Сеанс пусконаладочных работ на комплексе NICA   </vt:lpstr>
      <vt:lpstr>PowerPoint Presentation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Серг;Andrey</dc:creator>
  <cp:lastModifiedBy>Andrey</cp:lastModifiedBy>
  <cp:revision>525</cp:revision>
  <cp:lastPrinted>2019-06-04T15:57:44Z</cp:lastPrinted>
  <dcterms:created xsi:type="dcterms:W3CDTF">2019-04-25T09:57:14Z</dcterms:created>
  <dcterms:modified xsi:type="dcterms:W3CDTF">2025-02-16T11:04:03Z</dcterms:modified>
</cp:coreProperties>
</file>