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3" r:id="rId4"/>
    <p:sldId id="266" r:id="rId5"/>
    <p:sldId id="274" r:id="rId6"/>
    <p:sldId id="276" r:id="rId7"/>
    <p:sldId id="278" r:id="rId8"/>
    <p:sldId id="260" r:id="rId9"/>
    <p:sldId id="279" r:id="rId10"/>
    <p:sldId id="287" r:id="rId11"/>
    <p:sldId id="259" r:id="rId12"/>
    <p:sldId id="261" r:id="rId13"/>
    <p:sldId id="262" r:id="rId14"/>
    <p:sldId id="269" r:id="rId15"/>
    <p:sldId id="277" r:id="rId16"/>
    <p:sldId id="281" r:id="rId17"/>
    <p:sldId id="284" r:id="rId18"/>
    <p:sldId id="283" r:id="rId19"/>
    <p:sldId id="282" r:id="rId20"/>
    <p:sldId id="285" r:id="rId21"/>
    <p:sldId id="286" r:id="rId22"/>
    <p:sldId id="258" r:id="rId23"/>
    <p:sldId id="288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0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53.emf"/><Relationship Id="rId1" Type="http://schemas.openxmlformats.org/officeDocument/2006/relationships/image" Target="../media/image16.emf"/><Relationship Id="rId4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9BB32-85DC-48CC-A6AE-EBA7C88C8883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E4667-9516-4B85-8219-EEBEC4880A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471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683FD-78D2-4AA3-B526-72FEA44E4AAA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CC39B-2ACD-418C-8DD0-8762A44082CA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55BA-D888-4634-8C11-59C23E63D496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E4F1-45D3-4F6B-9BAF-EF478C653BA8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4C1A-717D-4D25-A8DC-0FA05CDEFEB7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2991A-3E0D-45D4-997E-890B8A809B36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A2166-3726-4467-A2DE-9659CF138786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EB1FB-76B3-439F-A008-5F40285EB58D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3B6B-E1A0-4FEF-8374-2ADBA12783C0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D4F2D-CCAA-4F00-ADD4-042F028D227E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F014-3A4A-4E76-8768-EE9F3D79A189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DD3B-52F9-42D7-97CF-62328785967D}" type="datetime1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7.emf"/><Relationship Id="rId7" Type="http://schemas.openxmlformats.org/officeDocument/2006/relationships/image" Target="../media/image14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Relationship Id="rId9" Type="http://schemas.openxmlformats.org/officeDocument/2006/relationships/image" Target="../media/image4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2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cu.be/dQYL2" TargetMode="Externa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I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85951" cy="103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88" y="836712"/>
            <a:ext cx="8938042" cy="228498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распада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бозона на два лептона и фотон и зарядовая асимметрия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FF94212-A70C-4636-910E-1D48B7B8C9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7950" y="0"/>
            <a:ext cx="2579680" cy="7715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1DD2A38-909C-86B7-7703-6CAA7802C4F0}"/>
              </a:ext>
            </a:extLst>
          </p:cNvPr>
          <p:cNvSpPr txBox="1"/>
          <p:nvPr/>
        </p:nvSpPr>
        <p:spPr>
          <a:xfrm>
            <a:off x="1277468" y="2996952"/>
            <a:ext cx="6292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А.Г. Харламов, Т.А. Харламова,</a:t>
            </a:r>
          </a:p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В.Н.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Жабин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П.А.Крачков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Купич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2018B66-CC00-9289-59FC-13FF50331103}"/>
              </a:ext>
            </a:extLst>
          </p:cNvPr>
          <p:cNvSpPr txBox="1"/>
          <p:nvPr/>
        </p:nvSpPr>
        <p:spPr>
          <a:xfrm>
            <a:off x="827584" y="4077072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Институт ядерной физики СО </a:t>
            </a:r>
            <a:r>
              <a:rPr lang="ru-RU" sz="2400" b="1" dirty="0" smtClean="0"/>
              <a:t>РАН им. Г.И. </a:t>
            </a:r>
            <a:r>
              <a:rPr lang="ru-RU" sz="2400" b="1" dirty="0" err="1" smtClean="0"/>
              <a:t>Будкера</a:t>
            </a:r>
            <a:endParaRPr lang="ru-RU" sz="2400" b="1" dirty="0"/>
          </a:p>
          <a:p>
            <a:pPr algn="ctr"/>
            <a:endParaRPr lang="ru-RU" sz="2400" b="1" dirty="0"/>
          </a:p>
          <a:p>
            <a:pPr algn="ctr"/>
            <a:r>
              <a:rPr lang="ru-RU" sz="2400" dirty="0" smtClean="0"/>
              <a:t>Сессия-конференция секции </a:t>
            </a:r>
            <a:r>
              <a:rPr lang="ru-RU" sz="2400" dirty="0"/>
              <a:t>ядерной физики </a:t>
            </a:r>
            <a:r>
              <a:rPr lang="ru-RU" sz="2400" dirty="0" smtClean="0"/>
              <a:t>ОФН РАН, посвященная </a:t>
            </a:r>
            <a:r>
              <a:rPr lang="ru-RU" sz="2400" dirty="0"/>
              <a:t>70-летию со дня рождения </a:t>
            </a:r>
            <a:endParaRPr lang="ru-RU" sz="2400" dirty="0" smtClean="0"/>
          </a:p>
          <a:p>
            <a:pPr algn="ctr"/>
            <a:r>
              <a:rPr lang="ru-RU" sz="2400" dirty="0" smtClean="0"/>
              <a:t>академика </a:t>
            </a:r>
            <a:r>
              <a:rPr lang="ru-RU" sz="2400" dirty="0"/>
              <a:t>РАН Валерия Анатольевича </a:t>
            </a:r>
            <a:r>
              <a:rPr lang="ru-RU" sz="2400" dirty="0" err="1" smtClean="0"/>
              <a:t>Рубакова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b="1" dirty="0" smtClean="0"/>
              <a:t>Москва-2025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00298" y="5929330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Работа подержана РНФ №23-22-00193</a:t>
            </a:r>
            <a:endParaRPr lang="ru-RU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3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3113614"/>
              </p:ext>
            </p:extLst>
          </p:nvPr>
        </p:nvGraphicFramePr>
        <p:xfrm>
          <a:off x="179512" y="692888"/>
          <a:ext cx="5169223" cy="3528200"/>
        </p:xfrm>
        <a:graphic>
          <a:graphicData uri="http://schemas.openxmlformats.org/presentationml/2006/ole">
            <p:oleObj spid="_x0000_s13317" name="Acrobat Document" r:id="rId3" imgW="7197120" imgH="4914720" progId="AcroExch.Document.7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3156" y="1268759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Зарядовая асимметрия </a:t>
            </a:r>
            <a:r>
              <a:rPr lang="ru-RU" dirty="0" smtClean="0"/>
              <a:t>как функция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baseline="-2500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ru-RU" smtClean="0"/>
              <a:t>при </a:t>
            </a:r>
            <a:r>
              <a:rPr lang="en-US" dirty="0" smtClean="0"/>
              <a:t>M(</a:t>
            </a:r>
            <a:r>
              <a:rPr lang="en-US" dirty="0" err="1" smtClean="0"/>
              <a:t>ly</a:t>
            </a:r>
            <a:r>
              <a:rPr lang="en-US" dirty="0" smtClean="0"/>
              <a:t>)</a:t>
            </a:r>
            <a:r>
              <a:rPr lang="ru-RU" dirty="0" smtClean="0"/>
              <a:t> 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r>
              <a:rPr lang="en-US" dirty="0" smtClean="0"/>
              <a:t>80</a:t>
            </a:r>
            <a:r>
              <a:rPr lang="ru-RU" dirty="0" smtClean="0"/>
              <a:t>ГэВ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58112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Мы провели расчет асимметрии при значениях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30000" dirty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от 0 до 1.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Максимальная асимметрия составила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~0.02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при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dirty="0"/>
              <a:t> ≈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ГэВ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Значение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0.097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±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0.022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соответствующее эксперименту не достигается ни при каком значении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-306288"/>
            <a:ext cx="8624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Зарядовая асимметрия как функция 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sz="3200" b="1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sz="3200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5528" y="1032411"/>
            <a:ext cx="4248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Так как предсказываемый бег синуса не описывает асимметрию, мы попробовали рассчитать зависимость от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асимметрии, чтобы затем пересчитать экспериментальную асимметрию в значения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46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6647714"/>
              </p:ext>
            </p:extLst>
          </p:nvPr>
        </p:nvGraphicFramePr>
        <p:xfrm>
          <a:off x="107504" y="3068960"/>
          <a:ext cx="5400675" cy="3686175"/>
        </p:xfrm>
        <a:graphic>
          <a:graphicData uri="http://schemas.openxmlformats.org/presentationml/2006/ole">
            <p:oleObj spid="_x0000_s3096" name="Acrobat Document" r:id="rId3" imgW="7197120" imgH="4914720" progId="AcroExch.Document.7">
              <p:embed/>
            </p:oleObj>
          </a:graphicData>
        </a:graphic>
      </p:graphicFrame>
      <p:pic>
        <p:nvPicPr>
          <p:cNvPr id="3074" name="Picture 2" descr="G:\ГрантРНФ\Статья4Ню\nu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532909" cy="202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-121385"/>
            <a:ext cx="89289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нейтринного конденсата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76672"/>
            <a:ext cx="54726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Конденсация нейтрино рассматривается в качестве модели новой физики для решения космологических проблем:</a:t>
            </a:r>
          </a:p>
          <a:p>
            <a:r>
              <a:rPr lang="en-US" dirty="0" smtClean="0"/>
              <a:t>Phys.Lett.B697:7-10,2011</a:t>
            </a:r>
            <a:r>
              <a:rPr lang="ru-RU" dirty="0" smtClean="0"/>
              <a:t>, </a:t>
            </a:r>
            <a:r>
              <a:rPr lang="en-US" dirty="0" err="1"/>
              <a:t>Nucl</a:t>
            </a:r>
            <a:r>
              <a:rPr lang="en-US" dirty="0"/>
              <a:t>. Phys. B 928 (2018) </a:t>
            </a:r>
            <a:r>
              <a:rPr lang="en-US" dirty="0" smtClean="0"/>
              <a:t>258-267</a:t>
            </a:r>
            <a:r>
              <a:rPr lang="ru-RU" dirty="0" smtClean="0"/>
              <a:t>,  </a:t>
            </a:r>
            <a:r>
              <a:rPr lang="en-US" dirty="0" err="1" smtClean="0"/>
              <a:t>arXiv:hep-ph</a:t>
            </a:r>
            <a:r>
              <a:rPr lang="en-US" dirty="0" smtClean="0"/>
              <a:t>/9903416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Мы используем следующую гипотезу для объяснения асимметрии в процессе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en-US" b="1" dirty="0">
                <a:solidFill>
                  <a:srgbClr val="0000FF"/>
                </a:solidFill>
              </a:rPr>
              <a:t>→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2l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: виртуальный лептон взаимодействует с нейтрино из конденсата и превращается в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а затем обратно.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endParaRPr lang="ru-RU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5220072" y="2492896"/>
                <a:ext cx="3816424" cy="4524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Если переставить взаимодействие с конденсатом нейтрино на лептон с другим знаком заряда, то нейтрино и антинейтрино поменяются местами. Поскольку нейтрино – фермионы и анти коммутируют, то  знак выражения поменяется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.</a:t>
                </a:r>
                <a:endParaRPr lang="ru-RU" b="1" dirty="0" smtClean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r>
                  <a:rPr lang="ru-RU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Используя форм-фактор вида:</a:t>
                </a:r>
              </a:p>
              <a:p>
                <a:endParaRPr lang="ru-RU" b="1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endParaRPr lang="ru-RU" b="1" dirty="0" smtClean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r>
                  <a:rPr lang="ru-RU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получаем резкий скачок асимметрии при 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M</a:t>
                </a:r>
                <a:r>
                  <a:rPr lang="ru-RU" b="1" dirty="0">
                    <a:solidFill>
                      <a:srgbClr val="0000FF"/>
                    </a:solidFill>
                    <a:latin typeface="Comic Sans MS" pitchFamily="66" charset="0"/>
                  </a:rPr>
                  <a:t>(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l</a:t>
                </a:r>
                <a:r>
                  <a:rPr lang="el-GR" b="1" dirty="0">
                    <a:solidFill>
                      <a:srgbClr val="0000FF"/>
                    </a:solidFill>
                    <a:latin typeface="Comic Sans MS" pitchFamily="66" charset="0"/>
                  </a:rPr>
                  <a:t>γ</a:t>
                </a:r>
                <a:r>
                  <a:rPr lang="en-US" b="1" dirty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ru-RU" dirty="0"/>
                  <a:t> ≈ </a:t>
                </a:r>
                <a:r>
                  <a:rPr lang="ru-RU" b="1" dirty="0">
                    <a:solidFill>
                      <a:srgbClr val="0000FF"/>
                    </a:solidFill>
                    <a:latin typeface="Comic Sans MS" pitchFamily="66" charset="0"/>
                  </a:rPr>
                  <a:t>8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0</a:t>
                </a:r>
                <a:r>
                  <a:rPr lang="ru-RU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 ГэВ, как в эксперименте.</a:t>
                </a:r>
                <a:r>
                  <a:rPr lang="en-US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/>
                </a: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ru-RU" sz="12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1200" i="1">
                            <a:latin typeface="Cambria Math"/>
                          </a:rPr>
                          <m:t>𝜈𝜈</m:t>
                        </m:r>
                      </m:e>
                    </m:d>
                  </m:oMath>
                </a14:m>
                <a:r>
                  <a:rPr lang="en-US" sz="1200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=(12</a:t>
                </a:r>
                <a:r>
                  <a:rPr lang="ru-RU" sz="1200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 ГэВ</a:t>
                </a:r>
                <a:r>
                  <a:rPr lang="en-US" sz="1200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)</a:t>
                </a:r>
                <a:r>
                  <a:rPr lang="en-US" sz="1200" b="1" baseline="30000" dirty="0" smtClean="0">
                    <a:solidFill>
                      <a:srgbClr val="0000FF"/>
                    </a:solidFill>
                    <a:latin typeface="Comic Sans MS" pitchFamily="66" charset="0"/>
                  </a:rPr>
                  <a:t>3</a:t>
                </a:r>
                <a:r>
                  <a:rPr lang="en-US" sz="1200" b="1" dirty="0" smtClean="0">
                    <a:solidFill>
                      <a:srgbClr val="0000FF"/>
                    </a:solidFill>
                    <a:latin typeface="Comic Sans MS" pitchFamily="66" charset="0"/>
                  </a:rPr>
                  <a:t>.</a:t>
                </a:r>
                <a:endParaRPr lang="ru-RU" sz="1200" b="1" dirty="0">
                  <a:solidFill>
                    <a:srgbClr val="0000FF"/>
                  </a:solidFill>
                  <a:latin typeface="Comic Sans MS" pitchFamily="66" charset="0"/>
                </a:endParaRPr>
              </a:p>
              <a:p>
                <a:endParaRPr lang="en-US" b="1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492896"/>
                <a:ext cx="3816424" cy="4524315"/>
              </a:xfrm>
              <a:prstGeom prst="rect">
                <a:avLst/>
              </a:prstGeom>
              <a:blipFill rotWithShape="1">
                <a:blip r:embed="rId5"/>
                <a:stretch>
                  <a:fillRect l="-1278" t="-539" r="-38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5220072" y="5229200"/>
                <a:ext cx="3676925" cy="686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1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1200" i="1">
                              <a:latin typeface="Cambria Math"/>
                            </a:rPr>
                            <m:t>1−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200" i="1">
                                      <a:latin typeface="Cambria Math"/>
                                    </a:rPr>
                                    <m:t>𝑄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𝑓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  <m:r>
                            <a:rPr lang="ru-RU" sz="1200" i="1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ru-RU" sz="12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2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〈"/>
                                      <m:endChr m:val="〉"/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𝜈𝜈</m:t>
                                      </m:r>
                                    </m:e>
                                  </m:d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𝑄</m:t>
                                      </m:r>
                                    </m:e>
                                    <m:sup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ru-RU" sz="12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ru-RU" sz="1200" i="1">
                                      <a:latin typeface="Cambria Math"/>
                                    </a:rPr>
                                    <m:t>Г</m:t>
                                  </m:r>
                                  <m:sSub>
                                    <m:sSubPr>
                                      <m:ctrlPr>
                                        <a:rPr lang="ru-RU" sz="12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200" i="1">
                                          <a:latin typeface="Cambria Math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ru-RU" sz="12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ru-RU" sz="12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229200"/>
                <a:ext cx="3676925" cy="6868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41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-99392"/>
            <a:ext cx="2416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Заключение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32656"/>
            <a:ext cx="784887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В распаде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en-US" b="1" dirty="0">
                <a:solidFill>
                  <a:srgbClr val="0000FF"/>
                </a:solidFill>
              </a:rPr>
              <a:t>→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2l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выделен вклад прямой вершины и измерена вероятность распада:</a:t>
            </a:r>
          </a:p>
          <a:p>
            <a:pPr marL="342900" indent="-342900">
              <a:buAutoNum type="arabicParenR"/>
            </a:pPr>
            <a:endParaRPr lang="ru-RU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buAutoNum type="arabicParenR"/>
            </a:pPr>
            <a:endParaRPr lang="ru-RU" b="1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Добавка вклада прямой вершины к предсказаниям современных генераторов </a:t>
            </a:r>
            <a:r>
              <a:rPr lang="en-US" b="1" dirty="0" err="1" smtClean="0">
                <a:solidFill>
                  <a:srgbClr val="0000FF"/>
                </a:solidFill>
                <a:latin typeface="Comic Sans MS" pitchFamily="66" charset="0"/>
              </a:rPr>
              <a:t>PowHeg+PHOTOS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и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Sherpa 2.2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оказалась значимой на уровне достоверности 5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и 4.7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σ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соответственно. 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Произведено сравнение данных с предсказаниями генератора </a:t>
            </a:r>
            <a:r>
              <a:rPr lang="en-US" b="1" dirty="0" err="1" smtClean="0">
                <a:solidFill>
                  <a:srgbClr val="0000FF"/>
                </a:solidFill>
                <a:latin typeface="Comic Sans MS" pitchFamily="66" charset="0"/>
              </a:rPr>
              <a:t>ReneSANCe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 Распределения по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l-GR" b="1" baseline="30000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и </a:t>
            </a:r>
            <a:r>
              <a:rPr lang="en-US" b="1" dirty="0" err="1" smtClean="0">
                <a:solidFill>
                  <a:srgbClr val="0000FF"/>
                </a:solidFill>
                <a:latin typeface="Comic Sans MS" pitchFamily="66" charset="0"/>
              </a:rPr>
              <a:t>dR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(l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описываются удовлетворительно, распределение по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M(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описывается не очень из-за плохого описания начального состояния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Подготовлена генерация событий с точным по КХД моделирование начального состояния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учтены угловые коэффициенты и распределение по поперечному импульсу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и его направлению.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Произведена интерпретация зарядовой асимметрии в распределении по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M(l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±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 Эффект бега синуса </a:t>
            </a:r>
            <a:r>
              <a:rPr lang="ru-RU" b="1" dirty="0" err="1" smtClean="0">
                <a:solidFill>
                  <a:srgbClr val="0000FF"/>
                </a:solidFill>
                <a:latin typeface="Comic Sans MS" pitchFamily="66" charset="0"/>
              </a:rPr>
              <a:t>Вайнберга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не описывает данные по асимметрии. Установлено, что никакие значения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не могут описать наблюдаемую асимметрию.</a:t>
            </a:r>
          </a:p>
          <a:p>
            <a:pPr marL="342900" indent="-342900">
              <a:buAutoNum type="arabicParenR"/>
            </a:pP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Предложен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а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модель нейтринного конденсата, которая предсказывает резкий рост асимметрии при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dirty="0"/>
              <a:t> ≈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ГэВ от отрицательных значений к положительным.  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  <a:p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A061C8A-DA5B-340C-7C10-A254C010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998033"/>
            <a:ext cx="7344816" cy="47354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720748" y="3208615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FF"/>
                </a:solidFill>
              </a:rPr>
              <a:t>Работа подержана РНФ №23-22-00193</a:t>
            </a:r>
            <a:endParaRPr lang="ru-RU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6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94F-D936-4C7E-80C7-8A598A062E95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28" y="1283224"/>
            <a:ext cx="8840231" cy="388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44176" y="126444"/>
            <a:ext cx="33059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+mj-lt"/>
              </a:rPr>
              <a:t>Условия отбора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75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36A363-32B7-B27E-3BB1-D72EB865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0" y="1853636"/>
            <a:ext cx="8474927" cy="38025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572689B-4AC0-37EA-77F5-9133D97FE0B3}"/>
              </a:ext>
            </a:extLst>
          </p:cNvPr>
          <p:cNvSpPr/>
          <p:nvPr/>
        </p:nvSpPr>
        <p:spPr>
          <a:xfrm>
            <a:off x="3071094" y="-27159"/>
            <a:ext cx="2622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поправка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E6A634-31EE-1B46-A070-8CD2BD1219F8}"/>
              </a:ext>
            </a:extLst>
          </p:cNvPr>
          <p:cNvSpPr txBox="1"/>
          <p:nvPr/>
        </p:nvSpPr>
        <p:spPr>
          <a:xfrm>
            <a:off x="81481" y="557616"/>
            <a:ext cx="898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генераторах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PowHeg+PHOTOS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Sherpa 2.2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учтены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-поправки. Мы использовали генератор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KKMChh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применена библиотека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DIZET[2]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учета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-поправок в процессе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Z→ll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остальном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KKMChh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идентичен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PowHeg+PHOTOS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поправка оказалась очень мала – 0.2%.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8EA609-0A58-1DFB-EF90-A62D38204891}"/>
              </a:ext>
            </a:extLst>
          </p:cNvPr>
          <p:cNvSpPr txBox="1"/>
          <p:nvPr/>
        </p:nvSpPr>
        <p:spPr>
          <a:xfrm>
            <a:off x="81484" y="5975279"/>
            <a:ext cx="8981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Yost et all,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290, arXiv:1801.03560 [hep-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342900" indent="-34290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B. Arbuzov et all,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Commun. 174 (2006) 728–758.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arXiv:hep-ph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/0507146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94F-D936-4C7E-80C7-8A598A062E9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2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82788422"/>
              </p:ext>
            </p:extLst>
          </p:nvPr>
        </p:nvGraphicFramePr>
        <p:xfrm>
          <a:off x="539552" y="836712"/>
          <a:ext cx="7529419" cy="5112568"/>
        </p:xfrm>
        <a:graphic>
          <a:graphicData uri="http://schemas.openxmlformats.org/presentationml/2006/ole">
            <p:oleObj spid="_x0000_s7187" name="Acrobat Document" r:id="rId3" imgW="7197120" imgH="4889160" progId="AcroExch.Document.7">
              <p:embed/>
            </p:oleObj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842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D041181A-1905-FFF7-0002-0CD4832601F6}"/>
              </a:ext>
            </a:extLst>
          </p:cNvPr>
          <p:cNvSpPr/>
          <p:nvPr/>
        </p:nvSpPr>
        <p:spPr>
          <a:xfrm>
            <a:off x="332514" y="0"/>
            <a:ext cx="8099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данных к МС в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приближении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537A2A8-705E-D8CB-9929-4E59153A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431"/>
            <a:ext cx="4192859" cy="29104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58558C5-7B21-E26D-A443-2C58680B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61431"/>
            <a:ext cx="4282068" cy="293277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22785BA-7E16-72AE-8732-BA17738D1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3" y="3406970"/>
            <a:ext cx="4216197" cy="5242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515229-BDE9-82C9-2047-49209F51D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871" y="3383602"/>
            <a:ext cx="4216197" cy="5709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FDA90CD-77E7-1FA4-448F-939981798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0" y="4832717"/>
            <a:ext cx="3166946" cy="105936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76A6F0F-2544-C67E-DEA4-D4BA061C80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6334" y="4304924"/>
            <a:ext cx="4371278" cy="42374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E6DF6F-586E-85D1-58F8-38DFEEB68873}"/>
              </a:ext>
            </a:extLst>
          </p:cNvPr>
          <p:cNvSpPr txBox="1"/>
          <p:nvPr/>
        </p:nvSpPr>
        <p:spPr>
          <a:xfrm>
            <a:off x="3330796" y="545017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(3)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E494B7C-F4BA-C188-1A62-96DA7702508B}"/>
              </a:ext>
            </a:extLst>
          </p:cNvPr>
          <p:cNvSpPr txBox="1"/>
          <p:nvPr/>
        </p:nvSpPr>
        <p:spPr>
          <a:xfrm>
            <a:off x="235390" y="4063181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используем нормированное отношение данных к предсказаниям МС: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DD3B5AB-BA05-44DC-2C93-8AC2FE6D782C}"/>
              </a:ext>
            </a:extLst>
          </p:cNvPr>
          <p:cNvSpPr txBox="1"/>
          <p:nvPr/>
        </p:nvSpPr>
        <p:spPr>
          <a:xfrm>
            <a:off x="4337937" y="3911114"/>
            <a:ext cx="428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строится следующим образом: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715BBA8-A4CD-2AE8-7A07-FEA86339A469}"/>
              </a:ext>
            </a:extLst>
          </p:cNvPr>
          <p:cNvSpPr txBox="1"/>
          <p:nvPr/>
        </p:nvSpPr>
        <p:spPr>
          <a:xfrm>
            <a:off x="3892990" y="4755829"/>
            <a:ext cx="5251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нормированное распределение для модели с поправкой,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нормированное распределение для исходного моделирования,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нормированное распределение для поправки,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поправки в полном распределении (свободный параметр при аппроксимации).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ACDB049-F488-D22C-EF90-749D2CBE3593}"/>
              </a:ext>
            </a:extLst>
          </p:cNvPr>
          <p:cNvSpPr txBox="1"/>
          <p:nvPr/>
        </p:nvSpPr>
        <p:spPr>
          <a:xfrm>
            <a:off x="6437014" y="1258432"/>
            <a:ext cx="18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сохраняющее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BA70DA-E15F-32ED-CC44-3DC35EC8A392}"/>
              </a:ext>
            </a:extLst>
          </p:cNvPr>
          <p:cNvSpPr txBox="1"/>
          <p:nvPr/>
        </p:nvSpPr>
        <p:spPr>
          <a:xfrm>
            <a:off x="1646211" y="1229767"/>
            <a:ext cx="189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нарушающее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E4B2966-5CC7-902F-E750-6D2BC5A32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2971" y="2414187"/>
            <a:ext cx="2007220" cy="34568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FC66B6EE-BC09-3A2E-97B9-2387D12CD2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0402" y="2405798"/>
            <a:ext cx="1873405" cy="43489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D630A055-85EB-4191-8A82-3B13EF38B095}"/>
              </a:ext>
            </a:extLst>
          </p:cNvPr>
          <p:cNvSpPr txBox="1"/>
          <p:nvPr/>
        </p:nvSpPr>
        <p:spPr>
          <a:xfrm>
            <a:off x="163850" y="5911917"/>
            <a:ext cx="3484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СР-нарушающее взаимодействие хуже описывает данные и далее не рассматривается.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94F-D936-4C7E-80C7-8A598A062E9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1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13054"/>
            <a:ext cx="4316617" cy="291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705" y="781385"/>
            <a:ext cx="4386695" cy="300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66395"/>
            <a:ext cx="8988067" cy="330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28600" y="-112931"/>
            <a:ext cx="96342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PowHeg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Sherpa 2.2 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ratio to the data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48790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direct vertex addition to NLO MC to test Data/MC agreement for NLO case.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39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06" y="464919"/>
            <a:ext cx="87915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6851A1-B7CF-3D2D-BBFD-EAD54EEEC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38" y="3191176"/>
            <a:ext cx="8341112" cy="89209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5FE082B-F13D-7550-1C73-FEAAA02A7201}"/>
              </a:ext>
            </a:extLst>
          </p:cNvPr>
          <p:cNvSpPr/>
          <p:nvPr/>
        </p:nvSpPr>
        <p:spPr>
          <a:xfrm>
            <a:off x="1844981" y="-63371"/>
            <a:ext cx="5074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j-lt"/>
                <a:cs typeface="Times New Roman"/>
              </a:rPr>
              <a:t>Результаты аппроксимации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12B7BAB-5BEC-BBA6-9DC1-65D8FEE4416C}"/>
              </a:ext>
            </a:extLst>
          </p:cNvPr>
          <p:cNvSpPr txBox="1"/>
          <p:nvPr/>
        </p:nvSpPr>
        <p:spPr>
          <a:xfrm>
            <a:off x="3974680" y="752838"/>
            <a:ext cx="814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1163673-3695-B8D3-9217-B169CC0C2ACF}"/>
              </a:ext>
            </a:extLst>
          </p:cNvPr>
          <p:cNvSpPr txBox="1"/>
          <p:nvPr/>
        </p:nvSpPr>
        <p:spPr>
          <a:xfrm>
            <a:off x="3955068" y="3467367"/>
            <a:ext cx="8148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94F-D936-4C7E-80C7-8A598A062E95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4245226"/>
            <a:ext cx="9144000" cy="252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67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A137700-0EDA-69FE-5F1F-716EA57FF106}"/>
              </a:ext>
            </a:extLst>
          </p:cNvPr>
          <p:cNvSpPr/>
          <p:nvPr/>
        </p:nvSpPr>
        <p:spPr>
          <a:xfrm>
            <a:off x="1812735" y="-27159"/>
            <a:ext cx="51387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распада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Z→ll</a:t>
            </a:r>
            <a:r>
              <a:rPr lang="el-G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B503F5-19D2-C1BA-B7D9-C6C097262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3" y="1051803"/>
            <a:ext cx="8162693" cy="8251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5647F78-422E-9E32-1232-BA2AF6310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40" y="1876993"/>
            <a:ext cx="8385717" cy="2141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EAB6E6-C3B4-F618-EFC9-68CFBDC6984A}"/>
              </a:ext>
            </a:extLst>
          </p:cNvPr>
          <p:cNvSpPr txBox="1"/>
          <p:nvPr/>
        </p:nvSpPr>
        <p:spPr>
          <a:xfrm>
            <a:off x="597529" y="651850"/>
            <a:ext cx="65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долю прямой вершины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определить: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A061C8A-DA5B-340C-7C10-A254C0101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140" y="4124516"/>
            <a:ext cx="8474927" cy="5464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6BB3FA7-508A-DCA2-DAD9-580FCCBFA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45" y="4655239"/>
            <a:ext cx="4326673" cy="3902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CA82C30-E235-92D6-1EA1-087EA0B1A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47" y="5159425"/>
            <a:ext cx="6646127" cy="4683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A0718DF-F23C-B4C4-5132-0AC464B65F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784" y="5702626"/>
            <a:ext cx="6735337" cy="468351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94F-D936-4C7E-80C7-8A598A062E9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4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1823" y="-27384"/>
            <a:ext cx="197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j-lt"/>
              </a:rPr>
              <a:t>Введение</a:t>
            </a:r>
            <a:r>
              <a:rPr lang="en-US"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89646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Данная работа посвящена интерпретации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данных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,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полученных в работе: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ATLAS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</a:t>
            </a: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Phys</a:t>
            </a:r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J. C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84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195 (2024)</a:t>
            </a:r>
            <a:r>
              <a:rPr lang="ru-RU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0" i="0" u="none" strike="noStrike" baseline="0" dirty="0">
                <a:latin typeface="SFRM1200"/>
              </a:rPr>
              <a:t>arXiv:2310.11574 [</a:t>
            </a:r>
            <a:r>
              <a:rPr lang="en-US" sz="1800" b="0" i="0" u="none" strike="noStrike" baseline="0" dirty="0" err="1" smtClean="0">
                <a:latin typeface="SFRM1200"/>
              </a:rPr>
              <a:t>hep</a:t>
            </a:r>
            <a:r>
              <a:rPr lang="en-US" sz="1800" b="0" i="0" u="none" strike="noStrike" baseline="0" dirty="0" smtClean="0">
                <a:latin typeface="SFRM1200"/>
              </a:rPr>
              <a:t>-ex],</a:t>
            </a:r>
            <a:endParaRPr lang="ru-RU" b="1" dirty="0">
              <a:solidFill>
                <a:srgbClr val="0000FF"/>
              </a:solidFill>
              <a:latin typeface="Comic Sans MS" pitchFamily="66" charset="0"/>
            </a:endParaRPr>
          </a:p>
          <a:p>
            <a:pPr algn="just"/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где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измерены дифференциальные распределения по инвариантной массе лептона и фотона в процессе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Z→ll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c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высокой точностью, систематическая неопределенность измерения менее 0.6%.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Инвариантная масса лептона и фотона распределена от 4 до 90 ГэВ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Из дифференциального распределение по инвариантной массе лептона и фотона можно извлечь зависимость форм-факторов а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US" b="1" baseline="-25000" dirty="0" err="1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вершины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ZLL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от виртуальности лептона (от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4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до 90 ГэВ), можно извлекать бегущий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.</a:t>
            </a:r>
          </a:p>
          <a:p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Можно проверять КЭД и </a:t>
            </a:r>
            <a:r>
              <a:rPr lang="ru-RU" b="1" dirty="0" err="1">
                <a:solidFill>
                  <a:srgbClr val="0000FF"/>
                </a:solidFill>
                <a:latin typeface="Comic Sans MS" pitchFamily="66" charset="0"/>
              </a:rPr>
              <a:t>электрослабую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теорию в высоких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порядках.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Измеряется распределение по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M(L</a:t>
            </a:r>
            <a:r>
              <a:rPr lang="en-US" b="1" baseline="30000" dirty="0">
                <a:solidFill>
                  <a:srgbClr val="0000FF"/>
                </a:solidFill>
                <a:latin typeface="Comic Sans MS" pitchFamily="66" charset="0"/>
              </a:rPr>
              <a:t>±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, откуда можно построить зарядовую асимметрию.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7412"/>
            <a:ext cx="4032448" cy="273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6" y="3780096"/>
            <a:ext cx="4240841" cy="303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4590808"/>
              </p:ext>
            </p:extLst>
          </p:nvPr>
        </p:nvGraphicFramePr>
        <p:xfrm>
          <a:off x="10247" y="1"/>
          <a:ext cx="4561754" cy="3097488"/>
        </p:xfrm>
        <a:graphic>
          <a:graphicData uri="http://schemas.openxmlformats.org/presentationml/2006/ole">
            <p:oleObj spid="_x0000_s11318" name="Acrobat Document" r:id="rId3" imgW="7197120" imgH="4889160" progId="AcroExch.Document.7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6605740"/>
              </p:ext>
            </p:extLst>
          </p:nvPr>
        </p:nvGraphicFramePr>
        <p:xfrm>
          <a:off x="4502456" y="13353"/>
          <a:ext cx="4606123" cy="3127615"/>
        </p:xfrm>
        <a:graphic>
          <a:graphicData uri="http://schemas.openxmlformats.org/presentationml/2006/ole">
            <p:oleObj spid="_x0000_s11319" name="Acrobat Document" r:id="rId4" imgW="7197120" imgH="4889160" progId="AcroExch.Document.7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23280180"/>
              </p:ext>
            </p:extLst>
          </p:nvPr>
        </p:nvGraphicFramePr>
        <p:xfrm>
          <a:off x="8839" y="3645024"/>
          <a:ext cx="4708524" cy="3197146"/>
        </p:xfrm>
        <a:graphic>
          <a:graphicData uri="http://schemas.openxmlformats.org/presentationml/2006/ole">
            <p:oleObj spid="_x0000_s11320" name="Acrobat Document" r:id="rId5" imgW="7197120" imgH="4889160" progId="AcroExch.Document.7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9383899"/>
              </p:ext>
            </p:extLst>
          </p:nvPr>
        </p:nvGraphicFramePr>
        <p:xfrm>
          <a:off x="4656137" y="3789040"/>
          <a:ext cx="4508013" cy="3060996"/>
        </p:xfrm>
        <a:graphic>
          <a:graphicData uri="http://schemas.openxmlformats.org/presentationml/2006/ole">
            <p:oleObj spid="_x0000_s11321" name="Acrobat Document" r:id="rId6" imgW="7197120" imgH="4889160" progId="AcroExch.Document.7">
              <p:embed/>
            </p:oleObj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441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6322210"/>
              </p:ext>
            </p:extLst>
          </p:nvPr>
        </p:nvGraphicFramePr>
        <p:xfrm>
          <a:off x="0" y="116632"/>
          <a:ext cx="4772166" cy="3240360"/>
        </p:xfrm>
        <a:graphic>
          <a:graphicData uri="http://schemas.openxmlformats.org/presentationml/2006/ole">
            <p:oleObj spid="_x0000_s10296" name="Acrobat Document" r:id="rId3" imgW="7197120" imgH="4889160" progId="AcroExch.Document.7">
              <p:embed/>
            </p:oleObj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2671590"/>
              </p:ext>
            </p:extLst>
          </p:nvPr>
        </p:nvGraphicFramePr>
        <p:xfrm>
          <a:off x="0" y="3501008"/>
          <a:ext cx="4943934" cy="3356992"/>
        </p:xfrm>
        <a:graphic>
          <a:graphicData uri="http://schemas.openxmlformats.org/presentationml/2006/ole">
            <p:oleObj spid="_x0000_s10297" name="Acrobat Document" r:id="rId4" imgW="7197120" imgH="4889160" progId="AcroExch.Document.7">
              <p:embed/>
            </p:oleObj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86046601"/>
              </p:ext>
            </p:extLst>
          </p:nvPr>
        </p:nvGraphicFramePr>
        <p:xfrm>
          <a:off x="4644008" y="260648"/>
          <a:ext cx="4406925" cy="2992189"/>
        </p:xfrm>
        <a:graphic>
          <a:graphicData uri="http://schemas.openxmlformats.org/presentationml/2006/ole">
            <p:oleObj spid="_x0000_s10298" name="Acrobat Document" r:id="rId5" imgW="7197120" imgH="4889160" progId="AcroExch.Document.7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4788870"/>
              </p:ext>
            </p:extLst>
          </p:nvPr>
        </p:nvGraphicFramePr>
        <p:xfrm>
          <a:off x="4847959" y="3645024"/>
          <a:ext cx="4307645" cy="2924944"/>
        </p:xfrm>
        <a:graphic>
          <a:graphicData uri="http://schemas.openxmlformats.org/presentationml/2006/ole">
            <p:oleObj spid="_x0000_s10299" name="Acrobat Document" r:id="rId6" imgW="7197120" imgH="4889160" progId="AcroExch.Document.7">
              <p:embed/>
            </p:oleObj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807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7981998"/>
              </p:ext>
            </p:extLst>
          </p:nvPr>
        </p:nvGraphicFramePr>
        <p:xfrm>
          <a:off x="3939281" y="3285176"/>
          <a:ext cx="5169223" cy="3528200"/>
        </p:xfrm>
        <a:graphic>
          <a:graphicData uri="http://schemas.openxmlformats.org/presentationml/2006/ole">
            <p:oleObj spid="_x0000_s15362" name="Acrobat Document" r:id="rId3" imgW="7197120" imgH="4914720" progId="AcroExch.Document.7">
              <p:embed/>
            </p:oleObj>
          </a:graphicData>
        </a:graphic>
      </p:graphicFrame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435583"/>
            <a:ext cx="4248471" cy="30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55576" y="2420888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Зарядовая асимметрия как функция</a:t>
            </a:r>
            <a:r>
              <a:rPr lang="en-US" sz="1400" b="1" dirty="0" smtClean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sz="1400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sz="1400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</a:p>
          <a:p>
            <a:r>
              <a:rPr lang="en-US" sz="1400" dirty="0" smtClean="0"/>
              <a:t>LO </a:t>
            </a:r>
            <a:r>
              <a:rPr lang="en-US" sz="1400" dirty="0"/>
              <a:t>QCD</a:t>
            </a:r>
            <a:r>
              <a:rPr lang="ru-RU" sz="1400" dirty="0"/>
              <a:t>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4282" y="-315416"/>
            <a:ext cx="8624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Зарядовая асимметрия как функция 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sz="3200" b="1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sz="3200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7437" y="3789040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Зарядовая асимметрия как функция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</a:p>
          <a:p>
            <a:r>
              <a:rPr lang="en-US" dirty="0" smtClean="0"/>
              <a:t>all </a:t>
            </a:r>
            <a:r>
              <a:rPr lang="en-US" dirty="0"/>
              <a:t>order QCD</a:t>
            </a:r>
            <a:endParaRPr lang="en-US" b="1" baseline="-250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206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75656" y="764704"/>
            <a:ext cx="5040560" cy="33123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4221087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Сравнение зависимости зарядовой асимметрии от массы лептона и фотона при значении синуса </a:t>
            </a:r>
            <a:r>
              <a:rPr lang="ru-RU" dirty="0" err="1"/>
              <a:t>Вайнберга</a:t>
            </a:r>
            <a:r>
              <a:rPr lang="ru-RU" dirty="0"/>
              <a:t> равном 0.48 с учетом интерференции между виртуальным фотоном и Z-бозоном (Z + γ) и без (Z). Моделирование выполнено в </a:t>
            </a:r>
            <a:r>
              <a:rPr lang="ru-RU" dirty="0" err="1"/>
              <a:t>CompHEP</a:t>
            </a:r>
            <a:r>
              <a:rPr lang="ru-RU" dirty="0"/>
              <a:t>.</a:t>
            </a:r>
          </a:p>
        </p:txBody>
      </p:sp>
      <p:pic>
        <p:nvPicPr>
          <p:cNvPr id="9" name="Image5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588224" y="1153428"/>
            <a:ext cx="1823085" cy="1267460"/>
          </a:xfrm>
          <a:prstGeom prst="rect">
            <a:avLst/>
          </a:prstGeom>
        </p:spPr>
      </p:pic>
      <p:pic>
        <p:nvPicPr>
          <p:cNvPr id="10" name="Image4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558960" y="2564904"/>
            <a:ext cx="1820545" cy="126619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-315416"/>
            <a:ext cx="8624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Зарядовая асимметрия и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l-G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36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826173"/>
            <a:ext cx="8656983" cy="328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229200"/>
            <a:ext cx="3207295" cy="122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6090" y="3998213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ratio to the</a:t>
            </a:r>
            <a:r>
              <a:rPr lang="ru-RU" dirty="0" smtClean="0"/>
              <a:t> </a:t>
            </a:r>
            <a:r>
              <a:rPr lang="en-US" dirty="0"/>
              <a:t>LO </a:t>
            </a:r>
            <a:r>
              <a:rPr lang="en-US" dirty="0" smtClean="0"/>
              <a:t>SM prediction (normalized</a:t>
            </a:r>
            <a:r>
              <a:rPr lang="ru-RU" dirty="0" smtClean="0"/>
              <a:t> </a:t>
            </a:r>
            <a:r>
              <a:rPr lang="en-US" dirty="0"/>
              <a:t>F(M))</a:t>
            </a:r>
            <a:r>
              <a:rPr lang="ru-RU" dirty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lines are: </a:t>
            </a:r>
            <a:endParaRPr lang="en-US" dirty="0"/>
          </a:p>
          <a:p>
            <a:endParaRPr lang="ru-RU" dirty="0"/>
          </a:p>
          <a:p>
            <a:r>
              <a:rPr lang="ru-RU" dirty="0" smtClean="0"/>
              <a:t>СР-</a:t>
            </a:r>
            <a:r>
              <a:rPr lang="en-US" dirty="0" smtClean="0"/>
              <a:t>conserving model have better</a:t>
            </a:r>
            <a:r>
              <a:rPr lang="ru-RU" dirty="0" smtClean="0"/>
              <a:t> </a:t>
            </a:r>
            <a:r>
              <a:rPr lang="el-GR" dirty="0"/>
              <a:t>χ</a:t>
            </a:r>
            <a:r>
              <a:rPr lang="ru-RU" baseline="30000" dirty="0"/>
              <a:t>2</a:t>
            </a:r>
            <a:r>
              <a:rPr lang="ru-RU" dirty="0"/>
              <a:t> </a:t>
            </a:r>
            <a:r>
              <a:rPr lang="en-US" dirty="0" smtClean="0"/>
              <a:t>and describes data better</a:t>
            </a:r>
            <a:r>
              <a:rPr lang="ru-RU" dirty="0" smtClean="0"/>
              <a:t>.</a:t>
            </a:r>
            <a:endParaRPr lang="ru-RU" dirty="0"/>
          </a:p>
          <a:p>
            <a:r>
              <a:rPr lang="en-US" dirty="0" smtClean="0"/>
              <a:t>From now We consider only </a:t>
            </a:r>
            <a:r>
              <a:rPr lang="ru-RU" dirty="0"/>
              <a:t>СР-</a:t>
            </a:r>
            <a:r>
              <a:rPr lang="en-US" dirty="0"/>
              <a:t>conserving 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1248" y="4581128"/>
            <a:ext cx="4953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76756" y="-171400"/>
            <a:ext cx="4128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odel Choice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601653"/>
            <a:ext cx="19385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СР-</a:t>
            </a:r>
            <a:r>
              <a:rPr lang="en-US" sz="1600" dirty="0" smtClean="0"/>
              <a:t>conserving model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550716"/>
            <a:ext cx="19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СР-</a:t>
            </a:r>
            <a:r>
              <a:rPr lang="en-US" dirty="0" smtClean="0"/>
              <a:t>violating model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4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8" y="500042"/>
            <a:ext cx="53530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60355"/>
            <a:ext cx="5483469" cy="60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65930"/>
            <a:ext cx="370723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059220"/>
            <a:ext cx="3657600" cy="59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1526" y="674542"/>
            <a:ext cx="3859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</a:t>
            </a:r>
            <a:r>
              <a:rPr lang="en-US" dirty="0" err="1" smtClean="0"/>
              <a:t>Zlly</a:t>
            </a:r>
            <a:r>
              <a:rPr lang="en-US" dirty="0" smtClean="0"/>
              <a:t> vertex extracted from data </a:t>
            </a:r>
            <a:r>
              <a:rPr lang="en-US" dirty="0"/>
              <a:t>ratio to the</a:t>
            </a:r>
            <a:r>
              <a:rPr lang="ru-RU" dirty="0"/>
              <a:t> </a:t>
            </a:r>
            <a:r>
              <a:rPr lang="en-US" dirty="0"/>
              <a:t>LO SM prediction. </a:t>
            </a:r>
            <a:r>
              <a:rPr lang="en-US" dirty="0" smtClean="0"/>
              <a:t>Lines</a:t>
            </a:r>
            <a:r>
              <a:rPr lang="ru-RU" dirty="0" smtClean="0"/>
              <a:t> </a:t>
            </a:r>
            <a:r>
              <a:rPr lang="ru-RU" dirty="0"/>
              <a:t>– СР-</a:t>
            </a:r>
            <a:r>
              <a:rPr lang="en-US" dirty="0"/>
              <a:t>conserving </a:t>
            </a:r>
            <a:r>
              <a:rPr lang="en-US" dirty="0" smtClean="0"/>
              <a:t>model contribution</a:t>
            </a:r>
            <a:r>
              <a:rPr lang="ru-RU" dirty="0" smtClean="0"/>
              <a:t>.</a:t>
            </a:r>
            <a:endParaRPr lang="ru-RU" dirty="0"/>
          </a:p>
          <a:p>
            <a:r>
              <a:rPr lang="en-US" dirty="0" err="1" smtClean="0"/>
              <a:t>Z</a:t>
            </a:r>
            <a:r>
              <a:rPr lang="en-US" dirty="0" err="1">
                <a:latin typeface="Calibri"/>
              </a:rPr>
              <a:t>→ll</a:t>
            </a:r>
            <a:r>
              <a:rPr lang="el-GR" dirty="0" smtClean="0">
                <a:latin typeface="Calibri"/>
              </a:rPr>
              <a:t>γ</a:t>
            </a:r>
            <a:r>
              <a:rPr lang="en-US" dirty="0" smtClean="0">
                <a:latin typeface="Calibri"/>
              </a:rPr>
              <a:t> brunching fraction is calculated by formula </a:t>
            </a:r>
            <a:r>
              <a:rPr lang="ru-RU" dirty="0" smtClean="0">
                <a:latin typeface="Calibri"/>
              </a:rPr>
              <a:t>(</a:t>
            </a:r>
            <a:r>
              <a:rPr lang="ru-RU" dirty="0">
                <a:latin typeface="Calibri"/>
              </a:rPr>
              <a:t>4) </a:t>
            </a:r>
            <a:r>
              <a:rPr lang="en-US" dirty="0" smtClean="0">
                <a:latin typeface="Calibri"/>
              </a:rPr>
              <a:t>from the direct vertex contribution</a:t>
            </a:r>
            <a:r>
              <a:rPr lang="ru-RU" dirty="0" smtClean="0">
                <a:latin typeface="Calibri"/>
              </a:rPr>
              <a:t> </a:t>
            </a:r>
            <a:r>
              <a:rPr lang="en-US" dirty="0">
                <a:latin typeface="Calibri"/>
              </a:rPr>
              <a:t>p</a:t>
            </a:r>
            <a:r>
              <a:rPr lang="ru-RU" dirty="0">
                <a:latin typeface="Calibri"/>
              </a:rPr>
              <a:t>.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152400" y="-152400"/>
            <a:ext cx="96342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Direct vertex contribution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39" y="4572008"/>
            <a:ext cx="8581741" cy="184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66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5848"/>
            <a:ext cx="8458200" cy="303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F838AF0-B8F6-3DED-B406-3F797CE7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980728"/>
            <a:ext cx="5307980" cy="40144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621166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2"/>
          <p:cNvPicPr/>
          <p:nvPr/>
        </p:nvPicPr>
        <p:blipFill>
          <a:blip r:embed="rId4" cstate="print"/>
          <a:stretch/>
        </p:blipFill>
        <p:spPr>
          <a:xfrm>
            <a:off x="421941" y="5658272"/>
            <a:ext cx="1821571" cy="1106793"/>
          </a:xfrm>
          <a:prstGeom prst="rect">
            <a:avLst/>
          </a:prstGeom>
          <a:ln w="9360">
            <a:noFill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1259632" y="4501174"/>
            <a:ext cx="144016" cy="1514598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21941" y="388402"/>
            <a:ext cx="8038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В работе: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D.Bruss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O.Nachtmann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P.Overmann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 Violation in radiative Z Decays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Eur.Phys.J.C1:191-199,1998(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arXiv:hep-ph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/9703216v1)</a:t>
            </a: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 предложено взаимодействие: </a:t>
            </a:r>
            <a:endParaRPr lang="ru-RU" sz="1600" b="1" dirty="0"/>
          </a:p>
          <a:p>
            <a:endParaRPr lang="ru-RU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                                           </a:t>
            </a:r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1)</a:t>
            </a:r>
            <a:endParaRPr lang="ru-RU" sz="16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И отмечено, что его вклад растет с массой 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M(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</a:rPr>
              <a:t>lγ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) </a:t>
            </a: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и обращается в 0 при 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M(</a:t>
            </a:r>
            <a:r>
              <a:rPr lang="en-US" sz="1600" b="1" dirty="0" err="1" smtClean="0">
                <a:solidFill>
                  <a:srgbClr val="0000FF"/>
                </a:solidFill>
                <a:latin typeface="Comic Sans MS" pitchFamily="66" charset="0"/>
              </a:rPr>
              <a:t>lγ</a:t>
            </a:r>
            <a:r>
              <a:rPr lang="en-US" sz="1600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=</a:t>
            </a: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0</a:t>
            </a:r>
            <a:r>
              <a:rPr lang="ru-RU" sz="1600" b="1" dirty="0" smtClean="0">
                <a:solidFill>
                  <a:srgbClr val="0000FF"/>
                </a:solidFill>
                <a:latin typeface="Comic Sans MS" pitchFamily="66" charset="0"/>
              </a:rPr>
              <a:t>. Это </a:t>
            </a:r>
            <a:r>
              <a:rPr lang="ru-RU" sz="1600" b="1" dirty="0">
                <a:solidFill>
                  <a:srgbClr val="0000FF"/>
                </a:solidFill>
                <a:latin typeface="Comic Sans MS" pitchFamily="66" charset="0"/>
              </a:rPr>
              <a:t>взаимодействие нарушает СР-инвариантность.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9484" y="5675149"/>
            <a:ext cx="1440160" cy="101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Прямая со стрелкой 16"/>
          <p:cNvCxnSpPr/>
          <p:nvPr/>
        </p:nvCxnSpPr>
        <p:spPr>
          <a:xfrm flipV="1">
            <a:off x="6414643" y="5157192"/>
            <a:ext cx="264921" cy="772171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5A04126-F817-549B-B47B-5D8AC8D9E615}"/>
              </a:ext>
            </a:extLst>
          </p:cNvPr>
          <p:cNvSpPr/>
          <p:nvPr/>
        </p:nvSpPr>
        <p:spPr>
          <a:xfrm>
            <a:off x="2084587" y="-108103"/>
            <a:ext cx="4594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+mj-lt"/>
                <a:cs typeface="Times New Roman"/>
              </a:rPr>
              <a:t>Прямая вершина модели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133233" cy="6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506" y="2780928"/>
            <a:ext cx="4614862" cy="23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3923" y="2363863"/>
            <a:ext cx="6412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СР-сохраняющее взаимодействие получено в работе: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713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384C11F-3494-251C-8DC0-1BC81CF4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037" y="633680"/>
            <a:ext cx="4148254" cy="29996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2F4442-CF14-3434-9912-2605307F6EF8}"/>
              </a:ext>
            </a:extLst>
          </p:cNvPr>
          <p:cNvSpPr/>
          <p:nvPr/>
        </p:nvSpPr>
        <p:spPr>
          <a:xfrm>
            <a:off x="184237" y="-63371"/>
            <a:ext cx="83956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данных к МС в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NLO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приближении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703811C-E8EC-4A7A-9B43-BD74ABEB2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14559"/>
            <a:ext cx="4413037" cy="44648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EE94F-D936-4C7E-80C7-8A598A062E9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263065" y="801881"/>
            <a:ext cx="98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M(µ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FDA90CD-77E7-1FA4-448F-93998179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04" y="1318216"/>
            <a:ext cx="3166946" cy="10593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76A6F0F-2544-C67E-DEA4-D4BA061C8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4304924"/>
            <a:ext cx="4371278" cy="4237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DE6DF6F-586E-85D1-58F8-38DFEEB68873}"/>
              </a:ext>
            </a:extLst>
          </p:cNvPr>
          <p:cNvSpPr txBox="1"/>
          <p:nvPr/>
        </p:nvSpPr>
        <p:spPr>
          <a:xfrm>
            <a:off x="3505750" y="193567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(3)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E494B7C-F4BA-C188-1A62-96DA7702508B}"/>
              </a:ext>
            </a:extLst>
          </p:cNvPr>
          <p:cNvSpPr txBox="1"/>
          <p:nvPr/>
        </p:nvSpPr>
        <p:spPr>
          <a:xfrm>
            <a:off x="410344" y="54868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используем нормированное отношение данных к предсказаниям МС: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DD3B5AB-BA05-44DC-2C93-8AC2FE6D782C}"/>
              </a:ext>
            </a:extLst>
          </p:cNvPr>
          <p:cNvSpPr txBox="1"/>
          <p:nvPr/>
        </p:nvSpPr>
        <p:spPr>
          <a:xfrm>
            <a:off x="4411555" y="3911114"/>
            <a:ext cx="428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строится следующим образом: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715BBA8-A4CD-2AE8-7A07-FEA86339A469}"/>
              </a:ext>
            </a:extLst>
          </p:cNvPr>
          <p:cNvSpPr txBox="1"/>
          <p:nvPr/>
        </p:nvSpPr>
        <p:spPr>
          <a:xfrm>
            <a:off x="3923928" y="4755829"/>
            <a:ext cx="52510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нормированное распределение для модели с поправкой,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нормированное распределение для исходного моделирования,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нормированное распределение для поправки,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поправки в полном распределении (свободный параметр при аппроксимации).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30A055-85EB-4191-8A82-3B13EF38B095}"/>
              </a:ext>
            </a:extLst>
          </p:cNvPr>
          <p:cNvSpPr txBox="1"/>
          <p:nvPr/>
        </p:nvSpPr>
        <p:spPr>
          <a:xfrm>
            <a:off x="179512" y="2348880"/>
            <a:ext cx="37416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СР-сохраняющее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данные.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 вклад прямой вершины: </a:t>
            </a:r>
          </a:p>
          <a:p>
            <a:pPr marL="342900" indent="-342900">
              <a:buAutoNum type="arabicParenR"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Добавка вклада прямой вершины к предсказаниям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PowHeg+PHOTOS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Sherpa 2.2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значимой на уровне достоверности 5</a:t>
            </a:r>
            <a:r>
              <a:rPr lang="el-G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4.7</a:t>
            </a:r>
            <a:r>
              <a:rPr lang="el-G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соответственно.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PEPAN,2024, Vol.21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p.893</a:t>
            </a:r>
          </a:p>
          <a:p>
            <a:r>
              <a:rPr lang="en-US" u="sng" dirty="0">
                <a:solidFill>
                  <a:srgbClr val="0069A6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https://rdcu.be/dQYL2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87" y="3740230"/>
            <a:ext cx="3709260" cy="76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75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29499866"/>
              </p:ext>
            </p:extLst>
          </p:nvPr>
        </p:nvGraphicFramePr>
        <p:xfrm>
          <a:off x="10247" y="547536"/>
          <a:ext cx="4561754" cy="3097488"/>
        </p:xfrm>
        <a:graphic>
          <a:graphicData uri="http://schemas.openxmlformats.org/presentationml/2006/ole">
            <p:oleObj spid="_x0000_s4163" name="Acrobat Document" r:id="rId3" imgW="7197120" imgH="4889160" progId="AcroExch.Document.7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84880577"/>
              </p:ext>
            </p:extLst>
          </p:nvPr>
        </p:nvGraphicFramePr>
        <p:xfrm>
          <a:off x="8839" y="3645024"/>
          <a:ext cx="4708524" cy="3197146"/>
        </p:xfrm>
        <a:graphic>
          <a:graphicData uri="http://schemas.openxmlformats.org/presentationml/2006/ole">
            <p:oleObj spid="_x0000_s4164" name="Acrobat Document" r:id="rId4" imgW="7197120" imgH="4889160" progId="AcroExch.Document.7">
              <p:embed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7806638"/>
              </p:ext>
            </p:extLst>
          </p:nvPr>
        </p:nvGraphicFramePr>
        <p:xfrm>
          <a:off x="4583857" y="548680"/>
          <a:ext cx="4558056" cy="3096344"/>
        </p:xfrm>
        <a:graphic>
          <a:graphicData uri="http://schemas.openxmlformats.org/presentationml/2006/ole">
            <p:oleObj spid="_x0000_s4165" name="Acrobat Document" r:id="rId5" imgW="7197120" imgH="4889160" progId="AcroExch.Document.7">
              <p:embed/>
            </p:oleObj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5A04126-F817-549B-B47B-5D8AC8D9E615}"/>
              </a:ext>
            </a:extLst>
          </p:cNvPr>
          <p:cNvSpPr/>
          <p:nvPr/>
        </p:nvSpPr>
        <p:spPr>
          <a:xfrm>
            <a:off x="935461" y="-36095"/>
            <a:ext cx="653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/>
              </a:rPr>
              <a:t>Сравнение с генератором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cs typeface="Times New Roman"/>
              </a:rPr>
              <a:t>ReneSANC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501317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pp→Z+X→ll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ReneSANCe-1.3.9 </a:t>
            </a:r>
            <a:r>
              <a:rPr lang="en-US" dirty="0" err="1" smtClean="0"/>
              <a:t>Comput</a:t>
            </a:r>
            <a:r>
              <a:rPr lang="en-US" dirty="0" smtClean="0"/>
              <a:t>. Phys. </a:t>
            </a:r>
            <a:r>
              <a:rPr lang="en-US" dirty="0" err="1" smtClean="0"/>
              <a:t>Commun</a:t>
            </a:r>
            <a:r>
              <a:rPr lang="en-US" dirty="0" smtClean="0"/>
              <a:t>.  256 (2020) 107445; arXiv:2001.10755</a:t>
            </a:r>
          </a:p>
          <a:p>
            <a:r>
              <a:rPr lang="en-US" dirty="0" smtClean="0"/>
              <a:t>Pythia 8 </a:t>
            </a:r>
            <a:r>
              <a:rPr lang="ru-RU" dirty="0" smtClean="0"/>
              <a:t>для </a:t>
            </a:r>
            <a:r>
              <a:rPr lang="en-US" dirty="0" smtClean="0"/>
              <a:t>underline event,</a:t>
            </a:r>
          </a:p>
          <a:p>
            <a:r>
              <a:rPr lang="en-US" dirty="0" err="1" smtClean="0"/>
              <a:t>Comput</a:t>
            </a:r>
            <a:r>
              <a:rPr lang="en-US" dirty="0"/>
              <a:t>. Phys. </a:t>
            </a:r>
            <a:r>
              <a:rPr lang="en-US" dirty="0" err="1"/>
              <a:t>Commun</a:t>
            </a:r>
            <a:r>
              <a:rPr lang="en-US" dirty="0"/>
              <a:t>. 191 (2015) </a:t>
            </a:r>
            <a:r>
              <a:rPr lang="en-US" dirty="0" smtClean="0"/>
              <a:t>159;</a:t>
            </a:r>
          </a:p>
          <a:p>
            <a:r>
              <a:rPr lang="en-US" dirty="0" smtClean="0"/>
              <a:t>arXiv:1410.3012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30A055-85EB-4191-8A82-3B13EF38B095}"/>
              </a:ext>
            </a:extLst>
          </p:cNvPr>
          <p:cNvSpPr txBox="1"/>
          <p:nvPr/>
        </p:nvSpPr>
        <p:spPr>
          <a:xfrm>
            <a:off x="4860032" y="371703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по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описываются удовлетворительно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M(l</a:t>
            </a:r>
            <a:r>
              <a:rPr lang="el-GR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описывается не очень точно</a:t>
            </a:r>
          </a:p>
          <a:p>
            <a:pPr marL="342900" indent="-342900">
              <a:buAutoNum type="arabicParenR"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2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30957597"/>
              </p:ext>
            </p:extLst>
          </p:nvPr>
        </p:nvGraphicFramePr>
        <p:xfrm>
          <a:off x="35496" y="610810"/>
          <a:ext cx="5400675" cy="3667125"/>
        </p:xfrm>
        <a:graphic>
          <a:graphicData uri="http://schemas.openxmlformats.org/presentationml/2006/ole">
            <p:oleObj spid="_x0000_s6171" name="Acrobat Document" r:id="rId3" imgW="7197120" imgH="4889160" progId="AcroExch.Document.7">
              <p:embed/>
            </p:oleObj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5A04126-F817-549B-B47B-5D8AC8D9E615}"/>
              </a:ext>
            </a:extLst>
          </p:cNvPr>
          <p:cNvSpPr/>
          <p:nvPr/>
        </p:nvSpPr>
        <p:spPr>
          <a:xfrm>
            <a:off x="935461" y="-36095"/>
            <a:ext cx="6539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/>
              </a:rPr>
              <a:t>Сравнение с генератором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cs typeface="Times New Roman"/>
              </a:rPr>
              <a:t>ReneSANC</a:t>
            </a: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30A055-85EB-4191-8A82-3B13EF38B095}"/>
              </a:ext>
            </a:extLst>
          </p:cNvPr>
          <p:cNvSpPr txBox="1"/>
          <p:nvPr/>
        </p:nvSpPr>
        <p:spPr>
          <a:xfrm>
            <a:off x="5364088" y="548680"/>
            <a:ext cx="3779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моделируется распределение по поперечному импульсу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Используется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QCD?</a:t>
            </a:r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 взвешивание по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работает не совсем хорошо: в хвосте при больших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мало событий в генераторе, что приводит к появлению больших весов и большим статистическим ошибкам в других распределениях при применении веса. </a:t>
            </a:r>
          </a:p>
          <a:p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96" y="4038622"/>
            <a:ext cx="4046307" cy="27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443711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Отношение данных к предсказанию </a:t>
            </a:r>
            <a:r>
              <a:rPr lang="en-US" dirty="0" err="1" smtClean="0"/>
              <a:t>ReneSANCE</a:t>
            </a:r>
            <a:r>
              <a:rPr lang="en-US" dirty="0" smtClean="0"/>
              <a:t> </a:t>
            </a:r>
            <a:r>
              <a:rPr lang="ru-RU" dirty="0" smtClean="0"/>
              <a:t>и аппроксимация со свободным вкладом прямой вершины.</a:t>
            </a:r>
          </a:p>
          <a:p>
            <a:r>
              <a:rPr lang="ru-RU" dirty="0" smtClean="0"/>
              <a:t>Вклад прямой вершины извлекается с низкой точностью для </a:t>
            </a:r>
            <a:r>
              <a:rPr lang="en-US" dirty="0" err="1" smtClean="0"/>
              <a:t>ReneSANCe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555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14282" y="0"/>
            <a:ext cx="8624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Зарядовая асимметрия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5172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Так как измеряются обе зарядовые комбинации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M(L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±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),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то можно построить зарядовую асимметрию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ее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и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µµγ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каналы скомбинированы.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Значение асимметрии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0.097 ± 0.022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при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dirty="0"/>
              <a:t> ≈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80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ГэВ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700808"/>
            <a:ext cx="19442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3938" y="1052736"/>
            <a:ext cx="70961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58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7725158"/>
              </p:ext>
            </p:extLst>
          </p:nvPr>
        </p:nvGraphicFramePr>
        <p:xfrm>
          <a:off x="1763688" y="3171825"/>
          <a:ext cx="5400675" cy="3686175"/>
        </p:xfrm>
        <a:graphic>
          <a:graphicData uri="http://schemas.openxmlformats.org/presentationml/2006/ole">
            <p:oleObj spid="_x0000_s8215" name="Acrobat Document" r:id="rId3" imgW="7197120" imgH="4914720" progId="AcroExch.Document.7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07504" y="-99392"/>
            <a:ext cx="8928992" cy="692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Точный учет поляризации и начального состояния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374" y="476672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Для предсказания зарядовой асимметрии важна поляризация рождающегося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-бозона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Используя результаты измерения угловых коэффициентов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Ai(P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из работы: </a:t>
            </a:r>
            <a:r>
              <a:rPr lang="en-US" dirty="0" smtClean="0"/>
              <a:t>ATLAS, JHEP08(2016)159</a:t>
            </a:r>
            <a:r>
              <a:rPr lang="ru-RU" dirty="0" smtClean="0"/>
              <a:t>, </a:t>
            </a:r>
            <a:r>
              <a:rPr lang="en-US" dirty="0" smtClean="0"/>
              <a:t>arXiv:1606.00689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и распределение по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P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T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и углу вылета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из работы: </a:t>
            </a:r>
            <a:r>
              <a:rPr lang="en-US" dirty="0"/>
              <a:t>ATLAS, </a:t>
            </a:r>
            <a:r>
              <a:rPr lang="fr-FR" dirty="0" smtClean="0"/>
              <a:t>Eur</a:t>
            </a:r>
            <a:r>
              <a:rPr lang="fr-FR" dirty="0"/>
              <a:t>. Phys. J. C (2016) </a:t>
            </a:r>
            <a:r>
              <a:rPr lang="fr-FR" dirty="0" smtClean="0"/>
              <a:t>76:291</a:t>
            </a:r>
            <a:r>
              <a:rPr lang="ru-RU" dirty="0" smtClean="0"/>
              <a:t>,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мы подготовили генерацию событий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en-US" b="1" dirty="0">
                <a:solidFill>
                  <a:srgbClr val="0000FF"/>
                </a:solidFill>
              </a:rPr>
              <a:t>→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2l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с точным учетом КХД в начальном состоянии.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В вершине взаимодействия </a:t>
            </a:r>
            <a:r>
              <a:rPr lang="en-US" b="1" dirty="0" err="1" smtClean="0">
                <a:solidFill>
                  <a:srgbClr val="0000FF"/>
                </a:solidFill>
                <a:latin typeface="Comic Sans MS" pitchFamily="66" charset="0"/>
              </a:rPr>
              <a:t>Zll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мы предусмотрели возможность вставить два комплексных форм-фактора:</a:t>
            </a:r>
          </a:p>
          <a:p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                                                        </a:t>
            </a:r>
            <a:r>
              <a:rPr lang="en-US" b="1" i="1" dirty="0" err="1" smtClean="0">
                <a:solidFill>
                  <a:srgbClr val="0000FF"/>
                </a:solidFill>
                <a:latin typeface="Comic Sans MS" pitchFamily="66" charset="0"/>
              </a:rPr>
              <a:t>V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en-US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i="1" dirty="0" smtClean="0">
                <a:solidFill>
                  <a:srgbClr val="0000FF"/>
                </a:solidFill>
                <a:latin typeface="Comic Sans MS" pitchFamily="66" charset="0"/>
              </a:rPr>
              <a:t>и</a:t>
            </a:r>
            <a:r>
              <a:rPr lang="en-US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Comic Sans MS" pitchFamily="66" charset="0"/>
              </a:rPr>
              <a:t>k</a:t>
            </a:r>
            <a:r>
              <a:rPr lang="en-US" b="1" i="1" baseline="-25000" dirty="0" err="1" smtClean="0">
                <a:solidFill>
                  <a:srgbClr val="0000FF"/>
                </a:solidFill>
                <a:latin typeface="Comic Sans MS" pitchFamily="66" charset="0"/>
              </a:rPr>
              <a:t>f</a:t>
            </a:r>
            <a:r>
              <a:rPr lang="en-US" b="1" i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–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форм-факторы.</a:t>
            </a:r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34208"/>
            <a:ext cx="5713636" cy="8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66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71730275"/>
              </p:ext>
            </p:extLst>
          </p:nvPr>
        </p:nvGraphicFramePr>
        <p:xfrm>
          <a:off x="188257" y="3808749"/>
          <a:ext cx="4292588" cy="2929862"/>
        </p:xfrm>
        <a:graphic>
          <a:graphicData uri="http://schemas.openxmlformats.org/presentationml/2006/ole">
            <p:oleObj spid="_x0000_s12308" name="Acrobat Document" r:id="rId3" imgW="7197120" imgH="4914720" progId="AcroExch.Document.7">
              <p:embed/>
            </p:oleObj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1685524"/>
              </p:ext>
            </p:extLst>
          </p:nvPr>
        </p:nvGraphicFramePr>
        <p:xfrm>
          <a:off x="107505" y="332656"/>
          <a:ext cx="4264124" cy="2910434"/>
        </p:xfrm>
        <a:graphic>
          <a:graphicData uri="http://schemas.openxmlformats.org/presentationml/2006/ole">
            <p:oleObj spid="_x0000_s12309" name="Acrobat Document" r:id="rId4" imgW="7197120" imgH="4914720" progId="AcroExch.Document.7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8897" y="476672"/>
            <a:ext cx="4380532" cy="294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85207" y="3519354"/>
            <a:ext cx="4248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Для объяснения поведения зарядовой асимметрии в процессе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Z</a:t>
            </a:r>
            <a:r>
              <a:rPr lang="en-US" b="1" dirty="0">
                <a:solidFill>
                  <a:srgbClr val="0000FF"/>
                </a:solidFill>
              </a:rPr>
              <a:t>→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2l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при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dirty="0"/>
              <a:t> ≈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ГэВ мы попробовали использовать бег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, который имеет экстремум при 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μ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=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78315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Erler</a:t>
            </a:r>
            <a:r>
              <a:rPr lang="en-US" sz="1400" dirty="0"/>
              <a:t>, J., Ferro-Hernández, R. </a:t>
            </a:r>
            <a:endParaRPr lang="en-US" sz="1400" dirty="0" smtClean="0"/>
          </a:p>
          <a:p>
            <a:r>
              <a:rPr lang="en-US" sz="1400" dirty="0" smtClean="0"/>
              <a:t>JHEP </a:t>
            </a:r>
            <a:r>
              <a:rPr lang="en-US" sz="1400" dirty="0"/>
              <a:t>2018, 196 (2018). </a:t>
            </a:r>
            <a:endParaRPr lang="ru-RU" sz="1400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4282" y="-306288"/>
            <a:ext cx="86249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Зарядовая асимметрия и бег </a:t>
            </a:r>
            <a:r>
              <a:rPr lang="en-US" sz="3200" b="1" dirty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sz="3200" b="1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sz="3200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092" y="725557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Зарядовая асимметрия как функция </a:t>
            </a:r>
            <a:r>
              <a:rPr lang="en-US" dirty="0" err="1" smtClean="0"/>
              <a:t>Mly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69415" y="2348880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=0.23113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17598" y="3225750"/>
            <a:ext cx="38676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П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редсказываемая асимметрия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~2•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ru-RU" b="1" baseline="30000" dirty="0" smtClean="0">
                <a:solidFill>
                  <a:srgbClr val="0000FF"/>
                </a:solidFill>
                <a:latin typeface="Comic Sans MS" pitchFamily="66" charset="0"/>
              </a:rPr>
              <a:t>-2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при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dirty="0"/>
              <a:t> ≈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ГэВ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83968" y="5445224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При включении бега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sin</a:t>
            </a:r>
            <a:r>
              <a:rPr lang="el-GR" b="1" dirty="0" smtClean="0">
                <a:solidFill>
                  <a:srgbClr val="0000FF"/>
                </a:solidFill>
                <a:latin typeface="Comic Sans MS" pitchFamily="66" charset="0"/>
              </a:rPr>
              <a:t>θ</a:t>
            </a:r>
            <a:r>
              <a:rPr lang="en-US" b="1" baseline="30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 pitchFamily="66" charset="0"/>
              </a:rPr>
              <a:t>W</a:t>
            </a:r>
            <a:r>
              <a:rPr lang="ru-RU" b="1" baseline="-25000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асимметрия меняется на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~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•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10</a:t>
            </a:r>
            <a:r>
              <a:rPr lang="ru-RU" b="1" baseline="30000" dirty="0" smtClean="0">
                <a:solidFill>
                  <a:srgbClr val="0000FF"/>
                </a:solidFill>
                <a:latin typeface="Comic Sans MS" pitchFamily="66" charset="0"/>
              </a:rPr>
              <a:t>-3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при 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M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(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l</a:t>
            </a:r>
            <a:r>
              <a:rPr lang="el-GR" b="1" dirty="0">
                <a:solidFill>
                  <a:srgbClr val="0000FF"/>
                </a:solidFill>
                <a:latin typeface="Comic Sans MS" pitchFamily="66" charset="0"/>
              </a:rPr>
              <a:t>γ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)</a:t>
            </a:r>
            <a:r>
              <a:rPr lang="ru-RU" dirty="0"/>
              <a:t> ≈ </a:t>
            </a:r>
            <a:r>
              <a:rPr lang="ru-RU" b="1" dirty="0">
                <a:solidFill>
                  <a:srgbClr val="0000FF"/>
                </a:solidFill>
                <a:latin typeface="Comic Sans MS" pitchFamily="66" charset="0"/>
              </a:rPr>
              <a:t>8</a:t>
            </a:r>
            <a:r>
              <a:rPr lang="en-US" b="1" dirty="0">
                <a:solidFill>
                  <a:srgbClr val="0000FF"/>
                </a:solidFill>
                <a:latin typeface="Comic Sans MS" pitchFamily="66" charset="0"/>
              </a:rPr>
              <a:t>0 </a:t>
            </a:r>
            <a:r>
              <a:rPr lang="ru-RU" b="1" dirty="0" smtClean="0">
                <a:solidFill>
                  <a:srgbClr val="0000FF"/>
                </a:solidFill>
                <a:latin typeface="Comic Sans MS" pitchFamily="66" charset="0"/>
              </a:rPr>
              <a:t>ГэВ и не имеет экстремума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. </a:t>
            </a:r>
            <a:endParaRPr lang="en-US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42210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Эффект бега синуса </a:t>
            </a:r>
            <a:r>
              <a:rPr lang="ru-RU" dirty="0" err="1" smtClean="0"/>
              <a:t>Вайнберга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17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1341</Words>
  <Application>Microsoft Office PowerPoint</Application>
  <PresentationFormat>Экран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Acrobat Document</vt:lpstr>
      <vt:lpstr>Процесс распада Z бозона на два лептона и фотон и зарядовая асимметрия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Процесс распада Z бозона на два лептона и фотон и зарядовая асимметрия</dc:title>
  <dc:creator>Kharlamov</dc:creator>
  <cp:lastModifiedBy>Vasek</cp:lastModifiedBy>
  <cp:revision>39</cp:revision>
  <dcterms:created xsi:type="dcterms:W3CDTF">2025-02-07T05:21:15Z</dcterms:created>
  <dcterms:modified xsi:type="dcterms:W3CDTF">2025-02-19T06:17:05Z</dcterms:modified>
</cp:coreProperties>
</file>