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1363" r:id="rId5"/>
    <p:sldId id="1494" r:id="rId6"/>
    <p:sldId id="1493" r:id="rId7"/>
    <p:sldId id="1455" r:id="rId8"/>
    <p:sldId id="1453" r:id="rId9"/>
    <p:sldId id="1472" r:id="rId10"/>
    <p:sldId id="1486" r:id="rId11"/>
    <p:sldId id="1484" r:id="rId12"/>
    <p:sldId id="1381" r:id="rId13"/>
    <p:sldId id="1474" r:id="rId14"/>
    <p:sldId id="1417" r:id="rId15"/>
    <p:sldId id="1482" r:id="rId16"/>
    <p:sldId id="1412" r:id="rId17"/>
    <p:sldId id="1427" r:id="rId18"/>
    <p:sldId id="1498" r:id="rId19"/>
    <p:sldId id="721" r:id="rId20"/>
    <p:sldId id="1502" r:id="rId21"/>
    <p:sldId id="739" r:id="rId22"/>
    <p:sldId id="1355" r:id="rId23"/>
    <p:sldId id="1380" r:id="rId24"/>
    <p:sldId id="1379" r:id="rId25"/>
    <p:sldId id="1504" r:id="rId26"/>
    <p:sldId id="612" r:id="rId27"/>
    <p:sldId id="1487" r:id="rId28"/>
    <p:sldId id="1492" r:id="rId29"/>
    <p:sldId id="613" r:id="rId30"/>
    <p:sldId id="705" r:id="rId31"/>
    <p:sldId id="1418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5755" autoAdjust="0"/>
  </p:normalViewPr>
  <p:slideViewPr>
    <p:cSldViewPr snapToGrid="0">
      <p:cViewPr varScale="1">
        <p:scale>
          <a:sx n="70" d="100"/>
          <a:sy n="70" d="100"/>
        </p:scale>
        <p:origin x="96" y="7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68CFD3-7E09-4284-9CFD-F8567B30581E}" type="datetime1">
              <a:rPr lang="ru-RU" smtClean="0"/>
              <a:t>18.02.2025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689B8-04D7-4075-BEA1-7F546872758D}" type="datetime1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9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2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5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9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3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6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39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A76AF-7E7E-461B-96E3-EC2634A32A2A}" type="slidenum">
              <a:rPr lang="ru-RU" altLang="ru-RU" sz="1400" smtClean="0"/>
              <a:pPr>
                <a:spcBef>
                  <a:spcPct val="0"/>
                </a:spcBef>
              </a:pPr>
              <a:t>16</a:t>
            </a:fld>
            <a:endParaRPr lang="ru-RU" altLang="ru-RU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3113"/>
            <a:ext cx="6661150" cy="37480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741863"/>
            <a:ext cx="4987925" cy="4411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62388" y="9375775"/>
            <a:ext cx="2949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" tIns="0" rIns="936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B00FC1-20FC-4897-9DC9-49E96D08CBC4}" type="slidenum">
              <a:rPr lang="en-GB" altLang="ru-RU" sz="1300">
                <a:latin typeface="Arial Narrow" panose="020B0606020202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ru-RU" sz="13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7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75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62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71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75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21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57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A76AF-7E7E-461B-96E3-EC2634A32A2A}" type="slidenum">
              <a:rPr lang="ru-RU" altLang="ru-RU" sz="1400" smtClean="0"/>
              <a:pPr>
                <a:spcBef>
                  <a:spcPct val="0"/>
                </a:spcBef>
              </a:pPr>
              <a:t>22</a:t>
            </a:fld>
            <a:endParaRPr lang="ru-RU" altLang="ru-RU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3113"/>
            <a:ext cx="6661150" cy="37480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741863"/>
            <a:ext cx="4987925" cy="4411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62388" y="9375775"/>
            <a:ext cx="2949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" tIns="0" rIns="936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B00FC1-20FC-4897-9DC9-49E96D08CBC4}" type="slidenum">
              <a:rPr lang="en-GB" altLang="ru-RU" sz="1300">
                <a:latin typeface="Arial Narrow" panose="020B0606020202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ru-RU" sz="13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A76AF-7E7E-461B-96E3-EC2634A32A2A}" type="slidenum">
              <a:rPr lang="ru-RU" altLang="ru-RU" sz="1400" smtClean="0"/>
              <a:pPr>
                <a:spcBef>
                  <a:spcPct val="0"/>
                </a:spcBef>
              </a:pPr>
              <a:t>23</a:t>
            </a:fld>
            <a:endParaRPr lang="ru-RU" altLang="ru-RU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3113"/>
            <a:ext cx="6661150" cy="37480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741863"/>
            <a:ext cx="4987925" cy="4411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62388" y="9375775"/>
            <a:ext cx="2949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" tIns="0" rIns="936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B00FC1-20FC-4897-9DC9-49E96D08CBC4}" type="slidenum">
              <a:rPr lang="en-GB" altLang="ru-RU" sz="1300">
                <a:latin typeface="Arial Narrow" panose="020B0606020202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ru-RU" sz="13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24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28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10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A76AF-7E7E-461B-96E3-EC2634A32A2A}" type="slidenum">
              <a:rPr lang="ru-RU" altLang="ru-RU" sz="1400" smtClean="0"/>
              <a:pPr>
                <a:spcBef>
                  <a:spcPct val="0"/>
                </a:spcBef>
              </a:pPr>
              <a:t>26</a:t>
            </a:fld>
            <a:endParaRPr lang="ru-RU" altLang="ru-RU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3113"/>
            <a:ext cx="6661150" cy="37480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741863"/>
            <a:ext cx="4987925" cy="4411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62388" y="9375775"/>
            <a:ext cx="2949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" tIns="0" rIns="936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B00FC1-20FC-4897-9DC9-49E96D08CBC4}" type="slidenum">
              <a:rPr lang="en-GB" altLang="ru-RU" sz="1300">
                <a:latin typeface="Arial Narrow" panose="020B0606020202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ru-RU" sz="13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81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AA76AF-7E7E-461B-96E3-EC2634A32A2A}" type="slidenum">
              <a:rPr lang="ru-RU" altLang="ru-RU" sz="1400" smtClean="0"/>
              <a:pPr>
                <a:spcBef>
                  <a:spcPct val="0"/>
                </a:spcBef>
              </a:pPr>
              <a:t>27</a:t>
            </a:fld>
            <a:endParaRPr lang="ru-RU" altLang="ru-RU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3113"/>
            <a:ext cx="6661150" cy="37480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741863"/>
            <a:ext cx="4987925" cy="4411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62388" y="9375775"/>
            <a:ext cx="2949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" tIns="0" rIns="936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B00FC1-20FC-4897-9DC9-49E96D08CBC4}" type="slidenum">
              <a:rPr lang="en-GB" altLang="ru-RU" sz="1300">
                <a:latin typeface="Arial Narrow" panose="020B0606020202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ru-RU" sz="13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0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2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5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6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6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06B2B4-496B-40A6-8168-01288BBE6F8E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38DEF3-878F-42D0-B093-BF612823828F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728AC0-BF8D-47BA-B5C9-3149097FC9BB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F477FA-D391-4699-85FB-08995B5F64BD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2E327B-8411-4CA3-B05C-35C8AF49C574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C146FA-DBC2-44A0-8120-55ED1A083AFB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328253-F1D2-4100-82CA-91FFD2C49248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599" y="6519965"/>
            <a:ext cx="8373036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M. Savina                55th Meeting of the PAC for Particle Physics</a:t>
            </a: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099177" y="6519965"/>
            <a:ext cx="1302124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CAE66AA-B173-4080-ABE5-0ABD0F737EA3}" type="datetime1">
              <a:rPr lang="ru-RU" smtClean="0"/>
              <a:t>18.02.2025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r>
              <a:rPr lang="en-US" dirty="0"/>
              <a:t>/40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04800" y="6454589"/>
            <a:ext cx="1141827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CD294CCA-018E-4259-849D-B17360D4DE46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r>
              <a:rPr lang="en-US" dirty="0"/>
              <a:t>/40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79B05-1936-408E-AF07-5BC1C5966BE6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noProof="0"/>
              <a:t>M. Savina                55th Meeting of the PAC for Particle Physics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CDDD733-A5DB-4337-B2DF-55BAEE2138CE}" type="datetime1">
              <a:rPr lang="ru-RU" noProof="0" smtClean="0"/>
              <a:t>18.02.2025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r>
              <a:rPr lang="en-US" dirty="0"/>
              <a:t>/40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Savina@cern.ch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7.emf"/><Relationship Id="rId10" Type="http://schemas.openxmlformats.org/officeDocument/2006/relationships/image" Target="../media/image530.png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8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51.emf"/><Relationship Id="rId4" Type="http://schemas.openxmlformats.org/officeDocument/2006/relationships/image" Target="../media/image49.emf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2.e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5.png"/><Relationship Id="rId4" Type="http://schemas.openxmlformats.org/officeDocument/2006/relationships/image" Target="../media/image53.emf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2.emf"/><Relationship Id="rId7" Type="http://schemas.openxmlformats.org/officeDocument/2006/relationships/image" Target="../media/image9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11" Type="http://schemas.openxmlformats.org/officeDocument/2006/relationships/image" Target="../media/image4.png"/><Relationship Id="rId5" Type="http://schemas.openxmlformats.org/officeDocument/2006/relationships/image" Target="../media/image54.emf"/><Relationship Id="rId10" Type="http://schemas.openxmlformats.org/officeDocument/2006/relationships/image" Target="../media/image95.png"/><Relationship Id="rId4" Type="http://schemas.openxmlformats.org/officeDocument/2006/relationships/image" Target="../media/image53.emf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11" Type="http://schemas.openxmlformats.org/officeDocument/2006/relationships/image" Target="../media/image4.png"/><Relationship Id="rId5" Type="http://schemas.openxmlformats.org/officeDocument/2006/relationships/image" Target="../media/image67.emf"/><Relationship Id="rId10" Type="http://schemas.openxmlformats.org/officeDocument/2006/relationships/image" Target="../media/image440.png"/><Relationship Id="rId4" Type="http://schemas.openxmlformats.org/officeDocument/2006/relationships/image" Target="../media/image66.emf"/><Relationship Id="rId9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5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Relationship Id="rId9" Type="http://schemas.openxmlformats.org/officeDocument/2006/relationships/image" Target="../media/image8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1901.0404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7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37.png"/><Relationship Id="rId10" Type="http://schemas.openxmlformats.org/officeDocument/2006/relationships/image" Target="../media/image4.png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8.emf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4.png"/><Relationship Id="rId4" Type="http://schemas.openxmlformats.org/officeDocument/2006/relationships/image" Target="../media/image19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5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4.png"/><Relationship Id="rId9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54" y="2425031"/>
            <a:ext cx="11669486" cy="762684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cs typeface="Arial" panose="020B0604020202020204" pitchFamily="34" charset="0"/>
              </a:rPr>
              <a:t>WIMP как кандидаты в темную материю и поиск на </a:t>
            </a:r>
            <a:r>
              <a:rPr lang="en-US" sz="3200" dirty="0">
                <a:cs typeface="Arial" panose="020B0604020202020204" pitchFamily="34" charset="0"/>
              </a:rPr>
              <a:t>LHC</a:t>
            </a:r>
            <a:r>
              <a:rPr lang="ru-RU" sz="3200" dirty="0">
                <a:cs typeface="Arial" panose="020B0604020202020204" pitchFamily="34" charset="0"/>
              </a:rPr>
              <a:t> - где осталось окно возможностей?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907" y="4260920"/>
            <a:ext cx="5873784" cy="1654968"/>
          </a:xfrm>
        </p:spPr>
        <p:txBody>
          <a:bodyPr rtlCol="0">
            <a:normAutofit fontScale="92500" lnSpcReduction="10000"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ru-RU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.В. Савина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ЛТФ ОИЯИ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Дубна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endParaRPr lang="en-US" sz="1000" u="sng" dirty="0">
              <a:solidFill>
                <a:schemeClr val="tx1"/>
              </a:solidFill>
              <a:latin typeface="+mj-lt"/>
              <a:cs typeface="Arial" panose="020B0604020202020204" pitchFamily="34" charset="0"/>
              <a:hlinkClick r:id="rId3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1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Maria.Savina@cern.ch</a:t>
            </a:r>
            <a:endParaRPr lang="ru-RU" sz="1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endParaRPr lang="ru-RU" sz="2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464D8-0D8A-4813-969C-EF8DE1F7E7E0}"/>
              </a:ext>
            </a:extLst>
          </p:cNvPr>
          <p:cNvSpPr txBox="1"/>
          <p:nvPr/>
        </p:nvSpPr>
        <p:spPr>
          <a:xfrm>
            <a:off x="54027" y="107288"/>
            <a:ext cx="11721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+mj-lt"/>
              </a:rPr>
              <a:t>Сессия-конференция секции ядерной физики ОФН РАН, посвящённая 70-летию со дня рождения В.А. Рубакова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19 </a:t>
            </a:r>
            <a:r>
              <a:rPr lang="ru-RU" sz="2600" dirty="0">
                <a:solidFill>
                  <a:schemeClr val="accent1"/>
                </a:solidFill>
                <a:latin typeface="+mj-lt"/>
              </a:rPr>
              <a:t>февраля 2025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ru-RU" sz="2600" dirty="0">
                <a:solidFill>
                  <a:schemeClr val="accent1"/>
                </a:solidFill>
                <a:latin typeface="+mj-lt"/>
              </a:rPr>
              <a:t>Москва</a:t>
            </a:r>
            <a:endParaRPr lang="en-US" sz="2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6" descr="hadron">
            <a:extLst>
              <a:ext uri="{FF2B5EF4-FFF2-40B4-BE49-F238E27FC236}">
                <a16:creationId xmlns:a16="http://schemas.microsoft.com/office/drawing/2014/main" id="{4F6CE75D-3F88-C343-65C3-653BEBE5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5276" r="2983"/>
          <a:stretch/>
        </p:blipFill>
        <p:spPr bwMode="auto">
          <a:xfrm>
            <a:off x="7657891" y="4173796"/>
            <a:ext cx="4464671" cy="25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E522C-6BC3-4267-B65B-4CA03B0A1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4" y="3836077"/>
            <a:ext cx="3435853" cy="2935613"/>
          </a:xfrm>
          <a:prstGeom prst="rect">
            <a:avLst/>
          </a:prstGeom>
        </p:spPr>
      </p:pic>
      <p:pic>
        <p:nvPicPr>
          <p:cNvPr id="6" name="Рисунок 12" descr="Joint Institute for Nuclear Research - Wikipedia">
            <a:extLst>
              <a:ext uri="{FF2B5EF4-FFF2-40B4-BE49-F238E27FC236}">
                <a16:creationId xmlns:a16="http://schemas.microsoft.com/office/drawing/2014/main" id="{DAB52ABC-D83C-2405-F86B-3D0AC570A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70669-812F-F7B8-ECD4-1C02C880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1FEDE-8129-41C4-4627-51669F284F7C}"/>
              </a:ext>
            </a:extLst>
          </p:cNvPr>
          <p:cNvSpPr txBox="1"/>
          <p:nvPr/>
        </p:nvSpPr>
        <p:spPr>
          <a:xfrm>
            <a:off x="6018390" y="1613118"/>
            <a:ext cx="54345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prompt production to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LLP:</a:t>
            </a:r>
          </a:p>
          <a:p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1.  Stealth SUSY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</a:t>
            </a:r>
            <a:endParaRPr lang="ru-RU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865CD-F6B0-4ACB-B4EB-C359B2DC14B7}"/>
                  </a:ext>
                </a:extLst>
              </p:cNvPr>
              <p:cNvSpPr txBox="1"/>
              <p:nvPr/>
            </p:nvSpPr>
            <p:spPr>
              <a:xfrm>
                <a:off x="1175473" y="303003"/>
                <a:ext cx="10499336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solidFill>
                      <a:schemeClr val="accent1"/>
                    </a:solidFill>
                  </a:rPr>
                  <a:t>SUSY beyond MSSM: </a:t>
                </a:r>
                <a:r>
                  <a:rPr lang="en-US" sz="3600" u="sng" dirty="0">
                    <a:solidFill>
                      <a:schemeClr val="accent1"/>
                    </a:solidFill>
                  </a:rPr>
                  <a:t>low(zero)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  <m:r>
                      <a:rPr lang="ru-RU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signatures</m:t>
                    </m:r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865CD-F6B0-4ACB-B4EB-C359B2DC1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73" y="303003"/>
                <a:ext cx="10499336" cy="676724"/>
              </a:xfrm>
              <a:prstGeom prst="rect">
                <a:avLst/>
              </a:prstGeom>
              <a:blipFill>
                <a:blip r:embed="rId3"/>
                <a:stretch>
                  <a:fillRect t="-991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B31508-255D-4529-970E-E28992DA940F}"/>
              </a:ext>
            </a:extLst>
          </p:cNvPr>
          <p:cNvSpPr txBox="1"/>
          <p:nvPr/>
        </p:nvSpPr>
        <p:spPr>
          <a:xfrm>
            <a:off x="6419712" y="3031552"/>
            <a:ext cx="51944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JiJi Fan, Matthew Reece, Joshua T. Ruderman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arXiv:1105.5135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arXiv:1201.4875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arXiv:1512.05781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F7159-2D07-4031-AD1A-9AEB70A626DA}"/>
              </a:ext>
            </a:extLst>
          </p:cNvPr>
          <p:cNvSpPr txBox="1"/>
          <p:nvPr/>
        </p:nvSpPr>
        <p:spPr>
          <a:xfrm>
            <a:off x="6063237" y="4927968"/>
            <a:ext cx="2347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2.  RPV SUSY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69B53-54F3-40AC-AE0D-A3CB2BD57B24}"/>
              </a:ext>
            </a:extLst>
          </p:cNvPr>
          <p:cNvSpPr txBox="1"/>
          <p:nvPr/>
        </p:nvSpPr>
        <p:spPr>
          <a:xfrm>
            <a:off x="6480317" y="5515405"/>
            <a:ext cx="5194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Csaba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Csaki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, Yuval Grossman, and Ben Heidenreich </a:t>
            </a:r>
          </a:p>
          <a:p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arXiv:1111.1239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5E07D-0F44-4223-B9CE-8289F8CB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23" y="1729211"/>
            <a:ext cx="3349752" cy="2793162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F0A41DB-D108-4BA6-87BA-3FBC9ACB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0" y="5312795"/>
            <a:ext cx="2983109" cy="1259059"/>
          </a:xfrm>
          <a:prstGeom prst="rect">
            <a:avLst/>
          </a:prstGeom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606B3D6E-EE46-4E99-BC19-9841FBE29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44" y="5333563"/>
            <a:ext cx="1952119" cy="1259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52B5D-3943-47C8-8E54-6BEDBE0CF9A6}"/>
              </a:ext>
            </a:extLst>
          </p:cNvPr>
          <p:cNvSpPr txBox="1"/>
          <p:nvPr/>
        </p:nvSpPr>
        <p:spPr>
          <a:xfrm>
            <a:off x="297328" y="1260088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“natural” mass spectrum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657B1-56CC-4EBB-85A6-66F80D7ABBBF}"/>
              </a:ext>
            </a:extLst>
          </p:cNvPr>
          <p:cNvSpPr txBox="1"/>
          <p:nvPr/>
        </p:nvSpPr>
        <p:spPr>
          <a:xfrm>
            <a:off x="342520" y="4743302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experimental signature:  </a:t>
            </a:r>
            <a:r>
              <a:rPr lang="en-US" u="sng" dirty="0"/>
              <a:t>high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7D46F-9465-46F6-B5D3-421859DADDF4}"/>
                  </a:ext>
                </a:extLst>
              </p:cNvPr>
              <p:cNvSpPr txBox="1"/>
              <p:nvPr/>
            </p:nvSpPr>
            <p:spPr>
              <a:xfrm>
                <a:off x="4161701" y="4657135"/>
                <a:ext cx="1005177" cy="416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7D46F-9465-46F6-B5D3-421859DA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01" y="4657135"/>
                <a:ext cx="1005177" cy="41697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0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BFBFF-AB1A-4826-B21A-60CF980C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9" y="2528853"/>
            <a:ext cx="7805854" cy="4081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237E7-104A-4CB9-9C55-32C6EEAF9E07}"/>
              </a:ext>
            </a:extLst>
          </p:cNvPr>
          <p:cNvSpPr txBox="1"/>
          <p:nvPr/>
        </p:nvSpPr>
        <p:spPr>
          <a:xfrm>
            <a:off x="155279" y="631435"/>
            <a:ext cx="8860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SUSY is natural, low-scale SUSY breaking, hidden sector with (at least) one chiral </a:t>
            </a:r>
          </a:p>
          <a:p>
            <a:r>
              <a:rPr lang="en-US" dirty="0"/>
              <a:t>singlet </a:t>
            </a:r>
            <a:r>
              <a:rPr lang="en-US" dirty="0" err="1"/>
              <a:t>supefield</a:t>
            </a:r>
            <a:r>
              <a:rPr lang="en-US" dirty="0"/>
              <a:t> (R-odd </a:t>
            </a:r>
            <a:r>
              <a:rPr lang="en-US" dirty="0" err="1"/>
              <a:t>singlino</a:t>
            </a:r>
            <a:r>
              <a:rPr lang="en-US" dirty="0"/>
              <a:t>, R-even singlet). LSP – gravitino (GMSB), </a:t>
            </a:r>
          </a:p>
          <a:p>
            <a:r>
              <a:rPr lang="en-US" dirty="0">
                <a:solidFill>
                  <a:srgbClr val="92D050"/>
                </a:solidFill>
              </a:rPr>
              <a:t>NLSP decays to gravitino through a hidden sector</a:t>
            </a:r>
            <a:r>
              <a:rPr lang="en-US" dirty="0"/>
              <a:t>. </a:t>
            </a:r>
          </a:p>
          <a:p>
            <a:r>
              <a:rPr lang="en-US" dirty="0"/>
              <a:t>HS states of order the EW scale, states approximately supersymmetric (F &lt;&lt; M ) – </a:t>
            </a:r>
          </a:p>
          <a:p>
            <a:r>
              <a:rPr lang="en-US" dirty="0">
                <a:solidFill>
                  <a:srgbClr val="92D050"/>
                </a:solidFill>
              </a:rPr>
              <a:t>closely degenerated by masses</a:t>
            </a:r>
            <a:r>
              <a:rPr lang="en-US" dirty="0"/>
              <a:t>.  </a:t>
            </a:r>
          </a:p>
          <a:p>
            <a:r>
              <a:rPr lang="en-US" dirty="0"/>
              <a:t>Suppression of large missing E</a:t>
            </a:r>
            <a:r>
              <a:rPr lang="en-US" baseline="-25000" dirty="0"/>
              <a:t>T</a:t>
            </a:r>
            <a:r>
              <a:rPr lang="en-US" dirty="0"/>
              <a:t> at the end of decay chain (gravitino </a:t>
            </a:r>
            <a:r>
              <a:rPr lang="en-US" dirty="0" err="1"/>
              <a:t>assosiated</a:t>
            </a:r>
            <a:r>
              <a:rPr lang="en-US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CA866-C04D-4D57-A7FC-CE8B5EFDD606}"/>
              </a:ext>
            </a:extLst>
          </p:cNvPr>
          <p:cNvSpPr txBox="1"/>
          <p:nvPr/>
        </p:nvSpPr>
        <p:spPr>
          <a:xfrm>
            <a:off x="4753421" y="494674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soft!!!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F0495A-5B0D-45C1-A017-16D8310DD729}"/>
              </a:ext>
            </a:extLst>
          </p:cNvPr>
          <p:cNvSpPr/>
          <p:nvPr/>
        </p:nvSpPr>
        <p:spPr>
          <a:xfrm>
            <a:off x="4235013" y="5357206"/>
            <a:ext cx="1805940" cy="1325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AC89-F436-41AF-8AF9-AC850F1E51F9}"/>
              </a:ext>
            </a:extLst>
          </p:cNvPr>
          <p:cNvSpPr txBox="1"/>
          <p:nvPr/>
        </p:nvSpPr>
        <p:spPr>
          <a:xfrm>
            <a:off x="4019334" y="108215"/>
            <a:ext cx="31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Stealth SUSY basis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2F4BF-CFF6-43D8-A7FA-13AF57B19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31" y="2761743"/>
            <a:ext cx="3421888" cy="3449188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E9209448-4DF8-B89A-CA1D-DE6C152B8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901" y="2646477"/>
            <a:ext cx="3614577" cy="6101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12" descr="Joint Institute for Nuclear Research - Wikipedia">
            <a:extLst>
              <a:ext uri="{FF2B5EF4-FFF2-40B4-BE49-F238E27FC236}">
                <a16:creationId xmlns:a16="http://schemas.microsoft.com/office/drawing/2014/main" id="{8E55AC35-8ACA-0DAA-C706-BD7CBC2E4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735" y="53035"/>
            <a:ext cx="1152741" cy="754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5E5682-99D0-BD97-1CA6-C08455D16DD9}"/>
              </a:ext>
            </a:extLst>
          </p:cNvPr>
          <p:cNvSpPr txBox="1"/>
          <p:nvPr/>
        </p:nvSpPr>
        <p:spPr>
          <a:xfrm>
            <a:off x="3223508" y="3840006"/>
            <a:ext cx="280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arXiv:1105.5135 [hep-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</a:rPr>
              <a:t>ph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]</a:t>
            </a:r>
            <a:b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A3E6D-E280-4D0C-9C2D-0DA37E77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88" y="5252283"/>
            <a:ext cx="7163516" cy="849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9332B-7713-4859-9698-D284BBB528EF}"/>
              </a:ext>
            </a:extLst>
          </p:cNvPr>
          <p:cNvSpPr txBox="1"/>
          <p:nvPr/>
        </p:nvSpPr>
        <p:spPr>
          <a:xfrm>
            <a:off x="529817" y="5492311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NLSP </a:t>
            </a:r>
            <a:r>
              <a:rPr lang="en-US" dirty="0" err="1"/>
              <a:t>gluino</a:t>
            </a:r>
            <a:r>
              <a:rPr lang="en-US" dirty="0"/>
              <a:t> decay width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51A87-3F94-47CC-BF26-7BD34FBD0F78}"/>
              </a:ext>
            </a:extLst>
          </p:cNvPr>
          <p:cNvSpPr txBox="1"/>
          <p:nvPr/>
        </p:nvSpPr>
        <p:spPr>
          <a:xfrm>
            <a:off x="2957965" y="229782"/>
            <a:ext cx="624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Stealth SUSY simplified, prompt/LLP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6B6909-8E5E-4E60-A51C-E16ED178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788" y="4271545"/>
            <a:ext cx="6868482" cy="771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FDCF54-5E7B-4DB4-97D5-A8179F82EE5C}"/>
              </a:ext>
            </a:extLst>
          </p:cNvPr>
          <p:cNvSpPr txBox="1"/>
          <p:nvPr/>
        </p:nvSpPr>
        <p:spPr>
          <a:xfrm>
            <a:off x="529817" y="4518147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NLSP neutralino decay width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754007-A9A5-4C3E-BFA7-143E3CB61A73}"/>
                  </a:ext>
                </a:extLst>
              </p:cNvPr>
              <p:cNvSpPr txBox="1"/>
              <p:nvPr/>
            </p:nvSpPr>
            <p:spPr>
              <a:xfrm>
                <a:off x="1830824" y="6302616"/>
                <a:ext cx="9288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Typically LLP signatures in a wide parameter space region!!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&gt;8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for F ~ 10 GeV)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754007-A9A5-4C3E-BFA7-143E3CB61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24" y="6302616"/>
                <a:ext cx="9288120" cy="369332"/>
              </a:xfrm>
              <a:prstGeom prst="rect">
                <a:avLst/>
              </a:prstGeom>
              <a:blipFill>
                <a:blip r:embed="rId10"/>
                <a:stretch>
                  <a:fillRect l="-5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:a16="http://schemas.microsoft.com/office/drawing/2014/main" id="{A15F8D11-13E2-B8F6-7A80-C96D91A097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17" y="922545"/>
            <a:ext cx="4085954" cy="2744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F412F-03EA-89F3-18B7-9CD8F24200E5}"/>
              </a:ext>
            </a:extLst>
          </p:cNvPr>
          <p:cNvSpPr txBox="1"/>
          <p:nvPr/>
        </p:nvSpPr>
        <p:spPr>
          <a:xfrm>
            <a:off x="5165046" y="3081085"/>
            <a:ext cx="5453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set: LOSP – </a:t>
            </a:r>
            <a:r>
              <a:rPr lang="en-US" dirty="0" err="1"/>
              <a:t>gluino</a:t>
            </a:r>
            <a:r>
              <a:rPr lang="en-US" dirty="0"/>
              <a:t>, stop, </a:t>
            </a:r>
            <a:r>
              <a:rPr lang="en-US" dirty="0" err="1"/>
              <a:t>higgsino</a:t>
            </a:r>
            <a:r>
              <a:rPr lang="en-US" dirty="0"/>
              <a:t> only</a:t>
            </a:r>
          </a:p>
          <a:p>
            <a:r>
              <a:rPr lang="en-US" dirty="0"/>
              <a:t>The lightest R-odd SUSY particle – gravitino/</a:t>
            </a:r>
            <a:r>
              <a:rPr lang="en-US" dirty="0" err="1"/>
              <a:t>axino</a:t>
            </a:r>
            <a:r>
              <a:rPr lang="en-US" dirty="0"/>
              <a:t> </a:t>
            </a:r>
          </a:p>
        </p:txBody>
      </p:sp>
      <p:pic>
        <p:nvPicPr>
          <p:cNvPr id="2" name="Рисунок 12" descr="Joint Institute for Nuclear Research - Wikipedia">
            <a:extLst>
              <a:ext uri="{FF2B5EF4-FFF2-40B4-BE49-F238E27FC236}">
                <a16:creationId xmlns:a16="http://schemas.microsoft.com/office/drawing/2014/main" id="{CE5BA04D-49E3-2830-2FD5-69DC6755C4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78565-34D1-FB67-0239-1350CD76B2A0}"/>
              </a:ext>
            </a:extLst>
          </p:cNvPr>
          <p:cNvSpPr txBox="1"/>
          <p:nvPr/>
        </p:nvSpPr>
        <p:spPr>
          <a:xfrm>
            <a:off x="5151841" y="807556"/>
            <a:ext cx="51944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JiJi Fan, Matthew Reece, Joshua T. Ruderman</a:t>
            </a:r>
            <a:b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arXiv:1105.5135 [hep-</a:t>
            </a:r>
            <a:r>
              <a:rPr lang="en-US" sz="1600" dirty="0" err="1">
                <a:solidFill>
                  <a:srgbClr val="92D050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arXiv:1201.4875 [hep-</a:t>
            </a:r>
            <a:r>
              <a:rPr lang="en-US" sz="1600" dirty="0" err="1">
                <a:solidFill>
                  <a:srgbClr val="92D050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00" dirty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arXiv:1512.05781 [hep-</a:t>
            </a:r>
            <a:r>
              <a:rPr lang="en-US" sz="1600" dirty="0" err="1">
                <a:solidFill>
                  <a:srgbClr val="92D050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129" y="213345"/>
            <a:ext cx="957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Stealth SUSY, </a:t>
            </a:r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 pair production, </a:t>
            </a:r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/stop as NLSP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7738E-F06E-4D96-B919-1E02D994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78" y="1712208"/>
            <a:ext cx="2447781" cy="2921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816AC-DE58-433B-B719-A594EE19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278" y="4741423"/>
            <a:ext cx="2447781" cy="1968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7263B-8A83-41BF-B886-5FB1CCCFDAFD}"/>
              </a:ext>
            </a:extLst>
          </p:cNvPr>
          <p:cNvSpPr txBox="1"/>
          <p:nvPr/>
        </p:nvSpPr>
        <p:spPr>
          <a:xfrm>
            <a:off x="365760" y="5126557"/>
            <a:ext cx="2550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3g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6 jets FS</a:t>
            </a:r>
          </a:p>
          <a:p>
            <a:r>
              <a:rPr lang="en-US" sz="2000" dirty="0"/>
              <a:t>(mostly light </a:t>
            </a:r>
          </a:p>
          <a:p>
            <a:r>
              <a:rPr lang="en-US" sz="2000" dirty="0"/>
              <a:t>flavors for small </a:t>
            </a:r>
          </a:p>
          <a:p>
            <a:r>
              <a:rPr lang="en-US" sz="2000" dirty="0"/>
              <a:t>m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6CD8D6-7922-749D-C56B-AC1CECCB3787}"/>
                  </a:ext>
                </a:extLst>
              </p:cNvPr>
              <p:cNvSpPr txBox="1"/>
              <p:nvPr/>
            </p:nvSpPr>
            <p:spPr>
              <a:xfrm>
                <a:off x="603562" y="778788"/>
                <a:ext cx="9401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6CD8D6-7922-749D-C56B-AC1CECCB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2" y="778788"/>
                <a:ext cx="940129" cy="492443"/>
              </a:xfrm>
              <a:prstGeom prst="rect">
                <a:avLst/>
              </a:prstGeom>
              <a:blipFill>
                <a:blip r:embed="rId5"/>
                <a:stretch>
                  <a:fillRect l="-9333" t="-2500" r="-4000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19B5D-B2DD-0813-6BF2-E2EDA0179688}"/>
                  </a:ext>
                </a:extLst>
              </p:cNvPr>
              <p:cNvSpPr txBox="1"/>
              <p:nvPr/>
            </p:nvSpPr>
            <p:spPr>
              <a:xfrm>
                <a:off x="1536192" y="892003"/>
                <a:ext cx="10594399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GMSB-like: messengers 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dirty="0"/>
                  <a:t> of  SU(5),  m</a:t>
                </a:r>
                <a:r>
                  <a:rPr lang="en-US" baseline="-25000" dirty="0"/>
                  <a:t>S</a:t>
                </a:r>
                <a:r>
                  <a:rPr lang="en-US" dirty="0"/>
                  <a:t> ~ 100 GeV, m</a:t>
                </a:r>
                <a:r>
                  <a:rPr lang="en-US" baseline="-25000" dirty="0"/>
                  <a:t>Y</a:t>
                </a:r>
                <a:r>
                  <a:rPr lang="en-US" dirty="0"/>
                  <a:t> ~ </a:t>
                </a:r>
                <a:r>
                  <a:rPr lang="en-US" dirty="0" err="1"/>
                  <a:t>TeV</a:t>
                </a:r>
                <a:r>
                  <a:rPr lang="en-US" dirty="0"/>
                  <a:t> – supersymmetric soft masses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19B5D-B2DD-0813-6BF2-E2EDA0179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2" y="892003"/>
                <a:ext cx="10594399" cy="375487"/>
              </a:xfrm>
              <a:prstGeom prst="rect">
                <a:avLst/>
              </a:prstGeom>
              <a:blipFill>
                <a:blip r:embed="rId6"/>
                <a:stretch>
                  <a:fillRect l="-359" t="-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12" descr="Joint Institute for Nuclear Research - Wikipedia">
            <a:extLst>
              <a:ext uri="{FF2B5EF4-FFF2-40B4-BE49-F238E27FC236}">
                <a16:creationId xmlns:a16="http://schemas.microsoft.com/office/drawing/2014/main" id="{6E3CB5F9-B3CD-41C1-5094-2677BD042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FE922B-E834-E32E-73F4-D29B669F6668}"/>
                  </a:ext>
                </a:extLst>
              </p:cNvPr>
              <p:cNvSpPr txBox="1"/>
              <p:nvPr/>
            </p:nvSpPr>
            <p:spPr>
              <a:xfrm>
                <a:off x="918129" y="1527464"/>
                <a:ext cx="1423261" cy="378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FE922B-E834-E32E-73F4-D29B669F6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9" y="1527464"/>
                <a:ext cx="1423261" cy="378373"/>
              </a:xfrm>
              <a:prstGeom prst="rect">
                <a:avLst/>
              </a:prstGeom>
              <a:blipFill>
                <a:blip r:embed="rId8"/>
                <a:stretch>
                  <a:fillRect l="-7080" t="-12903" r="-6195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>
            <a:extLst>
              <a:ext uri="{FF2B5EF4-FFF2-40B4-BE49-F238E27FC236}">
                <a16:creationId xmlns:a16="http://schemas.microsoft.com/office/drawing/2014/main" id="{3C787A2C-975B-9647-54D0-5EA320D9C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695140"/>
            <a:ext cx="2702323" cy="2921173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070993FC-8491-B6FC-55B2-2DFF7A5B4F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741423"/>
            <a:ext cx="2964116" cy="2012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09DDE-5E2D-92D5-BBCD-5D5024C4F195}"/>
                  </a:ext>
                </a:extLst>
              </p:cNvPr>
              <p:cNvSpPr txBox="1"/>
              <p:nvPr/>
            </p:nvSpPr>
            <p:spPr>
              <a:xfrm>
                <a:off x="9019017" y="1531303"/>
                <a:ext cx="1800493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09DDE-5E2D-92D5-BBCD-5D5024C4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17" y="1531303"/>
                <a:ext cx="1800493" cy="378373"/>
              </a:xfrm>
              <a:prstGeom prst="rect">
                <a:avLst/>
              </a:prstGeom>
              <a:blipFill>
                <a:blip r:embed="rId11"/>
                <a:stretch>
                  <a:fillRect l="-2778" t="-12903" r="-2083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C8CB5F-BB35-247D-2886-BBB9525A4736}"/>
              </a:ext>
            </a:extLst>
          </p:cNvPr>
          <p:cNvSpPr txBox="1"/>
          <p:nvPr/>
        </p:nvSpPr>
        <p:spPr>
          <a:xfrm>
            <a:off x="9165275" y="5121446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leptons or 3 leptons </a:t>
            </a:r>
          </a:p>
          <a:p>
            <a:r>
              <a:rPr lang="en-US" dirty="0"/>
              <a:t>plus &gt;4 jets (3 jets b-tagged)</a:t>
            </a:r>
          </a:p>
        </p:txBody>
      </p:sp>
    </p:spTree>
    <p:extLst>
      <p:ext uri="{BB962C8B-B14F-4D97-AF65-F5344CB8AC3E}">
        <p14:creationId xmlns:p14="http://schemas.microsoft.com/office/powerpoint/2010/main" val="16556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E4777-BCAD-4718-A7B4-C53B781E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03" y="1206434"/>
            <a:ext cx="3924295" cy="2364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E6D2-6EED-4C30-BF79-95196F4C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00" y="1232733"/>
            <a:ext cx="4057021" cy="2337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/>
              <p:nvPr/>
            </p:nvSpPr>
            <p:spPr>
              <a:xfrm>
                <a:off x="979781" y="110900"/>
                <a:ext cx="10212026" cy="481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/>
                    </a:solidFill>
                  </a:rPr>
                  <a:t>Gluino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/stop PP, neutralino as NLSP, prompt, 2gamma + jets +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ru-RU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81" y="110900"/>
                <a:ext cx="10212026" cy="481863"/>
              </a:xfrm>
              <a:prstGeom prst="rect">
                <a:avLst/>
              </a:prstGeom>
              <a:blipFill>
                <a:blip r:embed="rId5"/>
                <a:stretch>
                  <a:fillRect l="-994" t="-5128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1A7FF19-031E-4EA9-95A6-1DE5CF1658C7}"/>
              </a:ext>
            </a:extLst>
          </p:cNvPr>
          <p:cNvSpPr txBox="1"/>
          <p:nvPr/>
        </p:nvSpPr>
        <p:spPr>
          <a:xfrm>
            <a:off x="9622491" y="990656"/>
            <a:ext cx="2569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CMS SUS-19-001; arXiv:2310.03154 [</a:t>
            </a:r>
            <a:r>
              <a:rPr lang="en-US" sz="1600" dirty="0" err="1">
                <a:solidFill>
                  <a:srgbClr val="92D050"/>
                </a:solidFill>
                <a:latin typeface="Arial" panose="020B0604020202020204" pitchFamily="34" charset="0"/>
              </a:rPr>
              <a:t>hepex</a:t>
            </a: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];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/>
              <a:t>See also:</a:t>
            </a:r>
          </a:p>
          <a:p>
            <a:r>
              <a:rPr lang="en-US" sz="1600" dirty="0"/>
              <a:t>CMS SUS-23-001</a:t>
            </a:r>
          </a:p>
          <a:p>
            <a:r>
              <a:rPr lang="en-US" sz="1600" dirty="0"/>
              <a:t>for stealth /RPV SUSY</a:t>
            </a:r>
          </a:p>
          <a:p>
            <a:r>
              <a:rPr lang="en-US" sz="1600" dirty="0"/>
              <a:t>with 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/>
              <p:nvPr/>
            </p:nvSpPr>
            <p:spPr>
              <a:xfrm>
                <a:off x="97536" y="1556479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" y="1556479"/>
                <a:ext cx="934679" cy="553998"/>
              </a:xfrm>
              <a:prstGeom prst="rect">
                <a:avLst/>
              </a:prstGeom>
              <a:blipFill>
                <a:blip r:embed="rId6"/>
                <a:stretch>
                  <a:fillRect l="-9333" r="-8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/>
              <p:nvPr/>
            </p:nvSpPr>
            <p:spPr>
              <a:xfrm>
                <a:off x="4600454" y="745104"/>
                <a:ext cx="4913909" cy="26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:1250&lt;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&lt;2350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1100&lt;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&lt;2000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454" y="745104"/>
                <a:ext cx="4913909" cy="266227"/>
              </a:xfrm>
              <a:prstGeom prst="rect">
                <a:avLst/>
              </a:prstGeom>
              <a:blipFill>
                <a:blip r:embed="rId7"/>
                <a:stretch>
                  <a:fillRect l="-258" t="-4545" r="-258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/>
              <p:nvPr/>
            </p:nvSpPr>
            <p:spPr>
              <a:xfrm>
                <a:off x="1200313" y="757296"/>
                <a:ext cx="3294235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13" y="757296"/>
                <a:ext cx="3294235" cy="283860"/>
              </a:xfrm>
              <a:prstGeom prst="rect">
                <a:avLst/>
              </a:prstGeom>
              <a:blipFill>
                <a:blip r:embed="rId8"/>
                <a:stretch>
                  <a:fillRect l="-2308" t="-12500" r="-307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2" descr="Joint Institute for Nuclear Research - Wikipedia">
            <a:extLst>
              <a:ext uri="{FF2B5EF4-FFF2-40B4-BE49-F238E27FC236}">
                <a16:creationId xmlns:a16="http://schemas.microsoft.com/office/drawing/2014/main" id="{997B28B9-B2DD-8CC5-22C6-3B5A7D141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E0AB841-7F1B-2A89-8CD1-34CB4938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E4777-BCAD-4718-A7B4-C53B781E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03" y="1206434"/>
            <a:ext cx="3924295" cy="2364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E6D2-6EED-4C30-BF79-95196F4C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00" y="1232733"/>
            <a:ext cx="4057021" cy="2337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A4EE5-24DA-4A95-B864-3ACA81E02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72" y="2863032"/>
            <a:ext cx="5128157" cy="384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7F5D0-3809-453F-B3F6-F57D5627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72" y="2585583"/>
            <a:ext cx="5391123" cy="412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/>
              <p:nvPr/>
            </p:nvSpPr>
            <p:spPr>
              <a:xfrm>
                <a:off x="979781" y="110900"/>
                <a:ext cx="10212026" cy="481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/>
                    </a:solidFill>
                  </a:rPr>
                  <a:t>Gluino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/stop PP, neutralino as NLSP, prompt, 2gamma + jets +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ru-RU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81" y="110900"/>
                <a:ext cx="10212026" cy="481863"/>
              </a:xfrm>
              <a:prstGeom prst="rect">
                <a:avLst/>
              </a:prstGeom>
              <a:blipFill>
                <a:blip r:embed="rId7"/>
                <a:stretch>
                  <a:fillRect l="-994" t="-5128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1A7FF19-031E-4EA9-95A6-1DE5CF1658C7}"/>
              </a:ext>
            </a:extLst>
          </p:cNvPr>
          <p:cNvSpPr txBox="1"/>
          <p:nvPr/>
        </p:nvSpPr>
        <p:spPr>
          <a:xfrm>
            <a:off x="9622491" y="990656"/>
            <a:ext cx="2569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CMS SUS-19-001; arXiv:2310.03154 [</a:t>
            </a:r>
            <a:r>
              <a:rPr lang="en-US" sz="1600" dirty="0" err="1">
                <a:solidFill>
                  <a:srgbClr val="92D050"/>
                </a:solidFill>
                <a:latin typeface="Arial" panose="020B0604020202020204" pitchFamily="34" charset="0"/>
              </a:rPr>
              <a:t>hepex</a:t>
            </a:r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];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/>
              <a:t>See also:</a:t>
            </a:r>
          </a:p>
          <a:p>
            <a:r>
              <a:rPr lang="en-US" sz="1600" dirty="0"/>
              <a:t>CMS SUS-23-001</a:t>
            </a:r>
          </a:p>
          <a:p>
            <a:r>
              <a:rPr lang="en-US" sz="1600" dirty="0"/>
              <a:t>for stealth /RPV SUSY</a:t>
            </a:r>
          </a:p>
          <a:p>
            <a:r>
              <a:rPr lang="en-US" sz="1600" dirty="0"/>
              <a:t>with 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/>
              <p:nvPr/>
            </p:nvSpPr>
            <p:spPr>
              <a:xfrm>
                <a:off x="97536" y="1556479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" y="1556479"/>
                <a:ext cx="934679" cy="553998"/>
              </a:xfrm>
              <a:prstGeom prst="rect">
                <a:avLst/>
              </a:prstGeom>
              <a:blipFill>
                <a:blip r:embed="rId8"/>
                <a:stretch>
                  <a:fillRect l="-9333" r="-8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/>
              <p:nvPr/>
            </p:nvSpPr>
            <p:spPr>
              <a:xfrm>
                <a:off x="4600454" y="745104"/>
                <a:ext cx="4913909" cy="26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:1250&lt;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&lt;2350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1100&lt;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&lt;2000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454" y="745104"/>
                <a:ext cx="4913909" cy="266227"/>
              </a:xfrm>
              <a:prstGeom prst="rect">
                <a:avLst/>
              </a:prstGeom>
              <a:blipFill>
                <a:blip r:embed="rId9"/>
                <a:stretch>
                  <a:fillRect l="-258" t="-4545" r="-258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/>
              <p:nvPr/>
            </p:nvSpPr>
            <p:spPr>
              <a:xfrm>
                <a:off x="1200313" y="757296"/>
                <a:ext cx="3294235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13" y="757296"/>
                <a:ext cx="3294235" cy="283860"/>
              </a:xfrm>
              <a:prstGeom prst="rect">
                <a:avLst/>
              </a:prstGeom>
              <a:blipFill>
                <a:blip r:embed="rId10"/>
                <a:stretch>
                  <a:fillRect l="-2308" t="-12500" r="-307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2" descr="Joint Institute for Nuclear Research - Wikipedia">
            <a:extLst>
              <a:ext uri="{FF2B5EF4-FFF2-40B4-BE49-F238E27FC236}">
                <a16:creationId xmlns:a16="http://schemas.microsoft.com/office/drawing/2014/main" id="{997B28B9-B2DD-8CC5-22C6-3B5A7D141B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E0AB841-7F1B-2A89-8CD1-34CB4938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15/29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9369" y="118579"/>
            <a:ext cx="7439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Strongly coupled DS, dark showers, prompt/LLP </a:t>
            </a:r>
            <a:endParaRPr lang="ru-RU" sz="2600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" y="851511"/>
            <a:ext cx="2672899" cy="3069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281" y="4108997"/>
            <a:ext cx="65742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One of the most striking DM-targeted signatures </a:t>
            </a:r>
          </a:p>
          <a:p>
            <a:r>
              <a:rPr lang="en-US" dirty="0">
                <a:solidFill>
                  <a:srgbClr val="92D050"/>
                </a:solidFill>
              </a:rPr>
              <a:t>     (dark QCD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 dark showers  mediator  SM transition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Broken U(1)</a:t>
            </a:r>
            <a:r>
              <a:rPr lang="en-US" baseline="-25000" dirty="0">
                <a:solidFill>
                  <a:srgbClr val="92D050"/>
                </a:solidFill>
              </a:rPr>
              <a:t>dark</a:t>
            </a:r>
            <a:r>
              <a:rPr lang="en-US" dirty="0">
                <a:solidFill>
                  <a:srgbClr val="92D050"/>
                </a:solidFill>
              </a:rPr>
              <a:t>, kinetic U(1)</a:t>
            </a:r>
            <a:r>
              <a:rPr lang="en-US" baseline="-25000" dirty="0">
                <a:solidFill>
                  <a:srgbClr val="92D050"/>
                </a:solidFill>
              </a:rPr>
              <a:t>dark </a:t>
            </a:r>
            <a:r>
              <a:rPr lang="en-US" dirty="0">
                <a:solidFill>
                  <a:srgbClr val="92D050"/>
                </a:solidFill>
              </a:rPr>
              <a:t>– U(1)</a:t>
            </a:r>
            <a:r>
              <a:rPr lang="en-US" baseline="-25000" dirty="0">
                <a:solidFill>
                  <a:srgbClr val="92D050"/>
                </a:solidFill>
              </a:rPr>
              <a:t>Y</a:t>
            </a:r>
            <a:r>
              <a:rPr lang="en-US" dirty="0">
                <a:solidFill>
                  <a:srgbClr val="92D050"/>
                </a:solidFill>
              </a:rPr>
              <a:t> mixing, dark photon</a:t>
            </a:r>
          </a:p>
          <a:p>
            <a:r>
              <a:rPr lang="en-US" dirty="0">
                <a:solidFill>
                  <a:srgbClr val="92D050"/>
                </a:solidFill>
              </a:rPr>
              <a:t>     Z’ as a messenger (also scalar portals)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</a:rPr>
              <a:t>DS-SM transitions are suppressed by a high mediator</a:t>
            </a:r>
          </a:p>
          <a:p>
            <a:r>
              <a:rPr lang="en-US" dirty="0">
                <a:solidFill>
                  <a:srgbClr val="92D050"/>
                </a:solidFill>
              </a:rPr>
              <a:t>     mass scale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 prompt/LLP decays</a:t>
            </a:r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135" y="1132434"/>
            <a:ext cx="4577545" cy="1811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135" y="3024914"/>
            <a:ext cx="4592785" cy="33060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0308" y="651456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Hidden valleys , dark QCD, SU(N</a:t>
            </a:r>
            <a:r>
              <a:rPr lang="en-US" sz="2000" baseline="-25000" dirty="0">
                <a:solidFill>
                  <a:srgbClr val="FFFF00"/>
                </a:solidFill>
              </a:rPr>
              <a:t>c</a:t>
            </a:r>
            <a:r>
              <a:rPr lang="en-US" sz="2000" baseline="30000" dirty="0">
                <a:solidFill>
                  <a:srgbClr val="FFFF00"/>
                </a:solidFill>
              </a:rPr>
              <a:t>dark</a:t>
            </a:r>
            <a:r>
              <a:rPr lang="en-US" sz="2000" baseline="-25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6" name="Рисунок 12" descr="Joint Institute for Nuclear Research - Wikipedia">
            <a:extLst>
              <a:ext uri="{FF2B5EF4-FFF2-40B4-BE49-F238E27FC236}">
                <a16:creationId xmlns:a16="http://schemas.microsoft.com/office/drawing/2014/main" id="{EF0E3EAB-3019-480A-896A-B1CB0A689D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388A5192-215F-40FE-A998-78B35BB8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FCC03-2415-4B6D-B4C1-D4F76057AA83}"/>
              </a:ext>
            </a:extLst>
          </p:cNvPr>
          <p:cNvSpPr txBox="1"/>
          <p:nvPr/>
        </p:nvSpPr>
        <p:spPr>
          <a:xfrm>
            <a:off x="4138309" y="1767049"/>
            <a:ext cx="1915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</a:t>
            </a:r>
            <a:r>
              <a:rPr lang="en-US" sz="2400" baseline="-25000" dirty="0">
                <a:solidFill>
                  <a:srgbClr val="FFFF00"/>
                </a:solidFill>
              </a:rPr>
              <a:t>c</a:t>
            </a:r>
            <a:r>
              <a:rPr lang="en-US" sz="2400" dirty="0">
                <a:solidFill>
                  <a:srgbClr val="FFFF00"/>
                </a:solidFill>
              </a:rPr>
              <a:t>, N</a:t>
            </a:r>
            <a:r>
              <a:rPr lang="en-US" sz="2400" baseline="-25000" dirty="0">
                <a:solidFill>
                  <a:srgbClr val="FFFF00"/>
                </a:solidFill>
              </a:rPr>
              <a:t>f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</a:t>
            </a:r>
            <a:r>
              <a:rPr lang="en-US" sz="24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dark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</a:p>
          <a:p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m</a:t>
            </a:r>
            <a:r>
              <a:rPr lang="en-US" sz="24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dark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r</a:t>
            </a:r>
            <a:r>
              <a:rPr lang="en-US" sz="24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inv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…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110" y="184073"/>
            <a:ext cx="79512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Strongly coupled DM, decay channels and signatures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/>
          <a:lstStyle/>
          <a:p>
            <a:r>
              <a:rPr lang="en-US" dirty="0"/>
              <a:t>17/29</a:t>
            </a:r>
          </a:p>
        </p:txBody>
      </p:sp>
      <p:pic>
        <p:nvPicPr>
          <p:cNvPr id="14" name="Рисунок 12" descr="Joint Institute for Nuclear Research - Wikipedia">
            <a:extLst>
              <a:ext uri="{FF2B5EF4-FFF2-40B4-BE49-F238E27FC236}">
                <a16:creationId xmlns:a16="http://schemas.microsoft.com/office/drawing/2014/main" id="{3B27F473-26DE-485D-ACC7-95AD70ED9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2" name="Нижний колонтитул 16">
            <a:extLst>
              <a:ext uri="{FF2B5EF4-FFF2-40B4-BE49-F238E27FC236}">
                <a16:creationId xmlns:a16="http://schemas.microsoft.com/office/drawing/2014/main" id="{577C44B2-0D05-47DB-8795-CCF7E25B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F43D6-3958-41F9-B18E-B375F9B55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6" y="1325880"/>
            <a:ext cx="5309188" cy="41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BF176-FC5A-4EBD-A47B-3AAE5208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718" y="1343841"/>
            <a:ext cx="3211551" cy="2051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B7A78-C11B-4ED6-8ECF-70FF0F688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568" y="1351954"/>
            <a:ext cx="2676293" cy="2062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30BDA-E2A6-4DB8-AB9A-AA9F37732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364" y="3875496"/>
            <a:ext cx="3702205" cy="2029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9860B9-33F3-475E-A5CC-C9A00A1AAE16}"/>
              </a:ext>
            </a:extLst>
          </p:cNvPr>
          <p:cNvSpPr txBox="1"/>
          <p:nvPr/>
        </p:nvSpPr>
        <p:spPr>
          <a:xfrm>
            <a:off x="6526250" y="3460547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semivisible</a:t>
            </a:r>
            <a:r>
              <a:rPr lang="en-US" dirty="0">
                <a:solidFill>
                  <a:srgbClr val="92D050"/>
                </a:solidFill>
              </a:rPr>
              <a:t> jets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5E8EC-E106-473F-A5DB-2ADFE596F7A8}"/>
              </a:ext>
            </a:extLst>
          </p:cNvPr>
          <p:cNvSpPr txBox="1"/>
          <p:nvPr/>
        </p:nvSpPr>
        <p:spPr>
          <a:xfrm>
            <a:off x="9631640" y="3460547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emerging jets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956C3-AF7F-47DA-ABE0-A1F7A3CE272E}"/>
              </a:ext>
            </a:extLst>
          </p:cNvPr>
          <p:cNvSpPr txBox="1"/>
          <p:nvPr/>
        </p:nvSpPr>
        <p:spPr>
          <a:xfrm>
            <a:off x="6049505" y="6006418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soft </a:t>
            </a:r>
            <a:r>
              <a:rPr lang="en-US" dirty="0" err="1">
                <a:solidFill>
                  <a:srgbClr val="92D050"/>
                </a:solidFill>
              </a:rPr>
              <a:t>unclustered</a:t>
            </a:r>
            <a:r>
              <a:rPr lang="en-US" dirty="0">
                <a:solidFill>
                  <a:srgbClr val="92D050"/>
                </a:solidFill>
              </a:rPr>
              <a:t> energy patterns (SUEP)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6DBFC-8822-43C6-A0A6-5FE753989F55}"/>
              </a:ext>
            </a:extLst>
          </p:cNvPr>
          <p:cNvSpPr txBox="1"/>
          <p:nvPr/>
        </p:nvSpPr>
        <p:spPr>
          <a:xfrm>
            <a:off x="-269321" y="565216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Tracks start near the edge of the tracker, in the </a:t>
            </a:r>
          </a:p>
          <a:p>
            <a:r>
              <a:rPr lang="en-US" dirty="0"/>
              <a:t>       ECAL and HCAL and even in the inner muon stations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E92E2-7A63-4AF9-8F58-4809CDDA3B27}"/>
              </a:ext>
            </a:extLst>
          </p:cNvPr>
          <p:cNvSpPr txBox="1"/>
          <p:nvPr/>
        </p:nvSpPr>
        <p:spPr>
          <a:xfrm>
            <a:off x="6690918" y="85158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‘t </a:t>
            </a:r>
            <a:r>
              <a:rPr lang="en-US" dirty="0" err="1"/>
              <a:t>Hooft</a:t>
            </a:r>
            <a:r>
              <a:rPr lang="en-US" dirty="0"/>
              <a:t>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BB9DF1-EB40-41FD-9AE8-DC47E36F9031}"/>
                  </a:ext>
                </a:extLst>
              </p:cNvPr>
              <p:cNvSpPr txBox="1"/>
              <p:nvPr/>
            </p:nvSpPr>
            <p:spPr>
              <a:xfrm>
                <a:off x="8610440" y="889087"/>
                <a:ext cx="2102242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𝑑𝑎𝑟𝑘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𝑑𝑎𝑟𝑘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BB9DF1-EB40-41FD-9AE8-DC47E36F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40" y="889087"/>
                <a:ext cx="2102242" cy="287964"/>
              </a:xfrm>
              <a:prstGeom prst="rect">
                <a:avLst/>
              </a:prstGeom>
              <a:blipFill>
                <a:blip r:embed="rId8"/>
                <a:stretch>
                  <a:fillRect l="-2319" r="-231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A0E373-8547-4BB4-9371-7F244598D2B1}"/>
                  </a:ext>
                </a:extLst>
              </p:cNvPr>
              <p:cNvSpPr txBox="1"/>
              <p:nvPr/>
            </p:nvSpPr>
            <p:spPr>
              <a:xfrm>
                <a:off x="10111561" y="4301350"/>
                <a:ext cx="641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A0E373-8547-4BB4-9371-7F244598D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561" y="4301350"/>
                <a:ext cx="641971" cy="276999"/>
              </a:xfrm>
              <a:prstGeom prst="rect">
                <a:avLst/>
              </a:prstGeom>
              <a:blipFill>
                <a:blip r:embed="rId9"/>
                <a:stretch>
                  <a:fillRect l="-8571" r="-76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7146BBD-CC06-45B9-8BF8-701214A9B827}"/>
              </a:ext>
            </a:extLst>
          </p:cNvPr>
          <p:cNvSpPr txBox="1"/>
          <p:nvPr/>
        </p:nvSpPr>
        <p:spPr>
          <a:xfrm>
            <a:off x="9982326" y="4665370"/>
            <a:ext cx="2090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quasi-conformal</a:t>
            </a:r>
          </a:p>
          <a:p>
            <a:r>
              <a:rPr lang="en-US" dirty="0"/>
              <a:t>spectra, dark </a:t>
            </a:r>
          </a:p>
          <a:p>
            <a:r>
              <a:rPr lang="en-US" dirty="0"/>
              <a:t>“high-temperature</a:t>
            </a:r>
          </a:p>
          <a:p>
            <a:r>
              <a:rPr lang="en-US" dirty="0"/>
              <a:t>QCD”  </a:t>
            </a:r>
          </a:p>
        </p:txBody>
      </p:sp>
    </p:spTree>
    <p:extLst>
      <p:ext uri="{BB962C8B-B14F-4D97-AF65-F5344CB8AC3E}">
        <p14:creationId xmlns:p14="http://schemas.microsoft.com/office/powerpoint/2010/main" val="9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/>
          <a:lstStyle/>
          <a:p>
            <a:r>
              <a:rPr lang="en-US" dirty="0"/>
              <a:t>18/29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D900A-8D71-4E68-8052-8DF99998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30" y="740507"/>
            <a:ext cx="2927699" cy="1855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3F2B4-C64F-47BB-92A6-E2C74825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10" y="2902028"/>
            <a:ext cx="2512228" cy="335537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7FB3C4E-42A8-FCC1-4A86-097884BE5463}"/>
              </a:ext>
            </a:extLst>
          </p:cNvPr>
          <p:cNvGrpSpPr/>
          <p:nvPr/>
        </p:nvGrpSpPr>
        <p:grpSpPr>
          <a:xfrm>
            <a:off x="4567013" y="2840744"/>
            <a:ext cx="2731504" cy="3393507"/>
            <a:chOff x="4189649" y="2067812"/>
            <a:chExt cx="2796349" cy="41664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013381-EF56-4503-A143-5FC3FD08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343" y="2067812"/>
              <a:ext cx="2794655" cy="33393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F190E7-7D28-4CA2-B7F3-A675B2259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9649" y="5400757"/>
              <a:ext cx="2794656" cy="83349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BB0D407-2A80-4E89-A1FA-C3EC978CC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314" y="2069389"/>
            <a:ext cx="4203876" cy="4193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307AB-AB86-C21F-97C4-F986D86B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2E635-AD33-5A6B-1CFC-372C5FBA3AB7}"/>
              </a:ext>
            </a:extLst>
          </p:cNvPr>
          <p:cNvSpPr txBox="1"/>
          <p:nvPr/>
        </p:nvSpPr>
        <p:spPr>
          <a:xfrm>
            <a:off x="9534553" y="1252853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JHEP 06 (2022) 156</a:t>
            </a:r>
          </a:p>
          <a:p>
            <a:r>
              <a:rPr lang="en-US" dirty="0">
                <a:solidFill>
                  <a:srgbClr val="92D050"/>
                </a:solidFill>
              </a:rPr>
              <a:t>CMS EXO-19-020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A599F-84A3-0AA0-BCFB-27B4912F53C6}"/>
              </a:ext>
            </a:extLst>
          </p:cNvPr>
          <p:cNvSpPr txBox="1"/>
          <p:nvPr/>
        </p:nvSpPr>
        <p:spPr>
          <a:xfrm>
            <a:off x="1154001" y="165043"/>
            <a:ext cx="9656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Resonant production of strongly coupled DM for </a:t>
            </a:r>
            <a:r>
              <a:rPr lang="en-US" sz="2600" dirty="0" err="1">
                <a:solidFill>
                  <a:schemeClr val="accent1"/>
                </a:solidFill>
              </a:rPr>
              <a:t>semivisible</a:t>
            </a:r>
            <a:r>
              <a:rPr lang="en-US" sz="2600" dirty="0">
                <a:solidFill>
                  <a:schemeClr val="accent1"/>
                </a:solidFill>
              </a:rPr>
              <a:t> jets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8" name="Двойная стрелка вверх/вниз 17">
            <a:extLst>
              <a:ext uri="{FF2B5EF4-FFF2-40B4-BE49-F238E27FC236}">
                <a16:creationId xmlns:a16="http://schemas.microsoft.com/office/drawing/2014/main" id="{3D22A5DF-9479-65D9-6491-56AD6ECA8559}"/>
              </a:ext>
            </a:extLst>
          </p:cNvPr>
          <p:cNvSpPr/>
          <p:nvPr/>
        </p:nvSpPr>
        <p:spPr>
          <a:xfrm rot="5400000">
            <a:off x="3456444" y="3002711"/>
            <a:ext cx="396703" cy="140554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2D6F2-5DEA-DDDE-884F-8753A0FBAB96}"/>
              </a:ext>
            </a:extLst>
          </p:cNvPr>
          <p:cNvSpPr txBox="1"/>
          <p:nvPr/>
        </p:nvSpPr>
        <p:spPr>
          <a:xfrm>
            <a:off x="3100494" y="2840744"/>
            <a:ext cx="125707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semi-</a:t>
            </a:r>
          </a:p>
          <a:p>
            <a:r>
              <a:rPr lang="en-US" dirty="0"/>
              <a:t>visible jets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DM part </a:t>
            </a:r>
          </a:p>
          <a:p>
            <a:r>
              <a:rPr lang="en-US" dirty="0"/>
              <a:t>(visible) +</a:t>
            </a:r>
            <a:endParaRPr lang="en-US" sz="800" dirty="0"/>
          </a:p>
          <a:p>
            <a:endParaRPr lang="en-US" sz="800" dirty="0"/>
          </a:p>
          <a:p>
            <a:r>
              <a:rPr lang="en-US" dirty="0"/>
              <a:t>SM part </a:t>
            </a:r>
          </a:p>
          <a:p>
            <a:r>
              <a:rPr lang="en-US" dirty="0"/>
              <a:t>(invisible)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CE2526-258E-E3C5-173E-D5A07A51A4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433" y="5667721"/>
            <a:ext cx="3633648" cy="720962"/>
          </a:xfrm>
          <a:prstGeom prst="rect">
            <a:avLst/>
          </a:prstGeom>
          <a:solidFill>
            <a:srgbClr val="FFFF00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FE609D-B883-38B6-E050-B1F22B1E6617}"/>
                  </a:ext>
                </a:extLst>
              </p:cNvPr>
              <p:cNvSpPr txBox="1"/>
              <p:nvPr/>
            </p:nvSpPr>
            <p:spPr>
              <a:xfrm>
                <a:off x="3017935" y="5371958"/>
                <a:ext cx="15490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FFFF00"/>
                    </a:solidFill>
                  </a:rPr>
                  <a:t>xsec</a:t>
                </a:r>
                <a:r>
                  <a:rPr lang="en-US" i="1" dirty="0">
                    <a:solidFill>
                      <a:srgbClr val="FFFF00"/>
                    </a:solidFill>
                  </a:rPr>
                  <a:t>., </a:t>
                </a:r>
                <a:r>
                  <a:rPr lang="en-US" i="1" dirty="0" err="1">
                    <a:solidFill>
                      <a:srgbClr val="FFFF00"/>
                    </a:solidFill>
                  </a:rPr>
                  <a:t>m</a:t>
                </a:r>
                <a:r>
                  <a:rPr lang="en-US" i="1" baseline="-25000" dirty="0" err="1">
                    <a:solidFill>
                      <a:srgbClr val="FFFF00"/>
                    </a:solidFill>
                  </a:rPr>
                  <a:t>Z</a:t>
                </a:r>
                <a:r>
                  <a:rPr lang="en-US" i="1" baseline="-25000" dirty="0">
                    <a:solidFill>
                      <a:srgbClr val="FFFF00"/>
                    </a:solidFill>
                  </a:rPr>
                  <a:t>’</a:t>
                </a:r>
                <a:r>
                  <a:rPr lang="en-US" i="1" dirty="0">
                    <a:solidFill>
                      <a:srgbClr val="FFFF0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i="1" baseline="-25000" dirty="0">
                    <a:solidFill>
                      <a:srgbClr val="FFFF00"/>
                    </a:solidFill>
                  </a:rPr>
                  <a:t>, </a:t>
                </a: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FF00"/>
                    </a:solidFill>
                  </a:rPr>
                  <a:t>inv</a:t>
                </a:r>
                <a:endParaRPr lang="ru-RU" i="1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FE609D-B883-38B6-E050-B1F22B1E6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35" y="5371958"/>
                <a:ext cx="1549078" cy="923330"/>
              </a:xfrm>
              <a:prstGeom prst="rect">
                <a:avLst/>
              </a:prstGeom>
              <a:blipFill>
                <a:blip r:embed="rId10"/>
                <a:stretch>
                  <a:fillRect l="-3252" t="-2703" b="-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12" descr="Joint Institute for Nuclear Research - Wikipedia">
            <a:extLst>
              <a:ext uri="{FF2B5EF4-FFF2-40B4-BE49-F238E27FC236}">
                <a16:creationId xmlns:a16="http://schemas.microsoft.com/office/drawing/2014/main" id="{904CAC8B-7CC7-4BEC-808A-685A7F7F92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24" name="Нижний колонтитул 16">
            <a:extLst>
              <a:ext uri="{FF2B5EF4-FFF2-40B4-BE49-F238E27FC236}">
                <a16:creationId xmlns:a16="http://schemas.microsoft.com/office/drawing/2014/main" id="{9A6A8464-F692-4B94-BA5D-F2B5A836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AD871-E825-44BF-A15F-F4BC8CC9C880}"/>
              </a:ext>
            </a:extLst>
          </p:cNvPr>
          <p:cNvSpPr txBox="1"/>
          <p:nvPr/>
        </p:nvSpPr>
        <p:spPr>
          <a:xfrm>
            <a:off x="2929276" y="101694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gauge portal</a:t>
            </a:r>
          </a:p>
        </p:txBody>
      </p:sp>
    </p:spTree>
    <p:extLst>
      <p:ext uri="{BB962C8B-B14F-4D97-AF65-F5344CB8AC3E}">
        <p14:creationId xmlns:p14="http://schemas.microsoft.com/office/powerpoint/2010/main" val="24736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33" y="165043"/>
            <a:ext cx="9656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Resonant production of strongly coupled DM for </a:t>
            </a:r>
            <a:r>
              <a:rPr lang="en-US" sz="2600" dirty="0" err="1">
                <a:solidFill>
                  <a:schemeClr val="accent1"/>
                </a:solidFill>
              </a:rPr>
              <a:t>semivisible</a:t>
            </a:r>
            <a:r>
              <a:rPr lang="en-US" sz="2600" dirty="0">
                <a:solidFill>
                  <a:schemeClr val="accent1"/>
                </a:solidFill>
              </a:rPr>
              <a:t> jets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/>
          <a:lstStyle/>
          <a:p>
            <a:r>
              <a:rPr lang="en-US" dirty="0"/>
              <a:t>19/29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F190E7-7D28-4CA2-B7F3-A675B225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97" y="4506054"/>
            <a:ext cx="2542478" cy="7582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B9A901-1A0D-4BDA-B7F7-928F6B93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8" y="1761556"/>
            <a:ext cx="11999585" cy="4142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64FFB-8A36-3F85-4589-2A34B76E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B6FCE-0FF2-37C8-3A04-79D2D097469D}"/>
              </a:ext>
            </a:extLst>
          </p:cNvPr>
          <p:cNvSpPr txBox="1"/>
          <p:nvPr/>
        </p:nvSpPr>
        <p:spPr>
          <a:xfrm>
            <a:off x="9766164" y="807530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JHEP 06 (2022) 156</a:t>
            </a:r>
          </a:p>
          <a:p>
            <a:r>
              <a:rPr lang="en-US" dirty="0">
                <a:solidFill>
                  <a:srgbClr val="92D050"/>
                </a:solidFill>
              </a:rPr>
              <a:t>CMS EXO-19-020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8B6B0-00CE-1F24-15A7-DD558C82DFF9}"/>
              </a:ext>
            </a:extLst>
          </p:cNvPr>
          <p:cNvSpPr txBox="1"/>
          <p:nvPr/>
        </p:nvSpPr>
        <p:spPr>
          <a:xfrm>
            <a:off x="1280929" y="746159"/>
            <a:ext cx="840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CMS study of jet </a:t>
            </a:r>
            <a:r>
              <a:rPr lang="en-US" dirty="0" err="1"/>
              <a:t>ivsisible</a:t>
            </a:r>
            <a:r>
              <a:rPr lang="en-US" dirty="0"/>
              <a:t>  contribution with dark sector interpretation. </a:t>
            </a:r>
          </a:p>
          <a:p>
            <a:r>
              <a:rPr lang="en-US" sz="800" dirty="0"/>
              <a:t> </a:t>
            </a:r>
            <a:r>
              <a:rPr lang="en-US" dirty="0"/>
              <a:t>The fraction r</a:t>
            </a:r>
            <a:r>
              <a:rPr lang="en-US" baseline="-25000" dirty="0"/>
              <a:t>inv</a:t>
            </a:r>
            <a:r>
              <a:rPr lang="en-US" dirty="0"/>
              <a:t> of stable invisible dark hadrons in between 0 (</a:t>
            </a:r>
            <a:r>
              <a:rPr lang="en-US" dirty="0" err="1"/>
              <a:t>dijet</a:t>
            </a:r>
            <a:r>
              <a:rPr lang="en-US" dirty="0"/>
              <a:t>, small MET)</a:t>
            </a:r>
            <a:r>
              <a:rPr lang="en-US" sz="800" dirty="0"/>
              <a:t>  </a:t>
            </a:r>
          </a:p>
          <a:p>
            <a:r>
              <a:rPr lang="en-US" dirty="0"/>
              <a:t>and 1 (large MET) </a:t>
            </a:r>
            <a:endParaRPr lang="ru-RU" dirty="0"/>
          </a:p>
        </p:txBody>
      </p:sp>
      <p:pic>
        <p:nvPicPr>
          <p:cNvPr id="14" name="Рисунок 12" descr="Joint Institute for Nuclear Research - Wikipedia">
            <a:extLst>
              <a:ext uri="{FF2B5EF4-FFF2-40B4-BE49-F238E27FC236}">
                <a16:creationId xmlns:a16="http://schemas.microsoft.com/office/drawing/2014/main" id="{3B27F473-26DE-485D-ACC7-95AD70ED9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2" name="Нижний колонтитул 16">
            <a:extLst>
              <a:ext uri="{FF2B5EF4-FFF2-40B4-BE49-F238E27FC236}">
                <a16:creationId xmlns:a16="http://schemas.microsoft.com/office/drawing/2014/main" id="{577C44B2-0D05-47DB-8795-CCF7E25B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923" y="202219"/>
            <a:ext cx="82381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 DM searches at the LHC – are you serious about this? 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48" y="6519965"/>
            <a:ext cx="828868" cy="228600"/>
          </a:xfrm>
        </p:spPr>
        <p:txBody>
          <a:bodyPr/>
          <a:lstStyle/>
          <a:p>
            <a:r>
              <a:rPr lang="en-US" dirty="0"/>
              <a:t>2/29</a:t>
            </a:r>
          </a:p>
        </p:txBody>
      </p:sp>
      <p:sp>
        <p:nvSpPr>
          <p:cNvPr id="8" name="Нижний колонтитул 16">
            <a:extLst>
              <a:ext uri="{FF2B5EF4-FFF2-40B4-BE49-F238E27FC236}">
                <a16:creationId xmlns:a16="http://schemas.microsoft.com/office/drawing/2014/main" id="{56423A8C-1713-4B94-B453-3478ACB6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pic>
        <p:nvPicPr>
          <p:cNvPr id="12" name="Рисунок 12" descr="Joint Institute for Nuclear Research - Wikipedia">
            <a:extLst>
              <a:ext uri="{FF2B5EF4-FFF2-40B4-BE49-F238E27FC236}">
                <a16:creationId xmlns:a16="http://schemas.microsoft.com/office/drawing/2014/main" id="{BCB9BB73-39F1-47D6-B048-2C18E09C0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3B514DE6-CAF7-D903-93B4-3692B6B7F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037" y="3296128"/>
            <a:ext cx="3529925" cy="30063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EAC824-9633-AC52-AC5F-BE061F0B7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37" y="1296379"/>
            <a:ext cx="5092008" cy="3316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9F5D1-13C1-0E60-81A8-F370EA683766}"/>
              </a:ext>
            </a:extLst>
          </p:cNvPr>
          <p:cNvSpPr txBox="1"/>
          <p:nvPr/>
        </p:nvSpPr>
        <p:spPr>
          <a:xfrm>
            <a:off x="5407770" y="1160413"/>
            <a:ext cx="667362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Definitely YES !!</a:t>
            </a:r>
          </a:p>
          <a:p>
            <a:endParaRPr lang="en-US" sz="2000" dirty="0"/>
          </a:p>
          <a:p>
            <a:r>
              <a:rPr lang="en-US" sz="2000" dirty="0"/>
              <a:t>1.Additional search tool to DD,</a:t>
            </a:r>
          </a:p>
          <a:p>
            <a:r>
              <a:rPr lang="en-US" sz="2000" dirty="0"/>
              <a:t>significant contributions in different models  in the </a:t>
            </a:r>
          </a:p>
          <a:p>
            <a:r>
              <a:rPr lang="en-US" sz="2000" dirty="0"/>
              <a:t>moderate mass region, where there is a severe loss of DD </a:t>
            </a:r>
          </a:p>
          <a:p>
            <a:r>
              <a:rPr lang="en-US" sz="2000" dirty="0"/>
              <a:t>sensitivity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2. A unique opportunity </a:t>
            </a:r>
          </a:p>
          <a:p>
            <a:r>
              <a:rPr lang="en-US" sz="2000" dirty="0"/>
              <a:t>to feel an extended dark </a:t>
            </a:r>
          </a:p>
          <a:p>
            <a:r>
              <a:rPr lang="en-US" sz="2000" dirty="0"/>
              <a:t>sector as opposed to just </a:t>
            </a:r>
          </a:p>
          <a:p>
            <a:r>
              <a:rPr lang="en-US" sz="2000" dirty="0"/>
              <a:t>one DM particle</a:t>
            </a:r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224787A-1B20-C2A2-02F5-CFD54B0F1CDC}"/>
              </a:ext>
            </a:extLst>
          </p:cNvPr>
          <p:cNvGrpSpPr/>
          <p:nvPr/>
        </p:nvGrpSpPr>
        <p:grpSpPr>
          <a:xfrm>
            <a:off x="1365504" y="5379811"/>
            <a:ext cx="6864096" cy="706998"/>
            <a:chOff x="1255776" y="5473371"/>
            <a:chExt cx="6864096" cy="706998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C08D032B-23EC-01BA-43A0-C2FB4DD414DD}"/>
                </a:ext>
              </a:extLst>
            </p:cNvPr>
            <p:cNvSpPr/>
            <p:nvPr/>
          </p:nvSpPr>
          <p:spPr>
            <a:xfrm>
              <a:off x="1255776" y="5473371"/>
              <a:ext cx="6864096" cy="70699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E45A0A-DF88-BF19-CB93-C73DC0A616D3}"/>
                </a:ext>
              </a:extLst>
            </p:cNvPr>
            <p:cNvSpPr txBox="1"/>
            <p:nvPr/>
          </p:nvSpPr>
          <p:spPr>
            <a:xfrm>
              <a:off x="1450848" y="5609337"/>
              <a:ext cx="6615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The long-term LHC search program on DM/DS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050" y="98013"/>
            <a:ext cx="56316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LLP dark showers with emerging jets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48" y="6519965"/>
            <a:ext cx="828868" cy="228600"/>
          </a:xfrm>
        </p:spPr>
        <p:txBody>
          <a:bodyPr/>
          <a:lstStyle/>
          <a:p>
            <a:r>
              <a:rPr lang="en-US" dirty="0"/>
              <a:t>20/29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266E24-E265-6BF2-7CCC-0A5F97E8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2" descr="Joint Institute for Nuclear Research - Wikipedia">
            <a:extLst>
              <a:ext uri="{FF2B5EF4-FFF2-40B4-BE49-F238E27FC236}">
                <a16:creationId xmlns:a16="http://schemas.microsoft.com/office/drawing/2014/main" id="{BCB9BB73-39F1-47D6-B048-2C18E09C0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B1BFE-2F16-4B30-903E-E500152D4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75" y="1389415"/>
            <a:ext cx="7773804" cy="2437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91428-D4B8-4CFA-84B2-F4E27CB43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75" y="3956830"/>
            <a:ext cx="7744415" cy="1020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F1C41A-60BE-4849-AEB7-A0BA71093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303" y="332042"/>
            <a:ext cx="3614743" cy="6277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6E12C3-396E-FA15-05F0-4BE40179EF3F}"/>
              </a:ext>
            </a:extLst>
          </p:cNvPr>
          <p:cNvSpPr txBox="1"/>
          <p:nvPr/>
        </p:nvSpPr>
        <p:spPr>
          <a:xfrm>
            <a:off x="951806" y="697548"/>
            <a:ext cx="2569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CMS EXO-22-015; arXiv:2403.01556 [hep-ex</a:t>
            </a:r>
            <a:r>
              <a:rPr lang="en-US" sz="1600" dirty="0">
                <a:latin typeface="Arial" panose="020B0604020202020204" pitchFamily="34" charset="0"/>
              </a:rPr>
              <a:t>]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96DF6-D16D-8284-4D24-0B932DB9E969}"/>
              </a:ext>
            </a:extLst>
          </p:cNvPr>
          <p:cNvSpPr txBox="1"/>
          <p:nvPr/>
        </p:nvSpPr>
        <p:spPr>
          <a:xfrm>
            <a:off x="4251553" y="654950"/>
            <a:ext cx="382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 dark QCD</a:t>
            </a:r>
            <a:r>
              <a:rPr lang="en-US" u="sng" dirty="0"/>
              <a:t>, scalar portal</a:t>
            </a:r>
            <a:r>
              <a:rPr lang="en-US" dirty="0"/>
              <a:t>, </a:t>
            </a:r>
          </a:p>
          <a:p>
            <a:r>
              <a:rPr lang="en-US" dirty="0"/>
              <a:t>dark meson LLP decays, b-quark FS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A07DC-D309-1215-FFD8-657781A692DB}"/>
              </a:ext>
            </a:extLst>
          </p:cNvPr>
          <p:cNvSpPr txBox="1"/>
          <p:nvPr/>
        </p:nvSpPr>
        <p:spPr>
          <a:xfrm>
            <a:off x="951806" y="39342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unflavored: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C05BD-3580-79A0-A23B-BE8D089B2AD5}"/>
              </a:ext>
            </a:extLst>
          </p:cNvPr>
          <p:cNvSpPr txBox="1"/>
          <p:nvPr/>
        </p:nvSpPr>
        <p:spPr>
          <a:xfrm>
            <a:off x="9837368" y="272233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unflavored: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7BA10-5E8C-456D-4085-A5F7AACAADB5}"/>
              </a:ext>
            </a:extLst>
          </p:cNvPr>
          <p:cNvSpPr txBox="1"/>
          <p:nvPr/>
        </p:nvSpPr>
        <p:spPr>
          <a:xfrm>
            <a:off x="9512358" y="587397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flavor-aligned: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7A81D90D-2344-4DC5-9FFE-E342082C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CE88F-2688-48B0-8D4C-F08ADBFEE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61" y="5186288"/>
            <a:ext cx="7706830" cy="1096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F540C6-98CF-0EE7-DC2C-A8C05DEBE673}"/>
              </a:ext>
            </a:extLst>
          </p:cNvPr>
          <p:cNvSpPr txBox="1"/>
          <p:nvPr/>
        </p:nvSpPr>
        <p:spPr>
          <a:xfrm>
            <a:off x="951806" y="51839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flavor-aligned: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783" y="184073"/>
            <a:ext cx="64395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S</a:t>
            </a:r>
            <a:r>
              <a:rPr lang="en-US" sz="2600" dirty="0">
                <a:solidFill>
                  <a:schemeClr val="accent1"/>
                </a:solidFill>
              </a:rPr>
              <a:t>oft </a:t>
            </a:r>
            <a:r>
              <a:rPr lang="en-US" sz="2600" dirty="0" err="1">
                <a:solidFill>
                  <a:srgbClr val="FFFF00"/>
                </a:solidFill>
              </a:rPr>
              <a:t>U</a:t>
            </a:r>
            <a:r>
              <a:rPr lang="en-US" sz="2600" dirty="0" err="1">
                <a:solidFill>
                  <a:schemeClr val="accent1"/>
                </a:solidFill>
              </a:rPr>
              <a:t>nclustered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E</a:t>
            </a:r>
            <a:r>
              <a:rPr lang="en-US" sz="2600" dirty="0">
                <a:solidFill>
                  <a:schemeClr val="accent1"/>
                </a:solidFill>
              </a:rPr>
              <a:t>nergy </a:t>
            </a:r>
            <a:r>
              <a:rPr lang="en-US" sz="2600" dirty="0">
                <a:solidFill>
                  <a:srgbClr val="FFFF00"/>
                </a:solidFill>
              </a:rPr>
              <a:t>P</a:t>
            </a:r>
            <a:r>
              <a:rPr lang="en-US" sz="2600" dirty="0">
                <a:solidFill>
                  <a:schemeClr val="accent1"/>
                </a:solidFill>
              </a:rPr>
              <a:t>atterns (SUEPs)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48" y="6519965"/>
            <a:ext cx="828868" cy="228600"/>
          </a:xfrm>
        </p:spPr>
        <p:txBody>
          <a:bodyPr/>
          <a:lstStyle/>
          <a:p>
            <a:r>
              <a:rPr lang="en-US" dirty="0"/>
              <a:t>21/29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266E24-E265-6BF2-7CCC-0A5F97E8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2" descr="Joint Institute for Nuclear Research - Wikipedia">
            <a:extLst>
              <a:ext uri="{FF2B5EF4-FFF2-40B4-BE49-F238E27FC236}">
                <a16:creationId xmlns:a16="http://schemas.microsoft.com/office/drawing/2014/main" id="{BCB9BB73-39F1-47D6-B048-2C18E09C0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87932-6487-4AB5-949C-5A38567B9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50" y="822527"/>
            <a:ext cx="3437550" cy="166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08696-0E13-4596-BCA3-D43E2D780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52" y="2701377"/>
            <a:ext cx="3737126" cy="3603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5D388-070F-478E-B00C-06A4D2602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45" y="2701378"/>
            <a:ext cx="6971781" cy="3603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F96350-5429-5B72-C8B0-B1F15EE67436}"/>
              </a:ext>
            </a:extLst>
          </p:cNvPr>
          <p:cNvSpPr txBox="1"/>
          <p:nvPr/>
        </p:nvSpPr>
        <p:spPr>
          <a:xfrm>
            <a:off x="9084207" y="629678"/>
            <a:ext cx="2569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CMS EXO-23-002; arXiv:2403.05311 [hep-ex]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66EF1-1EE4-9016-F043-9FA84D7D2F8E}"/>
              </a:ext>
            </a:extLst>
          </p:cNvPr>
          <p:cNvSpPr txBox="1"/>
          <p:nvPr/>
        </p:nvSpPr>
        <p:spPr>
          <a:xfrm>
            <a:off x="4606269" y="1116584"/>
            <a:ext cx="73933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HV, quasi-conformal DS, dark mesons masses much smaller </a:t>
            </a:r>
          </a:p>
          <a:p>
            <a:r>
              <a:rPr lang="en-US" dirty="0"/>
              <a:t>      than S mediator mass. The S charged under both SU(3) and SU(3)</a:t>
            </a:r>
            <a:r>
              <a:rPr lang="en-US" baseline="-25000" dirty="0"/>
              <a:t>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Spherically symmetric FS distributions, high multiplicity of soft 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Boltzmann distr. for PS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, depending on </a:t>
            </a:r>
            <a:r>
              <a:rPr lang="en-US" dirty="0" err="1"/>
              <a:t>T</a:t>
            </a:r>
            <a:r>
              <a:rPr lang="en-US" baseline="-25000" dirty="0" err="1"/>
              <a:t>dark</a:t>
            </a:r>
            <a:r>
              <a:rPr lang="en-US" dirty="0"/>
              <a:t> (</a:t>
            </a:r>
            <a:r>
              <a:rPr lang="en-US" dirty="0" err="1"/>
              <a:t>Λ</a:t>
            </a:r>
            <a:r>
              <a:rPr lang="en-US" baseline="-25000" dirty="0" err="1"/>
              <a:t>dark</a:t>
            </a:r>
            <a:r>
              <a:rPr lang="en-US" dirty="0"/>
              <a:t>) and </a:t>
            </a:r>
            <a:r>
              <a:rPr lang="en-US" dirty="0" err="1"/>
              <a:t>m</a:t>
            </a:r>
            <a:r>
              <a:rPr lang="en-US" baseline="-25000" dirty="0" err="1"/>
              <a:t>φ</a:t>
            </a:r>
            <a:endParaRPr lang="en-US" baseline="-25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Decay φ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γ</a:t>
            </a:r>
            <a:r>
              <a:rPr lang="en-US" baseline="-25000" dirty="0" err="1">
                <a:sym typeface="Wingdings" pitchFamily="2" charset="2"/>
              </a:rPr>
              <a:t>D</a:t>
            </a:r>
            <a:r>
              <a:rPr lang="en-US" dirty="0" err="1">
                <a:sym typeface="Wingdings" pitchFamily="2" charset="2"/>
              </a:rPr>
              <a:t>γ</a:t>
            </a:r>
            <a:r>
              <a:rPr lang="en-US" baseline="-25000" dirty="0" err="1">
                <a:sym typeface="Wingdings" pitchFamily="2" charset="2"/>
              </a:rPr>
              <a:t>D</a:t>
            </a:r>
            <a:r>
              <a:rPr lang="en-US" dirty="0">
                <a:sym typeface="Wingdings" pitchFamily="2" charset="2"/>
              </a:rPr>
              <a:t>,  SM FS trough γ  - </a:t>
            </a:r>
            <a:r>
              <a:rPr lang="en-US" dirty="0" err="1">
                <a:sym typeface="Wingdings" pitchFamily="2" charset="2"/>
              </a:rPr>
              <a:t>γ</a:t>
            </a:r>
            <a:r>
              <a:rPr lang="en-US" baseline="-25000" dirty="0" err="1">
                <a:sym typeface="Wingdings" pitchFamily="2" charset="2"/>
              </a:rPr>
              <a:t>D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mixing, prompt decays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6F06DF-59F1-BCAC-2F7B-1DFB0EF2BC1D}"/>
                  </a:ext>
                </a:extLst>
              </p:cNvPr>
              <p:cNvSpPr txBox="1"/>
              <p:nvPr/>
            </p:nvSpPr>
            <p:spPr>
              <a:xfrm>
                <a:off x="4696811" y="676516"/>
                <a:ext cx="4088427" cy="413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𝑑𝑎𝑟𝑘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𝑑𝑎𝑟𝑘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6F06DF-59F1-BCAC-2F7B-1DFB0EF2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11" y="676516"/>
                <a:ext cx="4088427" cy="413575"/>
              </a:xfrm>
              <a:prstGeom prst="rect">
                <a:avLst/>
              </a:prstGeom>
              <a:blipFill>
                <a:blip r:embed="rId8"/>
                <a:stretch>
                  <a:fillRect l="-1192" r="-119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B8D790-709A-EA21-FF59-E602EF6771D0}"/>
              </a:ext>
            </a:extLst>
          </p:cNvPr>
          <p:cNvSpPr txBox="1"/>
          <p:nvPr/>
        </p:nvSpPr>
        <p:spPr>
          <a:xfrm>
            <a:off x="2605143" y="856207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light </a:t>
            </a:r>
            <a:r>
              <a:rPr lang="en-US" sz="1200" b="1" dirty="0" err="1">
                <a:solidFill>
                  <a:srgbClr val="C00000"/>
                </a:solidFill>
                <a:sym typeface="Wingdings" pitchFamily="2" charset="2"/>
              </a:rPr>
              <a:t>γ</a:t>
            </a:r>
            <a:r>
              <a:rPr lang="en-US" sz="1200" b="1" baseline="-25000" dirty="0" err="1">
                <a:solidFill>
                  <a:srgbClr val="C00000"/>
                </a:solidFill>
                <a:sym typeface="Wingdings" pitchFamily="2" charset="2"/>
              </a:rPr>
              <a:t>D</a:t>
            </a:r>
            <a:endParaRPr lang="en-US" sz="1200" b="1" baseline="-25000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US" sz="1200" b="1" dirty="0">
                <a:solidFill>
                  <a:srgbClr val="C00000"/>
                </a:solidFill>
                <a:sym typeface="Wingdings" pitchFamily="2" charset="2"/>
              </a:rPr>
              <a:t>M&lt; 1 Ge</a:t>
            </a: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V</a:t>
            </a:r>
            <a:endParaRPr lang="ru-RU" sz="10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19BCCF3-C4F9-EC6A-B2C4-BACAFC5B3B54}"/>
              </a:ext>
            </a:extLst>
          </p:cNvPr>
          <p:cNvCxnSpPr/>
          <p:nvPr/>
        </p:nvCxnSpPr>
        <p:spPr>
          <a:xfrm>
            <a:off x="2951178" y="1269104"/>
            <a:ext cx="356233" cy="3768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16">
            <a:extLst>
              <a:ext uri="{FF2B5EF4-FFF2-40B4-BE49-F238E27FC236}">
                <a16:creationId xmlns:a16="http://schemas.microsoft.com/office/drawing/2014/main" id="{CCFD3ED1-B5B5-48EF-935D-C38FDAC1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22/29</a:t>
            </a:r>
          </a:p>
        </p:txBody>
      </p:sp>
      <p:pic>
        <p:nvPicPr>
          <p:cNvPr id="9" name="Рисунок 12" descr="Joint Institute for Nuclear Research - Wikipedia">
            <a:extLst>
              <a:ext uri="{FF2B5EF4-FFF2-40B4-BE49-F238E27FC236}">
                <a16:creationId xmlns:a16="http://schemas.microsoft.com/office/drawing/2014/main" id="{C5BFED19-5E76-40D3-B734-69AE058F9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id="{93FC80ED-30D8-4D45-A004-ACA68F01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2BA19-50BA-47E0-B531-1AD710562285}"/>
              </a:ext>
            </a:extLst>
          </p:cNvPr>
          <p:cNvSpPr txBox="1"/>
          <p:nvPr/>
        </p:nvSpPr>
        <p:spPr>
          <a:xfrm>
            <a:off x="1536676" y="1160060"/>
            <a:ext cx="99998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1"/>
                </a:solidFill>
              </a:rPr>
              <a:t>WIMPs may still be in</a:t>
            </a:r>
          </a:p>
          <a:p>
            <a:endParaRPr lang="en-US" sz="2800" u="sng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/>
                </a:solidFill>
              </a:rPr>
              <a:t>hidden SUSY sector(s) </a:t>
            </a:r>
            <a:r>
              <a:rPr lang="en-US" sz="2800" dirty="0"/>
              <a:t>(observable?? most likely not!)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/>
                </a:solidFill>
              </a:rPr>
              <a:t>“stealth” SUSY spectra </a:t>
            </a:r>
            <a:r>
              <a:rPr lang="en-US" sz="2800" dirty="0">
                <a:solidFill>
                  <a:srgbClr val="FFFF00"/>
                </a:solidFill>
              </a:rPr>
              <a:t>(only as LLP signatures)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/>
                </a:solidFill>
              </a:rPr>
              <a:t>HV strongly coupled DS </a:t>
            </a:r>
            <a:r>
              <a:rPr lang="en-US" sz="2800" dirty="0">
                <a:solidFill>
                  <a:srgbClr val="92D050"/>
                </a:solidFill>
              </a:rPr>
              <a:t>(many possible collider signatures)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/>
                </a:solidFill>
              </a:rPr>
              <a:t>? (HNL, ALPs…)</a:t>
            </a:r>
          </a:p>
        </p:txBody>
      </p:sp>
    </p:spTree>
    <p:extLst>
      <p:ext uri="{BB962C8B-B14F-4D97-AF65-F5344CB8AC3E}">
        <p14:creationId xmlns:p14="http://schemas.microsoft.com/office/powerpoint/2010/main" val="393256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23/29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46158" y="2088516"/>
            <a:ext cx="445215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54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Backup slides</a:t>
            </a:r>
          </a:p>
        </p:txBody>
      </p:sp>
      <p:pic>
        <p:nvPicPr>
          <p:cNvPr id="9" name="Рисунок 12" descr="Joint Institute for Nuclear Research - Wikipedia">
            <a:extLst>
              <a:ext uri="{FF2B5EF4-FFF2-40B4-BE49-F238E27FC236}">
                <a16:creationId xmlns:a16="http://schemas.microsoft.com/office/drawing/2014/main" id="{C5BFED19-5E76-40D3-B734-69AE058F9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id="{93FC80ED-30D8-4D45-A004-ACA68F01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9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971" y="75588"/>
            <a:ext cx="86821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Combination of h</a:t>
            </a:r>
            <a:r>
              <a:rPr lang="en-US" sz="2600" baseline="-25000" dirty="0">
                <a:solidFill>
                  <a:schemeClr val="accent1"/>
                </a:solidFill>
              </a:rPr>
              <a:t>125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  <a:sym typeface="Wingdings" pitchFamily="2" charset="2"/>
              </a:rPr>
              <a:t> invisible searches for ttbar and VH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/>
          <a:lstStyle/>
          <a:p>
            <a:r>
              <a:rPr lang="en-US" dirty="0"/>
              <a:t>24/29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71F35-0189-AFD9-6C4A-35363715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4CA4D-589F-40F4-CDDE-30221EAEAC44}"/>
              </a:ext>
            </a:extLst>
          </p:cNvPr>
          <p:cNvSpPr txBox="1"/>
          <p:nvPr/>
        </p:nvSpPr>
        <p:spPr>
          <a:xfrm>
            <a:off x="9194453" y="992515"/>
            <a:ext cx="311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 HIG-21-007,</a:t>
            </a:r>
          </a:p>
          <a:p>
            <a:r>
              <a:rPr lang="en-US" dirty="0"/>
              <a:t>arXiv:2303.01214 [hep-ex]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231A058-F758-2116-A04A-B440F5008113}"/>
              </a:ext>
            </a:extLst>
          </p:cNvPr>
          <p:cNvGrpSpPr/>
          <p:nvPr/>
        </p:nvGrpSpPr>
        <p:grpSpPr>
          <a:xfrm>
            <a:off x="1083290" y="768354"/>
            <a:ext cx="5611916" cy="1720931"/>
            <a:chOff x="451883" y="982448"/>
            <a:chExt cx="7279840" cy="256154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053F1FF-8756-E419-49AC-29B9A553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241" y="1041213"/>
              <a:ext cx="7223482" cy="250278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3C4322-7309-CF28-5C70-5ED1532AD382}"/>
                </a:ext>
              </a:extLst>
            </p:cNvPr>
            <p:cNvSpPr txBox="1"/>
            <p:nvPr/>
          </p:nvSpPr>
          <p:spPr>
            <a:xfrm>
              <a:off x="451883" y="982448"/>
              <a:ext cx="3134122" cy="503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resolved/boosted </a:t>
              </a:r>
              <a:r>
                <a:rPr lang="en-US" sz="1600" dirty="0" err="1">
                  <a:solidFill>
                    <a:srgbClr val="C00000"/>
                  </a:solidFill>
                </a:rPr>
                <a:t>ttbarH</a:t>
              </a:r>
              <a:endParaRPr lang="ru-RU" sz="16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" name="Picture 7">
            <a:extLst>
              <a:ext uri="{FF2B5EF4-FFF2-40B4-BE49-F238E27FC236}">
                <a16:creationId xmlns:a16="http://schemas.microsoft.com/office/drawing/2014/main" id="{A62E3DD0-D629-A9FA-2238-CA4011E66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9" y="2689608"/>
            <a:ext cx="3693299" cy="3613009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B4E4ECC-F055-03DC-69DE-C60918BB0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2706637"/>
            <a:ext cx="3603715" cy="3603715"/>
          </a:xfrm>
          <a:prstGeom prst="rect">
            <a:avLst/>
          </a:prstGeom>
        </p:spPr>
      </p:pic>
      <p:pic>
        <p:nvPicPr>
          <p:cNvPr id="5" name="Рисунок 12" descr="Joint Institute for Nuclear Research - Wikipedia">
            <a:extLst>
              <a:ext uri="{FF2B5EF4-FFF2-40B4-BE49-F238E27FC236}">
                <a16:creationId xmlns:a16="http://schemas.microsoft.com/office/drawing/2014/main" id="{36BA486C-DF5B-841F-8876-0525F06BF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D6168A94-5CA9-00C9-8C66-361A94C7C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843" y="2720760"/>
            <a:ext cx="4412648" cy="3610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8F615-BFB5-2DF2-83CB-5E6A5537D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5843" y="2093159"/>
            <a:ext cx="4412648" cy="567341"/>
          </a:xfrm>
          <a:prstGeom prst="rect">
            <a:avLst/>
          </a:prstGeom>
        </p:spPr>
      </p:pic>
      <p:sp>
        <p:nvSpPr>
          <p:cNvPr id="15" name="Нижний колонтитул 16">
            <a:extLst>
              <a:ext uri="{FF2B5EF4-FFF2-40B4-BE49-F238E27FC236}">
                <a16:creationId xmlns:a16="http://schemas.microsoft.com/office/drawing/2014/main" id="{CF841CBE-760B-4113-AF76-06E01746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/>
          <a:lstStyle/>
          <a:p>
            <a:r>
              <a:rPr lang="en-US" dirty="0"/>
              <a:t>25/29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13CB-E4C9-8805-27E1-CE68BC62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CD5018-AAB8-D74F-FDB7-30A248521B52}"/>
              </a:ext>
            </a:extLst>
          </p:cNvPr>
          <p:cNvSpPr txBox="1"/>
          <p:nvPr/>
        </p:nvSpPr>
        <p:spPr>
          <a:xfrm>
            <a:off x="8843368" y="661552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CMS HIG-21-007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84010-1F8C-0F77-AEFA-EA8825863CD5}"/>
              </a:ext>
            </a:extLst>
          </p:cNvPr>
          <p:cNvSpPr txBox="1"/>
          <p:nvPr/>
        </p:nvSpPr>
        <p:spPr>
          <a:xfrm>
            <a:off x="2511185" y="109588"/>
            <a:ext cx="63321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Combination of h</a:t>
            </a:r>
            <a:r>
              <a:rPr lang="en-US" sz="2600" baseline="-25000" dirty="0">
                <a:solidFill>
                  <a:schemeClr val="accent1"/>
                </a:solidFill>
              </a:rPr>
              <a:t>125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  <a:sym typeface="Wingdings" pitchFamily="2" charset="2"/>
              </a:rPr>
              <a:t> invisible searches</a:t>
            </a:r>
            <a:endParaRPr lang="ru-RU" sz="2600" dirty="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26573D-28B0-4A82-8790-23334B82C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44" y="1363687"/>
            <a:ext cx="4975642" cy="44158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063EDF-E106-9894-3E39-1CADF28CF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733" y="1370660"/>
            <a:ext cx="6779118" cy="4415883"/>
          </a:xfrm>
          <a:prstGeom prst="rect">
            <a:avLst/>
          </a:prstGeom>
        </p:spPr>
      </p:pic>
      <p:pic>
        <p:nvPicPr>
          <p:cNvPr id="4" name="Рисунок 12" descr="Joint Institute for Nuclear Research - Wikipedia">
            <a:extLst>
              <a:ext uri="{FF2B5EF4-FFF2-40B4-BE49-F238E27FC236}">
                <a16:creationId xmlns:a16="http://schemas.microsoft.com/office/drawing/2014/main" id="{653E3816-A53D-9B96-838A-54A7F6C12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id="{428824F4-68C0-4553-90AE-4C16708C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26/29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7668" y="83035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Dark sector with </a:t>
            </a:r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>
                <a:solidFill>
                  <a:schemeClr val="accent1"/>
                </a:solidFill>
              </a:rPr>
              <a:t>ong-</a:t>
            </a:r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>
                <a:solidFill>
                  <a:schemeClr val="accent1"/>
                </a:solidFill>
              </a:rPr>
              <a:t>ived </a:t>
            </a:r>
            <a:r>
              <a:rPr lang="en-US" sz="2400" dirty="0">
                <a:solidFill>
                  <a:srgbClr val="FFFF00"/>
                </a:solidFill>
              </a:rPr>
              <a:t>P</a:t>
            </a:r>
            <a:r>
              <a:rPr lang="en-US" sz="2400" dirty="0">
                <a:solidFill>
                  <a:schemeClr val="accent1"/>
                </a:solidFill>
              </a:rPr>
              <a:t>articles at the LHC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3650" y="401615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LLP White Paper: </a:t>
            </a:r>
          </a:p>
          <a:p>
            <a:r>
              <a:rPr lang="en-US" dirty="0">
                <a:solidFill>
                  <a:srgbClr val="92D050"/>
                </a:solidFill>
              </a:rPr>
              <a:t>arXiv:1903.04497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LLP theory motivations:</a:t>
            </a:r>
          </a:p>
          <a:p>
            <a:r>
              <a:rPr lang="en-US" dirty="0">
                <a:solidFill>
                  <a:srgbClr val="92D050"/>
                </a:solidFill>
              </a:rPr>
              <a:t> arXiv:1806.07396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94" y="577887"/>
            <a:ext cx="6983281" cy="57950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404" y="864968"/>
            <a:ext cx="2232019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LLP:</a:t>
            </a:r>
            <a:r>
              <a:rPr lang="en-US" dirty="0"/>
              <a:t> </a:t>
            </a:r>
          </a:p>
          <a:p>
            <a:r>
              <a:rPr lang="en-US" sz="1700" dirty="0"/>
              <a:t>a proper lifetime c</a:t>
            </a:r>
            <a:r>
              <a:rPr lang="el-GR" sz="1700" dirty="0"/>
              <a:t>τ</a:t>
            </a:r>
            <a:r>
              <a:rPr lang="en-US" sz="1700" baseline="-25000" dirty="0"/>
              <a:t>0</a:t>
            </a:r>
            <a:r>
              <a:rPr lang="en-US" sz="1700" dirty="0"/>
              <a:t> is greater than or comparable to the characteristic size of the (sub)detectors</a:t>
            </a:r>
          </a:p>
          <a:p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/>
              <a:t>small c</a:t>
            </a:r>
            <a:r>
              <a:rPr lang="el-GR" sz="1700" dirty="0"/>
              <a:t>τ</a:t>
            </a:r>
            <a:r>
              <a:rPr lang="en-US" sz="1700" baseline="-25000" dirty="0"/>
              <a:t>0</a:t>
            </a:r>
            <a:r>
              <a:rPr lang="en-US" sz="1700" dirty="0"/>
              <a:t> that </a:t>
            </a:r>
          </a:p>
          <a:p>
            <a:r>
              <a:rPr lang="en-US" sz="1700" dirty="0"/>
              <a:t>comparable to the</a:t>
            </a:r>
          </a:p>
          <a:p>
            <a:r>
              <a:rPr lang="en-US" sz="1700" dirty="0"/>
              <a:t>inner tracker size, no</a:t>
            </a:r>
          </a:p>
          <a:p>
            <a:r>
              <a:rPr lang="en-US" sz="1700" dirty="0"/>
              <a:t>displaced tracks </a:t>
            </a:r>
            <a:r>
              <a:rPr lang="en-US" sz="1700" dirty="0">
                <a:sym typeface="Wingdings" panose="05000000000000000000" pitchFamily="2" charset="2"/>
              </a:rPr>
              <a:t></a:t>
            </a:r>
            <a:endParaRPr lang="en-US" sz="1700" dirty="0"/>
          </a:p>
          <a:p>
            <a:r>
              <a:rPr lang="en-US" sz="1700" dirty="0"/>
              <a:t>“standard” prompt decay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FFFF00"/>
                </a:solidFill>
              </a:rPr>
              <a:t>intermediate c</a:t>
            </a:r>
            <a:r>
              <a:rPr lang="el-GR" sz="1700" dirty="0">
                <a:solidFill>
                  <a:srgbClr val="FFFF00"/>
                </a:solidFill>
              </a:rPr>
              <a:t>τ</a:t>
            </a:r>
            <a:r>
              <a:rPr lang="en-US" sz="1700" baseline="-25000" dirty="0">
                <a:solidFill>
                  <a:srgbClr val="FFFF00"/>
                </a:solidFill>
              </a:rPr>
              <a:t>0 </a:t>
            </a:r>
            <a:r>
              <a:rPr lang="en-US" sz="1700" dirty="0">
                <a:solidFill>
                  <a:srgbClr val="FFFF00"/>
                </a:solidFill>
                <a:sym typeface="Wingdings" panose="05000000000000000000" pitchFamily="2" charset="2"/>
              </a:rPr>
              <a:t> LLP</a:t>
            </a:r>
            <a:r>
              <a:rPr lang="en-US" sz="1700" baseline="-250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baseline="-25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/>
              <a:t>very large/infinite</a:t>
            </a:r>
          </a:p>
          <a:p>
            <a:r>
              <a:rPr lang="en-US" sz="1700" dirty="0"/>
              <a:t>large c</a:t>
            </a:r>
            <a:r>
              <a:rPr lang="el-GR" sz="1700" dirty="0"/>
              <a:t>τ</a:t>
            </a:r>
            <a:r>
              <a:rPr lang="en-US" sz="1700" baseline="-25000" dirty="0"/>
              <a:t>0 </a:t>
            </a:r>
            <a:r>
              <a:rPr lang="en-US" sz="1700" dirty="0">
                <a:sym typeface="Wingdings" panose="05000000000000000000" pitchFamily="2" charset="2"/>
              </a:rPr>
              <a:t> stable particles, “standard” MET </a:t>
            </a:r>
            <a:r>
              <a:rPr lang="en-US" dirty="0">
                <a:sym typeface="Wingdings" panose="05000000000000000000" pitchFamily="2" charset="2"/>
              </a:rPr>
              <a:t>signatures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650" y="2468951"/>
            <a:ext cx="2347415" cy="23217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650" y="4866575"/>
            <a:ext cx="2509520" cy="148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7680" y="205231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displaced jets </a:t>
            </a:r>
            <a:endParaRPr lang="ru-RU" dirty="0"/>
          </a:p>
        </p:txBody>
      </p:sp>
      <p:sp>
        <p:nvSpPr>
          <p:cNvPr id="15" name="Нижний колонтитул 16">
            <a:extLst>
              <a:ext uri="{FF2B5EF4-FFF2-40B4-BE49-F238E27FC236}">
                <a16:creationId xmlns:a16="http://schemas.microsoft.com/office/drawing/2014/main" id="{9DBF84D2-5FE1-446D-A52F-1596CE4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9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27/29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F2335F-A90D-43FC-8A32-76853DBE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8" y="837153"/>
            <a:ext cx="7245300" cy="54576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C9B907-5F10-449C-B6B2-CFD149176668}"/>
              </a:ext>
            </a:extLst>
          </p:cNvPr>
          <p:cNvSpPr/>
          <p:nvPr/>
        </p:nvSpPr>
        <p:spPr>
          <a:xfrm>
            <a:off x="8327520" y="652487"/>
            <a:ext cx="37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https://arxiv.org/abs/1901.04040</a:t>
            </a:r>
            <a:r>
              <a:rPr lang="ru-RU" dirty="0"/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53989" y="169202"/>
            <a:ext cx="6239137" cy="534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Inelastic dark matter at the LHC/LLP                                        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117840" y="848122"/>
            <a:ext cx="3801685" cy="2031325"/>
            <a:chOff x="8117840" y="746522"/>
            <a:chExt cx="3801685" cy="20313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117840" y="955040"/>
              <a:ext cx="3801685" cy="164592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2373" y="746522"/>
              <a:ext cx="364715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7030A0"/>
                  </a:solidFill>
                </a:rPr>
                <a:t>Dark photon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dirty="0">
                <a:solidFill>
                  <a:srgbClr val="7030A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7030A0"/>
                  </a:solidFill>
                </a:rPr>
                <a:t>Heavy neutral leptons (quarks)</a:t>
              </a:r>
            </a:p>
            <a:p>
              <a:endParaRPr lang="en-US" dirty="0">
                <a:solidFill>
                  <a:srgbClr val="7030A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7030A0"/>
                  </a:solidFill>
                </a:rPr>
                <a:t>Dark GB and/or Higgs(</a:t>
              </a:r>
              <a:r>
                <a:rPr lang="en-US" dirty="0" err="1">
                  <a:solidFill>
                    <a:srgbClr val="7030A0"/>
                  </a:solidFill>
                </a:rPr>
                <a:t>es</a:t>
              </a:r>
              <a:r>
                <a:rPr lang="en-US" dirty="0">
                  <a:solidFill>
                    <a:srgbClr val="7030A0"/>
                  </a:solidFill>
                </a:rPr>
                <a:t>)…</a:t>
              </a:r>
            </a:p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69291" y="2753586"/>
            <a:ext cx="3801685" cy="923330"/>
            <a:chOff x="8117840" y="2865884"/>
            <a:chExt cx="3801685" cy="92333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17841" y="2986365"/>
              <a:ext cx="3801684" cy="68139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17840" y="2865884"/>
              <a:ext cx="3647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Higgs/GB/gluon/SUSY portals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865703" y="3490547"/>
            <a:ext cx="3769072" cy="2862322"/>
            <a:chOff x="7935248" y="3414934"/>
            <a:chExt cx="3769072" cy="286232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575039" y="3591821"/>
              <a:ext cx="3129281" cy="266797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5248" y="3414934"/>
              <a:ext cx="36471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pPr marL="1200150" lvl="2" indent="-285750">
                <a:buFont typeface="Wingdings" panose="05000000000000000000" pitchFamily="2" charset="2"/>
                <a:buChar char="ü"/>
              </a:pPr>
              <a:r>
                <a:rPr lang="en-US" dirty="0"/>
                <a:t>(Asymmetric DM/</a:t>
              </a:r>
            </a:p>
            <a:p>
              <a:pPr lvl="2"/>
              <a:r>
                <a:rPr lang="en-US" dirty="0"/>
                <a:t>     </a:t>
              </a:r>
              <a:r>
                <a:rPr lang="en-US" dirty="0" err="1"/>
                <a:t>Baryogenesis</a:t>
              </a:r>
              <a:r>
                <a:rPr lang="en-US" dirty="0"/>
                <a:t>)</a:t>
              </a:r>
            </a:p>
            <a:p>
              <a:pPr marL="1657350" lvl="3" indent="-285750">
                <a:buFont typeface="Wingdings" panose="05000000000000000000" pitchFamily="2" charset="2"/>
                <a:buChar char="§"/>
              </a:pPr>
              <a:r>
                <a:rPr lang="ru-RU" dirty="0"/>
                <a:t>     </a:t>
              </a:r>
              <a:r>
                <a:rPr lang="en-US" dirty="0"/>
                <a:t>Dark SUSY</a:t>
              </a:r>
            </a:p>
            <a:p>
              <a:pPr marL="1657350" lvl="3" indent="-285750">
                <a:buFont typeface="Wingdings" panose="05000000000000000000" pitchFamily="2" charset="2"/>
                <a:buChar char="§"/>
              </a:pPr>
              <a:r>
                <a:rPr lang="ru-RU" dirty="0"/>
                <a:t>     </a:t>
              </a:r>
              <a:r>
                <a:rPr lang="en-US" dirty="0"/>
                <a:t>Dark QCD</a:t>
              </a:r>
              <a:endParaRPr lang="ru-RU" dirty="0"/>
            </a:p>
            <a:p>
              <a:pPr marL="1200150" lvl="2" indent="-285750">
                <a:buFont typeface="Wingdings" panose="05000000000000000000" pitchFamily="2" charset="2"/>
                <a:buChar char="ü"/>
              </a:pPr>
              <a:endParaRPr lang="en-US" dirty="0"/>
            </a:p>
            <a:p>
              <a:pPr marL="1200150" lvl="2" indent="-285750">
                <a:buFont typeface="Wingdings" panose="05000000000000000000" pitchFamily="2" charset="2"/>
                <a:buChar char="ü"/>
              </a:pPr>
              <a:r>
                <a:rPr lang="en-US" dirty="0"/>
                <a:t>Twin Higgs</a:t>
              </a:r>
            </a:p>
            <a:p>
              <a:pPr lvl="2"/>
              <a:endParaRPr lang="en-US" dirty="0"/>
            </a:p>
            <a:p>
              <a:pPr marL="1200150" lvl="2" indent="-285750">
                <a:buFont typeface="Wingdings" panose="05000000000000000000" pitchFamily="2" charset="2"/>
                <a:buChar char="ü"/>
              </a:pPr>
              <a:r>
                <a:rPr lang="en-US" dirty="0"/>
                <a:t>ALPs (CP-violation)…</a:t>
              </a:r>
            </a:p>
            <a:p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96692" y="5752652"/>
            <a:ext cx="9397124" cy="461665"/>
          </a:xfrm>
          <a:prstGeom prst="rect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DS: small couplings, compressed spectra, large hierarchy </a:t>
            </a:r>
            <a:r>
              <a:rPr lang="en-US" sz="2400" dirty="0">
                <a:sym typeface="Wingdings" panose="05000000000000000000" pitchFamily="2" charset="2"/>
              </a:rPr>
              <a:t> large c</a:t>
            </a:r>
            <a:r>
              <a:rPr lang="el-GR" sz="2400" dirty="0">
                <a:sym typeface="Wingdings" panose="05000000000000000000" pitchFamily="2" charset="2"/>
              </a:rPr>
              <a:t>τ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22" name="Рисунок 12" descr="Joint Institute for Nuclear Research - Wikipedia">
            <a:extLst>
              <a:ext uri="{FF2B5EF4-FFF2-40B4-BE49-F238E27FC236}">
                <a16:creationId xmlns:a16="http://schemas.microsoft.com/office/drawing/2014/main" id="{FEBF4560-F43C-4FEC-B21F-DF039FA76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24" name="Нижний колонтитул 16">
            <a:extLst>
              <a:ext uri="{FF2B5EF4-FFF2-40B4-BE49-F238E27FC236}">
                <a16:creationId xmlns:a16="http://schemas.microsoft.com/office/drawing/2014/main" id="{08B45EAB-810B-46C4-9AC7-C54CC5D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2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693" y="262513"/>
            <a:ext cx="379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LLP summary plots, CMS, 2023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C42A7-FBB3-4E9D-A906-D0E71258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" y="870442"/>
            <a:ext cx="12105358" cy="55726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1CAB57F-F19C-43E8-8B3B-C01164AA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" y="37153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12" descr="Joint Institute for Nuclear Research - Wikipedia">
            <a:extLst>
              <a:ext uri="{FF2B5EF4-FFF2-40B4-BE49-F238E27FC236}">
                <a16:creationId xmlns:a16="http://schemas.microsoft.com/office/drawing/2014/main" id="{3D7AEEE6-78B9-498E-AC34-9035663D3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291" y="184073"/>
            <a:ext cx="71929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Map of the DM models probed in CMS searches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48" y="6519965"/>
            <a:ext cx="828868" cy="228600"/>
          </a:xfrm>
        </p:spPr>
        <p:txBody>
          <a:bodyPr/>
          <a:lstStyle/>
          <a:p>
            <a:r>
              <a:rPr lang="en-US" dirty="0"/>
              <a:t>3/29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266E24-E265-6BF2-7CCC-0A5F97E8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2" descr="Joint Institute for Nuclear Research - Wikipedia">
            <a:extLst>
              <a:ext uri="{FF2B5EF4-FFF2-40B4-BE49-F238E27FC236}">
                <a16:creationId xmlns:a16="http://schemas.microsoft.com/office/drawing/2014/main" id="{BCB9BB73-39F1-47D6-B048-2C18E09C0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6442E-8DC4-1E12-BE6D-698F2B096DDF}"/>
              </a:ext>
            </a:extLst>
          </p:cNvPr>
          <p:cNvSpPr txBox="1"/>
          <p:nvPr/>
        </p:nvSpPr>
        <p:spPr>
          <a:xfrm>
            <a:off x="1579492" y="725284"/>
            <a:ext cx="814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Portal approaches and simple DS vs “full” theories (or at least an extended DS)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" name="Нижний колонтитул 16">
            <a:extLst>
              <a:ext uri="{FF2B5EF4-FFF2-40B4-BE49-F238E27FC236}">
                <a16:creationId xmlns:a16="http://schemas.microsoft.com/office/drawing/2014/main" id="{3FCB74E1-4289-4AE2-8855-533B99D0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3DD55-CAED-4C7B-8FCF-51DC09A3C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445" y="1240833"/>
            <a:ext cx="8143576" cy="5507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D146A-C9A0-4BF2-877F-4DCBB55335BD}"/>
              </a:ext>
            </a:extLst>
          </p:cNvPr>
          <p:cNvSpPr txBox="1"/>
          <p:nvPr/>
        </p:nvSpPr>
        <p:spPr>
          <a:xfrm>
            <a:off x="2052229" y="5997303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CMS EXO-23-005</a:t>
            </a:r>
          </a:p>
        </p:txBody>
      </p:sp>
    </p:spTree>
    <p:extLst>
      <p:ext uri="{BB962C8B-B14F-4D97-AF65-F5344CB8AC3E}">
        <p14:creationId xmlns:p14="http://schemas.microsoft.com/office/powerpoint/2010/main" val="5174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3298011" y="136413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low scale SSB: a basis</a:t>
            </a:r>
            <a:endParaRPr lang="ru-RU" sz="2800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40ADC5-4340-4094-8DC1-8B4B3DC56CF0}"/>
              </a:ext>
            </a:extLst>
          </p:cNvPr>
          <p:cNvGrpSpPr/>
          <p:nvPr/>
        </p:nvGrpSpPr>
        <p:grpSpPr>
          <a:xfrm>
            <a:off x="7941530" y="1366904"/>
            <a:ext cx="3716257" cy="565507"/>
            <a:chOff x="3604316" y="1088041"/>
            <a:chExt cx="3716257" cy="56550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014FF7-1ED7-46A0-9F43-C4805430F1DE}"/>
                </a:ext>
              </a:extLst>
            </p:cNvPr>
            <p:cNvSpPr/>
            <p:nvPr/>
          </p:nvSpPr>
          <p:spPr>
            <a:xfrm>
              <a:off x="3604316" y="1088041"/>
              <a:ext cx="3630225" cy="5655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225A9A-2FD2-4484-9D2D-0C00E689B4EE}"/>
                    </a:ext>
                  </a:extLst>
                </p:cNvPr>
                <p:cNvSpPr txBox="1"/>
                <p:nvPr/>
              </p:nvSpPr>
              <p:spPr>
                <a:xfrm>
                  <a:off x="3690348" y="1088326"/>
                  <a:ext cx="363022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225A9A-2FD2-4484-9D2D-0C00E689B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348" y="1088326"/>
                  <a:ext cx="363022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E3156-A276-40D2-94E0-A838C332AC55}"/>
              </a:ext>
            </a:extLst>
          </p:cNvPr>
          <p:cNvGrpSpPr/>
          <p:nvPr/>
        </p:nvGrpSpPr>
        <p:grpSpPr>
          <a:xfrm>
            <a:off x="3604316" y="1195657"/>
            <a:ext cx="3665524" cy="886503"/>
            <a:chOff x="7300040" y="1313205"/>
            <a:chExt cx="3665524" cy="8865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8CB086-D4D9-4504-BD9B-4648E80FA2B2}"/>
                </a:ext>
              </a:extLst>
            </p:cNvPr>
            <p:cNvSpPr/>
            <p:nvPr/>
          </p:nvSpPr>
          <p:spPr>
            <a:xfrm>
              <a:off x="7300040" y="1358086"/>
              <a:ext cx="3665524" cy="84162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D42AA-109B-4200-A2B7-14D1AC03664A}"/>
                    </a:ext>
                  </a:extLst>
                </p:cNvPr>
                <p:cNvSpPr txBox="1"/>
                <p:nvPr/>
              </p:nvSpPr>
              <p:spPr>
                <a:xfrm>
                  <a:off x="7659989" y="1313205"/>
                  <a:ext cx="3171702" cy="860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messenger sector </a:t>
                  </a:r>
                </a:p>
                <a:p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…,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=1,..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D42AA-109B-4200-A2B7-14D1AC036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989" y="1313205"/>
                  <a:ext cx="3171702" cy="860620"/>
                </a:xfrm>
                <a:prstGeom prst="rect">
                  <a:avLst/>
                </a:prstGeom>
                <a:blipFill>
                  <a:blip r:embed="rId4"/>
                  <a:stretch>
                    <a:fillRect l="-2879" t="-5674" r="-1919" b="-12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E3A182-C83A-4AF4-AE24-C01FE47B1163}"/>
              </a:ext>
            </a:extLst>
          </p:cNvPr>
          <p:cNvSpPr txBox="1"/>
          <p:nvPr/>
        </p:nvSpPr>
        <p:spPr>
          <a:xfrm>
            <a:off x="3741804" y="2503954"/>
            <a:ext cx="3983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chiral scalar </a:t>
            </a:r>
            <a:r>
              <a:rPr lang="en-US" dirty="0" err="1"/>
              <a:t>superfield</a:t>
            </a:r>
            <a:r>
              <a:rPr lang="en-US" dirty="0"/>
              <a:t>(s),  </a:t>
            </a:r>
          </a:p>
          <a:p>
            <a:r>
              <a:rPr lang="en-US" dirty="0"/>
              <a:t>fund. rep. 5+anti-5 (also 10+anti-10) </a:t>
            </a:r>
          </a:p>
          <a:p>
            <a:r>
              <a:rPr lang="en-US" dirty="0"/>
              <a:t>of SU(5) or</a:t>
            </a:r>
          </a:p>
          <a:p>
            <a:r>
              <a:rPr lang="en-US" dirty="0"/>
              <a:t>16+anti-16 of SO(10) for the GUT </a:t>
            </a:r>
          </a:p>
          <a:p>
            <a:r>
              <a:rPr lang="en-US" dirty="0"/>
              <a:t>group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4C2AD-32C6-4DF7-8ED3-E33A42B8C7B4}"/>
              </a:ext>
            </a:extLst>
          </p:cNvPr>
          <p:cNvGrpSpPr/>
          <p:nvPr/>
        </p:nvGrpSpPr>
        <p:grpSpPr>
          <a:xfrm>
            <a:off x="564757" y="1377924"/>
            <a:ext cx="3003335" cy="537327"/>
            <a:chOff x="564757" y="868637"/>
            <a:chExt cx="3003335" cy="5373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712A37A-4BF4-4B85-81BF-CF028B58B53A}"/>
                </a:ext>
              </a:extLst>
            </p:cNvPr>
            <p:cNvSpPr/>
            <p:nvPr/>
          </p:nvSpPr>
          <p:spPr>
            <a:xfrm>
              <a:off x="564757" y="868637"/>
              <a:ext cx="2518823" cy="5373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CC41C0-B22D-4772-B8F2-E8E95FF36E61}"/>
                </a:ext>
              </a:extLst>
            </p:cNvPr>
            <p:cNvSpPr txBox="1"/>
            <p:nvPr/>
          </p:nvSpPr>
          <p:spPr>
            <a:xfrm>
              <a:off x="769880" y="915772"/>
              <a:ext cx="2798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SM+SP, SUSY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3901F4B-D6A5-406E-A85F-1C3EC9F9246D}"/>
                </a:ext>
              </a:extLst>
            </p:cNvPr>
            <p:cNvCxnSpPr>
              <a:cxnSpLocks/>
            </p:cNvCxnSpPr>
            <p:nvPr/>
          </p:nvCxnSpPr>
          <p:spPr>
            <a:xfrm>
              <a:off x="1919948" y="1017293"/>
              <a:ext cx="908038" cy="22096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A9E165-7208-4A77-8EE6-7EB88BB04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524" y="1017293"/>
              <a:ext cx="944742" cy="22096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AF1D85FE-A2D2-4359-B3AC-FDD17620BBDE}"/>
              </a:ext>
            </a:extLst>
          </p:cNvPr>
          <p:cNvSpPr/>
          <p:nvPr/>
        </p:nvSpPr>
        <p:spPr>
          <a:xfrm>
            <a:off x="6956985" y="2001493"/>
            <a:ext cx="1519504" cy="439029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E65151B-4F01-48C5-AAFA-1CE468BF2A9B}"/>
              </a:ext>
            </a:extLst>
          </p:cNvPr>
          <p:cNvSpPr/>
          <p:nvPr/>
        </p:nvSpPr>
        <p:spPr>
          <a:xfrm flipH="1">
            <a:off x="2397667" y="1949705"/>
            <a:ext cx="1478867" cy="439029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88E95-920A-48B9-888E-569821679A00}"/>
              </a:ext>
            </a:extLst>
          </p:cNvPr>
          <p:cNvSpPr txBox="1"/>
          <p:nvPr/>
        </p:nvSpPr>
        <p:spPr>
          <a:xfrm>
            <a:off x="8000486" y="247620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tree level interaction </a:t>
            </a:r>
            <a:r>
              <a:rPr lang="en-US" dirty="0" err="1">
                <a:solidFill>
                  <a:srgbClr val="FFFF00"/>
                </a:solidFill>
              </a:rPr>
              <a:t>goldstino</a:t>
            </a:r>
            <a:r>
              <a:rPr lang="en-US" dirty="0">
                <a:solidFill>
                  <a:srgbClr val="FFFF00"/>
                </a:solidFill>
              </a:rPr>
              <a:t>-MS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8617F-2910-44A3-91A9-B9642B0247BA}"/>
              </a:ext>
            </a:extLst>
          </p:cNvPr>
          <p:cNvSpPr txBox="1"/>
          <p:nvPr/>
        </p:nvSpPr>
        <p:spPr>
          <a:xfrm>
            <a:off x="588799" y="2477534"/>
            <a:ext cx="27558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one(two)loop suppressed</a:t>
            </a:r>
          </a:p>
          <a:p>
            <a:r>
              <a:rPr lang="en-US" dirty="0">
                <a:solidFill>
                  <a:srgbClr val="FFFF00"/>
                </a:solidFill>
              </a:rPr>
              <a:t>interactions with MS </a:t>
            </a:r>
            <a:r>
              <a:rPr lang="en-US" dirty="0"/>
              <a:t>,</a:t>
            </a:r>
          </a:p>
          <a:p>
            <a:r>
              <a:rPr lang="en-US" dirty="0"/>
              <a:t>soft SP masses, no flavor</a:t>
            </a:r>
          </a:p>
          <a:p>
            <a:r>
              <a:rPr lang="en-US" dirty="0"/>
              <a:t>violation enhancement </a:t>
            </a:r>
          </a:p>
          <a:p>
            <a:r>
              <a:rPr lang="en-US" dirty="0"/>
              <a:t>from soft terms,</a:t>
            </a:r>
          </a:p>
          <a:p>
            <a:r>
              <a:rPr lang="en-US" dirty="0">
                <a:solidFill>
                  <a:srgbClr val="FFFF00"/>
                </a:solidFill>
              </a:rPr>
              <a:t>LSP – gravitino</a:t>
            </a:r>
            <a:r>
              <a:rPr lang="en-US" dirty="0"/>
              <a:t>!  </a:t>
            </a:r>
          </a:p>
          <a:p>
            <a:endParaRPr lang="en-US" dirty="0"/>
          </a:p>
          <a:p>
            <a:r>
              <a:rPr lang="en-US" dirty="0"/>
              <a:t>Masses are depend on</a:t>
            </a:r>
          </a:p>
          <a:p>
            <a:r>
              <a:rPr lang="en-US" i="1" dirty="0">
                <a:solidFill>
                  <a:srgbClr val="FFFF00"/>
                </a:solidFill>
              </a:rPr>
              <a:t>F, M, 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21EC68-68C4-4EF9-8734-3B919AFF8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831" y="2974388"/>
            <a:ext cx="1809621" cy="5655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829201-C510-410D-90F1-A786EF828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440" y="4033818"/>
            <a:ext cx="2550372" cy="7695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FC9418-4E6B-437C-8630-18F986E87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03" y="4044471"/>
            <a:ext cx="2208220" cy="73607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95D28E-AB36-4F1B-A879-BC35A8201CF2}"/>
              </a:ext>
            </a:extLst>
          </p:cNvPr>
          <p:cNvCxnSpPr>
            <a:cxnSpLocks/>
          </p:cNvCxnSpPr>
          <p:nvPr/>
        </p:nvCxnSpPr>
        <p:spPr>
          <a:xfrm flipH="1">
            <a:off x="7665965" y="1263693"/>
            <a:ext cx="12671" cy="250650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8B2841-52B6-48AA-AD7C-05101BF2D72B}"/>
              </a:ext>
            </a:extLst>
          </p:cNvPr>
          <p:cNvCxnSpPr>
            <a:cxnSpLocks/>
          </p:cNvCxnSpPr>
          <p:nvPr/>
        </p:nvCxnSpPr>
        <p:spPr>
          <a:xfrm>
            <a:off x="7582358" y="3798680"/>
            <a:ext cx="4593531" cy="287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2" descr="Joint Institute for Nuclear Research - Wikipedia">
            <a:extLst>
              <a:ext uri="{FF2B5EF4-FFF2-40B4-BE49-F238E27FC236}">
                <a16:creationId xmlns:a16="http://schemas.microsoft.com/office/drawing/2014/main" id="{2D96DEBA-30F2-78A2-B4C4-4BAE9192A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1" y="53035"/>
            <a:ext cx="1152741" cy="75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EBEA19-339E-7BFE-498C-9531328BCE7C}"/>
                  </a:ext>
                </a:extLst>
              </p:cNvPr>
              <p:cNvSpPr txBox="1"/>
              <p:nvPr/>
            </p:nvSpPr>
            <p:spPr>
              <a:xfrm>
                <a:off x="6198713" y="4995812"/>
                <a:ext cx="1071127" cy="69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acc>
                            <m:accPr>
                              <m:chr m:val="̅"/>
                              <m:ctrlP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EBEA19-339E-7BFE-498C-9531328BC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713" y="4995812"/>
                <a:ext cx="1071127" cy="699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28ED8A5-8F70-7842-38C3-3C551DFB2756}"/>
              </a:ext>
            </a:extLst>
          </p:cNvPr>
          <p:cNvSpPr txBox="1"/>
          <p:nvPr/>
        </p:nvSpPr>
        <p:spPr>
          <a:xfrm>
            <a:off x="3741804" y="5162938"/>
            <a:ext cx="27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scalar states :                    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0642545-4F54-DE62-B181-518A02D96920}"/>
              </a:ext>
            </a:extLst>
          </p:cNvPr>
          <p:cNvGrpSpPr/>
          <p:nvPr/>
        </p:nvGrpSpPr>
        <p:grpSpPr>
          <a:xfrm>
            <a:off x="3010428" y="5900040"/>
            <a:ext cx="6511524" cy="620389"/>
            <a:chOff x="6385224" y="5919867"/>
            <a:chExt cx="6511524" cy="620389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7A120DA7-06A0-F88F-4C75-3CC07F3B20F0}"/>
                </a:ext>
              </a:extLst>
            </p:cNvPr>
            <p:cNvSpPr/>
            <p:nvPr/>
          </p:nvSpPr>
          <p:spPr>
            <a:xfrm>
              <a:off x="6385224" y="5919867"/>
              <a:ext cx="6243300" cy="62038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8DB603-65FB-1BD9-2D7A-23B444E52EE7}"/>
                </a:ext>
              </a:extLst>
            </p:cNvPr>
            <p:cNvSpPr txBox="1"/>
            <p:nvPr/>
          </p:nvSpPr>
          <p:spPr>
            <a:xfrm>
              <a:off x="6491151" y="6054733"/>
              <a:ext cx="6405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M – SUSY mass scale, F – SSB energy scale !!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80AC88-ECF1-3836-9A3D-74672530EAC3}"/>
                  </a:ext>
                </a:extLst>
              </p:cNvPr>
              <p:cNvSpPr txBox="1"/>
              <p:nvPr/>
            </p:nvSpPr>
            <p:spPr>
              <a:xfrm>
                <a:off x="8161966" y="5158708"/>
                <a:ext cx="2980303" cy="379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80AC88-ECF1-3836-9A3D-74672530E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66" y="5158708"/>
                <a:ext cx="2980303" cy="379463"/>
              </a:xfrm>
              <a:prstGeom prst="rect">
                <a:avLst/>
              </a:prstGeom>
              <a:blipFill>
                <a:blip r:embed="rId10"/>
                <a:stretch>
                  <a:fillRect l="-102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E9C4BEB1-28A2-DE5E-E91B-0F005B5BDEA4}"/>
              </a:ext>
            </a:extLst>
          </p:cNvPr>
          <p:cNvSpPr/>
          <p:nvPr/>
        </p:nvSpPr>
        <p:spPr>
          <a:xfrm>
            <a:off x="7371903" y="5161839"/>
            <a:ext cx="702843" cy="4329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739DCF-B994-D8E7-4487-A38BC2AAA5C3}"/>
              </a:ext>
            </a:extLst>
          </p:cNvPr>
          <p:cNvSpPr txBox="1"/>
          <p:nvPr/>
        </p:nvSpPr>
        <p:spPr>
          <a:xfrm>
            <a:off x="9688447" y="5848723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u="sng" dirty="0"/>
              <a:t>limits:</a:t>
            </a:r>
            <a:r>
              <a:rPr lang="en-US" dirty="0"/>
              <a:t> </a:t>
            </a:r>
          </a:p>
          <a:p>
            <a:r>
              <a:rPr lang="en-US" dirty="0"/>
              <a:t>F ~ M</a:t>
            </a:r>
            <a:r>
              <a:rPr lang="en-US" baseline="30000" dirty="0"/>
              <a:t>2</a:t>
            </a:r>
            <a:r>
              <a:rPr lang="en-US" dirty="0"/>
              <a:t> or F &lt;&lt; M</a:t>
            </a:r>
            <a:r>
              <a:rPr lang="en-US" baseline="30000" dirty="0"/>
              <a:t>2</a:t>
            </a:r>
            <a:r>
              <a:rPr lang="en-US" dirty="0"/>
              <a:t>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1609836" y="56564"/>
            <a:ext cx="897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 SUSY, soft mass terms and universal spectrum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77A76-1B7A-4ABE-BE47-ABFBDAF1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74" y="1731763"/>
            <a:ext cx="3405830" cy="1742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47290-EB3C-4681-B61E-032D40D19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74" y="961173"/>
            <a:ext cx="5709424" cy="680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23F85-02D8-4E6E-A9BC-1A4D00E545DF}"/>
                  </a:ext>
                </a:extLst>
              </p:cNvPr>
              <p:cNvSpPr txBox="1"/>
              <p:nvPr/>
            </p:nvSpPr>
            <p:spPr>
              <a:xfrm>
                <a:off x="9662730" y="2353945"/>
                <a:ext cx="1409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23F85-02D8-4E6E-A9BC-1A4D00E54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730" y="2353945"/>
                <a:ext cx="1409617" cy="276999"/>
              </a:xfrm>
              <a:prstGeom prst="rect">
                <a:avLst/>
              </a:prstGeom>
              <a:blipFill>
                <a:blip r:embed="rId5"/>
                <a:stretch>
                  <a:fillRect l="-2597" t="-167391" r="-30736" b="-2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5A93D3D-6D1F-420F-AF1C-B67FC9F5B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14" y="961173"/>
            <a:ext cx="4010474" cy="4121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6E92B-0967-4E0F-9B17-8E8E6AD4EBA1}"/>
              </a:ext>
            </a:extLst>
          </p:cNvPr>
          <p:cNvSpPr txBox="1"/>
          <p:nvPr/>
        </p:nvSpPr>
        <p:spPr>
          <a:xfrm>
            <a:off x="474537" y="579784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1-loop for </a:t>
            </a:r>
            <a:r>
              <a:rPr lang="en-US" dirty="0" err="1"/>
              <a:t>gauginos</a:t>
            </a:r>
            <a:r>
              <a:rPr lang="en-US" dirty="0"/>
              <a:t>, 2-loops for squarks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2A9C88E-D448-4483-A7FC-CA09A7F6669A}"/>
              </a:ext>
            </a:extLst>
          </p:cNvPr>
          <p:cNvSpPr/>
          <p:nvPr/>
        </p:nvSpPr>
        <p:spPr>
          <a:xfrm>
            <a:off x="7222111" y="3565112"/>
            <a:ext cx="484632" cy="493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A9E96-05D3-4632-B549-14B4C9B07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767" y="4149254"/>
            <a:ext cx="3194553" cy="1308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9292A-75D0-4D37-B124-FA5EA6E7A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576" y="4149254"/>
            <a:ext cx="3717678" cy="1308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8991A9-A138-434B-BF1F-38C03F1D7CBC}"/>
              </a:ext>
            </a:extLst>
          </p:cNvPr>
          <p:cNvSpPr txBox="1"/>
          <p:nvPr/>
        </p:nvSpPr>
        <p:spPr>
          <a:xfrm>
            <a:off x="7772400" y="362733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F&lt;&lt;M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3E14B9-A2F5-441F-90E3-B76CAB553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8576" y="5514976"/>
            <a:ext cx="2567648" cy="63335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690127-AA40-4C52-ABEC-B62B3DC12ABF}"/>
              </a:ext>
            </a:extLst>
          </p:cNvPr>
          <p:cNvSpPr/>
          <p:nvPr/>
        </p:nvSpPr>
        <p:spPr>
          <a:xfrm>
            <a:off x="3422215" y="6246679"/>
            <a:ext cx="4892040" cy="41852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E2FE5-BC75-4195-87C1-3F3CD966DC2C}"/>
              </a:ext>
            </a:extLst>
          </p:cNvPr>
          <p:cNvSpPr txBox="1"/>
          <p:nvPr/>
        </p:nvSpPr>
        <p:spPr>
          <a:xfrm>
            <a:off x="3678372" y="6251960"/>
            <a:ext cx="437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All soft masses are proportional to </a:t>
            </a:r>
            <a:r>
              <a:rPr lang="en-US" i="1" dirty="0">
                <a:solidFill>
                  <a:srgbClr val="FFFF00"/>
                </a:solidFill>
              </a:rPr>
              <a:t>NF/M</a:t>
            </a:r>
          </a:p>
        </p:txBody>
      </p:sp>
      <p:pic>
        <p:nvPicPr>
          <p:cNvPr id="5" name="Рисунок 12" descr="Joint Institute for Nuclear Research - Wikipedia">
            <a:extLst>
              <a:ext uri="{FF2B5EF4-FFF2-40B4-BE49-F238E27FC236}">
                <a16:creationId xmlns:a16="http://schemas.microsoft.com/office/drawing/2014/main" id="{0C4C6CA0-2E18-8FB1-EC19-A2DAD2684B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A451A87-3F94-47CC-BF26-7BD34FBD0F78}"/>
              </a:ext>
            </a:extLst>
          </p:cNvPr>
          <p:cNvSpPr txBox="1"/>
          <p:nvPr/>
        </p:nvSpPr>
        <p:spPr>
          <a:xfrm>
            <a:off x="2737888" y="352198"/>
            <a:ext cx="722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gravitino as DM in the MSSM sector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34E3BA-FF24-473C-88E5-8A05DF03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49" y="4325605"/>
            <a:ext cx="1739590" cy="713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C18F9B-413B-4237-8847-3396B3D13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949" y="5229501"/>
            <a:ext cx="2185639" cy="557561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104407AA-98D8-4D2F-82BA-D4CE47885886}"/>
              </a:ext>
            </a:extLst>
          </p:cNvPr>
          <p:cNvSpPr/>
          <p:nvPr/>
        </p:nvSpPr>
        <p:spPr>
          <a:xfrm>
            <a:off x="5684988" y="4591619"/>
            <a:ext cx="663825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A0C80D-3B37-A653-5D10-20C7B46B4660}"/>
              </a:ext>
            </a:extLst>
          </p:cNvPr>
          <p:cNvGrpSpPr/>
          <p:nvPr/>
        </p:nvGrpSpPr>
        <p:grpSpPr>
          <a:xfrm>
            <a:off x="6489396" y="4314976"/>
            <a:ext cx="5441795" cy="880946"/>
            <a:chOff x="6076760" y="2348715"/>
            <a:chExt cx="5441795" cy="8809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9CF50E-C539-4406-8D4D-0D8CA0CE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6760" y="2348715"/>
              <a:ext cx="5441795" cy="880946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6A392C-F05F-41BC-BEB2-16050DEB0774}"/>
                </a:ext>
              </a:extLst>
            </p:cNvPr>
            <p:cNvSpPr/>
            <p:nvPr/>
          </p:nvSpPr>
          <p:spPr>
            <a:xfrm>
              <a:off x="6572609" y="2770900"/>
              <a:ext cx="402336" cy="37490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2F5009-336A-459C-953C-29ABDE6CA723}"/>
              </a:ext>
            </a:extLst>
          </p:cNvPr>
          <p:cNvSpPr txBox="1"/>
          <p:nvPr/>
        </p:nvSpPr>
        <p:spPr>
          <a:xfrm>
            <a:off x="6489396" y="5387135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1/F suppressed !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6AA5F8-D6C7-D4CA-8279-B4D8608DF2AC}"/>
              </a:ext>
            </a:extLst>
          </p:cNvPr>
          <p:cNvGrpSpPr/>
          <p:nvPr/>
        </p:nvGrpSpPr>
        <p:grpSpPr>
          <a:xfrm>
            <a:off x="529817" y="1794017"/>
            <a:ext cx="11482847" cy="1524688"/>
            <a:chOff x="529817" y="1794017"/>
            <a:chExt cx="11482847" cy="15246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73A55D-B445-4647-85EE-4FDDC8AD6A65}"/>
                </a:ext>
              </a:extLst>
            </p:cNvPr>
            <p:cNvSpPr txBox="1"/>
            <p:nvPr/>
          </p:nvSpPr>
          <p:spPr>
            <a:xfrm>
              <a:off x="529817" y="1794017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Gravitino mass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F4C8C5-537E-447B-B49C-3A87CFB3C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596" y="2415073"/>
              <a:ext cx="4008283" cy="7515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5D4E095-D8C5-4096-A7A6-3630FE4815F7}"/>
                    </a:ext>
                  </a:extLst>
                </p:cNvPr>
                <p:cNvSpPr txBox="1"/>
                <p:nvPr/>
              </p:nvSpPr>
              <p:spPr>
                <a:xfrm>
                  <a:off x="4946904" y="2448804"/>
                  <a:ext cx="1326132" cy="6579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5D4E095-D8C5-4096-A7A6-3630FE481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904" y="2448804"/>
                  <a:ext cx="1326132" cy="6579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73AC37-22FA-404F-AEC2-0FCD14A79C13}"/>
                    </a:ext>
                  </a:extLst>
                </p:cNvPr>
                <p:cNvSpPr txBox="1"/>
                <p:nvPr/>
              </p:nvSpPr>
              <p:spPr>
                <a:xfrm>
                  <a:off x="7334289" y="2530761"/>
                  <a:ext cx="1482650" cy="387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73AC37-22FA-404F-AEC2-0FCD14A79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289" y="2530761"/>
                  <a:ext cx="1482650" cy="387414"/>
                </a:xfrm>
                <a:prstGeom prst="rect">
                  <a:avLst/>
                </a:prstGeom>
                <a:blipFill>
                  <a:blip r:embed="rId8"/>
                  <a:stretch>
                    <a:fillRect t="-51613" b="-1258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097C4C28-FFB2-4A1B-A1D3-7DE0ADC0C8A7}"/>
                </a:ext>
              </a:extLst>
            </p:cNvPr>
            <p:cNvSpPr/>
            <p:nvPr/>
          </p:nvSpPr>
          <p:spPr>
            <a:xfrm>
              <a:off x="6584039" y="2649218"/>
              <a:ext cx="596612" cy="2272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CDA77C-6B5C-4847-9031-05CB71A86A74}"/>
                </a:ext>
              </a:extLst>
            </p:cNvPr>
            <p:cNvSpPr txBox="1"/>
            <p:nvPr/>
          </p:nvSpPr>
          <p:spPr>
            <a:xfrm>
              <a:off x="9210294" y="2189151"/>
              <a:ext cx="21099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“warm” DM - OK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E0CDA5-2240-4447-9DBC-9223161C1BE7}"/>
                </a:ext>
              </a:extLst>
            </p:cNvPr>
            <p:cNvSpPr txBox="1"/>
            <p:nvPr/>
          </p:nvSpPr>
          <p:spPr>
            <a:xfrm>
              <a:off x="9210294" y="2949373"/>
              <a:ext cx="2802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direct search – not OK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16D99A-4F25-4769-8035-9FD43838A49F}"/>
                </a:ext>
              </a:extLst>
            </p:cNvPr>
            <p:cNvCxnSpPr>
              <a:stCxn id="35" idx="3"/>
            </p:cNvCxnSpPr>
            <p:nvPr/>
          </p:nvCxnSpPr>
          <p:spPr>
            <a:xfrm flipV="1">
              <a:off x="8816939" y="2390932"/>
              <a:ext cx="491653" cy="333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9AF55B7-5D79-4CA8-B99F-5A60BFC2DCF7}"/>
                </a:ext>
              </a:extLst>
            </p:cNvPr>
            <p:cNvCxnSpPr>
              <a:stCxn id="35" idx="3"/>
              <a:endCxn id="39" idx="1"/>
            </p:cNvCxnSpPr>
            <p:nvPr/>
          </p:nvCxnSpPr>
          <p:spPr>
            <a:xfrm>
              <a:off x="8816939" y="2724468"/>
              <a:ext cx="393355" cy="409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54A4C-23A8-2E71-E9CA-0B8E2C8E5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443" y="4272849"/>
            <a:ext cx="2692761" cy="1541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B586F-BB7F-1616-9BBC-1B3C4DFF716D}"/>
              </a:ext>
            </a:extLst>
          </p:cNvPr>
          <p:cNvSpPr txBox="1"/>
          <p:nvPr/>
        </p:nvSpPr>
        <p:spPr>
          <a:xfrm>
            <a:off x="559026" y="3679452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Gravitino  effective action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1829503-2DE7-645C-2FE6-EE67930A088D}"/>
              </a:ext>
            </a:extLst>
          </p:cNvPr>
          <p:cNvSpPr/>
          <p:nvPr/>
        </p:nvSpPr>
        <p:spPr>
          <a:xfrm>
            <a:off x="1250065" y="5194776"/>
            <a:ext cx="219920" cy="2221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2" descr="Joint Institute for Nuclear Research - Wikipedia">
            <a:extLst>
              <a:ext uri="{FF2B5EF4-FFF2-40B4-BE49-F238E27FC236}">
                <a16:creationId xmlns:a16="http://schemas.microsoft.com/office/drawing/2014/main" id="{6C3A3A97-3BE0-D116-4B7B-12C4D778E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7E998-F8B8-A657-E2EA-6D9F0A65AC74}"/>
              </a:ext>
            </a:extLst>
          </p:cNvPr>
          <p:cNvSpPr txBox="1"/>
          <p:nvPr/>
        </p:nvSpPr>
        <p:spPr>
          <a:xfrm>
            <a:off x="2660166" y="115934"/>
            <a:ext cx="761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HS/MS stable states as DM candidates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DA1-5A92-0B4F-CF42-1C91A7BBBFDF}"/>
              </a:ext>
            </a:extLst>
          </p:cNvPr>
          <p:cNvSpPr txBox="1"/>
          <p:nvPr/>
        </p:nvSpPr>
        <p:spPr>
          <a:xfrm>
            <a:off x="540383" y="691046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Dimopoulos</a:t>
            </a:r>
            <a:r>
              <a:rPr lang="en-US" dirty="0"/>
              <a:t>, G. F. </a:t>
            </a:r>
            <a:r>
              <a:rPr lang="en-US" dirty="0" err="1"/>
              <a:t>Guidice</a:t>
            </a:r>
            <a:r>
              <a:rPr lang="en-US" dirty="0"/>
              <a:t>, and A. </a:t>
            </a:r>
            <a:r>
              <a:rPr lang="en-US" dirty="0" err="1"/>
              <a:t>Pomarol</a:t>
            </a:r>
            <a:r>
              <a:rPr lang="en-US" dirty="0"/>
              <a:t> , </a:t>
            </a:r>
            <a:r>
              <a:rPr lang="en-US" dirty="0" err="1"/>
              <a:t>arXiv:hep-ph</a:t>
            </a:r>
            <a:r>
              <a:rPr lang="en-US" dirty="0"/>
              <a:t>/9607225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9B364-593F-5F94-6CA9-A4984E5E320F}"/>
              </a:ext>
            </a:extLst>
          </p:cNvPr>
          <p:cNvSpPr txBox="1"/>
          <p:nvPr/>
        </p:nvSpPr>
        <p:spPr>
          <a:xfrm>
            <a:off x="589660" y="920621"/>
            <a:ext cx="11273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92D050"/>
                </a:solidFill>
              </a:rPr>
              <a:t>HS neutral scalar  </a:t>
            </a:r>
            <a:r>
              <a:rPr lang="en-US" sz="2000" dirty="0"/>
              <a:t>(singlets under SM group, loop level only, accidental global symmetry prevents hidden scalar interaction with MSSM sector, stable state – no DD of DM)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92D050"/>
                </a:solidFill>
              </a:rPr>
              <a:t>MS neutral scalar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5560E-7912-B3A2-1275-22C944F05A00}"/>
              </a:ext>
            </a:extLst>
          </p:cNvPr>
          <p:cNvSpPr txBox="1"/>
          <p:nvPr/>
        </p:nvSpPr>
        <p:spPr>
          <a:xfrm>
            <a:off x="4690140" y="2112871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cold unobservable DM </a:t>
            </a:r>
            <a:r>
              <a:rPr lang="en-US" sz="2000" dirty="0"/>
              <a:t>(highly </a:t>
            </a:r>
          </a:p>
          <a:p>
            <a:r>
              <a:rPr lang="en-US" sz="2000" dirty="0"/>
              <a:t>suppressed HS-MSSM interactions)</a:t>
            </a:r>
            <a:endParaRPr lang="ru-RU" sz="2000" dirty="0"/>
          </a:p>
        </p:txBody>
      </p:sp>
      <p:pic>
        <p:nvPicPr>
          <p:cNvPr id="7" name="Рисунок 12" descr="Joint Institute for Nuclear Research - Wikipedia">
            <a:extLst>
              <a:ext uri="{FF2B5EF4-FFF2-40B4-BE49-F238E27FC236}">
                <a16:creationId xmlns:a16="http://schemas.microsoft.com/office/drawing/2014/main" id="{B05A26F3-8553-17C5-F1D6-E30D01019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67660"/>
            <a:ext cx="1152741" cy="7545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0618D4-F241-A2E2-7195-AD2CBE0EF7DF}"/>
              </a:ext>
            </a:extLst>
          </p:cNvPr>
          <p:cNvSpPr txBox="1"/>
          <p:nvPr/>
        </p:nvSpPr>
        <p:spPr>
          <a:xfrm>
            <a:off x="5531591" y="5997076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cold observable DM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289D483-00C0-245D-6B13-3A75D379212B}"/>
              </a:ext>
            </a:extLst>
          </p:cNvPr>
          <p:cNvSpPr/>
          <p:nvPr/>
        </p:nvSpPr>
        <p:spPr>
          <a:xfrm>
            <a:off x="8384932" y="5545054"/>
            <a:ext cx="3145964" cy="1158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283333-AFAD-FE6A-2194-72A81B64A962}"/>
              </a:ext>
            </a:extLst>
          </p:cNvPr>
          <p:cNvSpPr txBox="1"/>
          <p:nvPr/>
        </p:nvSpPr>
        <p:spPr>
          <a:xfrm>
            <a:off x="8475653" y="5705289"/>
            <a:ext cx="311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overestimated DM density !!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(but – the LMSS can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decay into gravitino)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088BFBA-19A6-D9F0-6145-2C37E81A24AE}"/>
              </a:ext>
            </a:extLst>
          </p:cNvPr>
          <p:cNvSpPr/>
          <p:nvPr/>
        </p:nvSpPr>
        <p:spPr>
          <a:xfrm>
            <a:off x="9123423" y="2013991"/>
            <a:ext cx="2296244" cy="7981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528C2-CC4E-267A-60E4-6B0AB7805376}"/>
              </a:ext>
            </a:extLst>
          </p:cNvPr>
          <p:cNvSpPr txBox="1"/>
          <p:nvPr/>
        </p:nvSpPr>
        <p:spPr>
          <a:xfrm>
            <a:off x="9311489" y="2212998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superheavy DM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6C24DC-6EF3-45CD-8242-671CB51E7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62" y="2136002"/>
            <a:ext cx="3657600" cy="6244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3C4B37-96D6-4803-B25E-C15495C4F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15" y="4594610"/>
            <a:ext cx="4223003" cy="8814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504730-0F71-4A35-9C04-E4517F0506C9}"/>
                  </a:ext>
                </a:extLst>
              </p:cNvPr>
              <p:cNvSpPr txBox="1"/>
              <p:nvPr/>
            </p:nvSpPr>
            <p:spPr>
              <a:xfrm>
                <a:off x="5272029" y="4815822"/>
                <a:ext cx="913519" cy="562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504730-0F71-4A35-9C04-E4517F05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29" y="4815822"/>
                <a:ext cx="913519" cy="562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2842E332-DA8E-48B5-95CE-ED09BEE49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078" y="5726481"/>
            <a:ext cx="2810107" cy="8809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34F5EC-43D4-4A4B-AE48-48881E6C3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32" y="3630910"/>
            <a:ext cx="4773942" cy="79231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619D9F3-3B46-4332-A0E7-FA41C25EC908}"/>
              </a:ext>
            </a:extLst>
          </p:cNvPr>
          <p:cNvGrpSpPr/>
          <p:nvPr/>
        </p:nvGrpSpPr>
        <p:grpSpPr>
          <a:xfrm>
            <a:off x="6758535" y="3774050"/>
            <a:ext cx="5289381" cy="1540725"/>
            <a:chOff x="7629099" y="3848669"/>
            <a:chExt cx="5289381" cy="15407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12B50FF-4DA9-4ED7-9377-DA93D2B9A5D8}"/>
                </a:ext>
              </a:extLst>
            </p:cNvPr>
            <p:cNvSpPr txBox="1"/>
            <p:nvPr/>
          </p:nvSpPr>
          <p:spPr>
            <a:xfrm>
              <a:off x="8144779" y="4396376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 &lt;&lt; M</a:t>
              </a:r>
              <a:r>
                <a:rPr lang="en-US" sz="2400" baseline="30000" dirty="0">
                  <a:solidFill>
                    <a:srgbClr val="FFFF00"/>
                  </a:solidFill>
                </a:rPr>
                <a:t>2</a:t>
              </a:r>
              <a:r>
                <a:rPr lang="en-US" sz="2400" dirty="0">
                  <a:solidFill>
                    <a:srgbClr val="FFFF00"/>
                  </a:solidFill>
                </a:rPr>
                <a:t> </a:t>
              </a:r>
              <a:endParaRPr lang="ru-RU" sz="240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D6D0EB-28D7-4572-8F8E-DEFD6DD0E2E5}"/>
                </a:ext>
              </a:extLst>
            </p:cNvPr>
            <p:cNvSpPr txBox="1"/>
            <p:nvPr/>
          </p:nvSpPr>
          <p:spPr>
            <a:xfrm>
              <a:off x="10195381" y="4414917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</a:t>
              </a:r>
              <a:r>
                <a:rPr lang="en-US" sz="2400" baseline="30000" dirty="0">
                  <a:solidFill>
                    <a:srgbClr val="FFFF00"/>
                  </a:solidFill>
                </a:rPr>
                <a:t>2</a:t>
              </a:r>
              <a:r>
                <a:rPr lang="en-US" sz="2400" dirty="0">
                  <a:solidFill>
                    <a:srgbClr val="FFFF00"/>
                  </a:solidFill>
                </a:rPr>
                <a:t> – F ~1 </a:t>
              </a:r>
              <a:endParaRPr lang="ru-RU" sz="2400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4A11A96-DED3-4083-8950-C3769CC18668}"/>
                    </a:ext>
                  </a:extLst>
                </p:cNvPr>
                <p:cNvSpPr txBox="1"/>
                <p:nvPr/>
              </p:nvSpPr>
              <p:spPr>
                <a:xfrm>
                  <a:off x="8846910" y="3934954"/>
                  <a:ext cx="2810385" cy="3793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4A11A96-DED3-4083-8950-C3769CC18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6910" y="3934954"/>
                  <a:ext cx="2810385" cy="379335"/>
                </a:xfrm>
                <a:prstGeom prst="rect">
                  <a:avLst/>
                </a:prstGeom>
                <a:blipFill>
                  <a:blip r:embed="rId9"/>
                  <a:stretch>
                    <a:fillRect l="-19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40D90F-8673-4CAC-9538-8FFB4A2862EE}"/>
                </a:ext>
              </a:extLst>
            </p:cNvPr>
            <p:cNvCxnSpPr/>
            <p:nvPr/>
          </p:nvCxnSpPr>
          <p:spPr>
            <a:xfrm>
              <a:off x="7629099" y="3848669"/>
              <a:ext cx="0" cy="147315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53C2EC1-9CC9-4325-8931-2E60D58327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9100" y="5350593"/>
              <a:ext cx="5289380" cy="3880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A8D1FE-E22E-4B28-A99E-7C949AF220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2317" y="3848669"/>
              <a:ext cx="5246163" cy="227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0B138E-AEFE-414C-80E3-3E1EDA6EEBD0}"/>
                </a:ext>
              </a:extLst>
            </p:cNvPr>
            <p:cNvSpPr txBox="1"/>
            <p:nvPr/>
          </p:nvSpPr>
          <p:spPr>
            <a:xfrm>
              <a:off x="9579372" y="4434158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or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0D52A33-1554-43B5-B317-A1F6311AB859}"/>
              </a:ext>
            </a:extLst>
          </p:cNvPr>
          <p:cNvSpPr txBox="1"/>
          <p:nvPr/>
        </p:nvSpPr>
        <p:spPr>
          <a:xfrm>
            <a:off x="6812676" y="4784656"/>
            <a:ext cx="543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conditions for the stable lightest neutral scalar</a:t>
            </a:r>
          </a:p>
        </p:txBody>
      </p:sp>
    </p:spTree>
    <p:extLst>
      <p:ext uri="{BB962C8B-B14F-4D97-AF65-F5344CB8AC3E}">
        <p14:creationId xmlns:p14="http://schemas.microsoft.com/office/powerpoint/2010/main" val="2812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1FB96F-2E0C-40B6-8FA4-2FB9BB0F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19" y="1478701"/>
            <a:ext cx="8352261" cy="5178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7E998-F8B8-A657-E2EA-6D9F0A65AC74}"/>
              </a:ext>
            </a:extLst>
          </p:cNvPr>
          <p:cNvSpPr txBox="1"/>
          <p:nvPr/>
        </p:nvSpPr>
        <p:spPr>
          <a:xfrm>
            <a:off x="2584949" y="200483"/>
            <a:ext cx="783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 at the LHC, CMS RUN 2, prompt decays 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A14A-FBB1-300C-8BC0-C4763BFE266E}"/>
              </a:ext>
            </a:extLst>
          </p:cNvPr>
          <p:cNvSpPr txBox="1"/>
          <p:nvPr/>
        </p:nvSpPr>
        <p:spPr>
          <a:xfrm>
            <a:off x="3148317" y="775502"/>
            <a:ext cx="598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EWK production, neutralino as the NLSP, general GMSB</a:t>
            </a:r>
            <a:endParaRPr lang="ru-RU" dirty="0"/>
          </a:p>
        </p:txBody>
      </p:sp>
      <p:pic>
        <p:nvPicPr>
          <p:cNvPr id="6" name="Рисунок 12" descr="Joint Institute for Nuclear Research - Wikipedia">
            <a:extLst>
              <a:ext uri="{FF2B5EF4-FFF2-40B4-BE49-F238E27FC236}">
                <a16:creationId xmlns:a16="http://schemas.microsoft.com/office/drawing/2014/main" id="{10CD72EB-A313-4476-D69D-4F6472D05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016E39-CE13-239B-F2AD-04F33E99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4A57C4-F569-21A7-C71C-5CA8FE411C7A}"/>
              </a:ext>
            </a:extLst>
          </p:cNvPr>
          <p:cNvSpPr txBox="1"/>
          <p:nvPr/>
        </p:nvSpPr>
        <p:spPr>
          <a:xfrm>
            <a:off x="4861826" y="3907022"/>
            <a:ext cx="3048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CMS-SUS-19-001; arXiv:2310.03154 [hep-ex]</a:t>
            </a:r>
            <a:b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8C716-B018-E410-F4A1-21BE3B9772EA}"/>
              </a:ext>
            </a:extLst>
          </p:cNvPr>
          <p:cNvSpPr txBox="1"/>
          <p:nvPr/>
        </p:nvSpPr>
        <p:spPr>
          <a:xfrm>
            <a:off x="9134390" y="710473"/>
            <a:ext cx="2569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</a:rPr>
              <a:t>CMS SUS-16-046; arXiv:1711.08008 [hep-ex]</a:t>
            </a:r>
            <a:endParaRPr lang="en-US" sz="1600" dirty="0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61ABAD-6DDC-4527-9C83-3D2FC584A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604" y="1233693"/>
            <a:ext cx="8535889" cy="5476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9E171C-4BDE-41B0-A79C-A56A48D32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3" y="1655320"/>
            <a:ext cx="4393506" cy="4169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D58C93-3B38-4900-82F2-C7DD7E67B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63" y="1635461"/>
            <a:ext cx="4271842" cy="40073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535CB3-CE07-41C9-9608-9FAA5E9A4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736" y="1905932"/>
            <a:ext cx="4005327" cy="36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944" y="144449"/>
            <a:ext cx="98764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Split/GMSB SUSY in LLP decays with displaced vertices plus MET</a:t>
            </a:r>
            <a:endParaRPr lang="ru-RU" sz="2600" dirty="0">
              <a:solidFill>
                <a:schemeClr val="accent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5CDFC0D-53B2-4775-A3CA-38928B77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48" y="6519965"/>
            <a:ext cx="828868" cy="228600"/>
          </a:xfrm>
        </p:spPr>
        <p:txBody>
          <a:bodyPr/>
          <a:lstStyle/>
          <a:p>
            <a:r>
              <a:rPr lang="en-US" dirty="0"/>
              <a:t>9/29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266E24-E265-6BF2-7CCC-0A5F97E8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" y="57785"/>
            <a:ext cx="736124" cy="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2" descr="Joint Institute for Nuclear Research - Wikipedia">
            <a:extLst>
              <a:ext uri="{FF2B5EF4-FFF2-40B4-BE49-F238E27FC236}">
                <a16:creationId xmlns:a16="http://schemas.microsoft.com/office/drawing/2014/main" id="{BCB9BB73-39F1-47D6-B048-2C18E09C0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9" y="53035"/>
            <a:ext cx="1152741" cy="75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0A541-48F5-444F-A7F7-3918E4FB4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50" y="790602"/>
            <a:ext cx="3169922" cy="2039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F327B-ACBB-4A81-8C30-D41CA7347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435" y="790602"/>
            <a:ext cx="3275766" cy="2042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BEF34-833D-458B-8F77-DDA6B1B6A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964" y="1907161"/>
            <a:ext cx="3464270" cy="896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A08C0-1FA9-4508-AF08-2B0E7AB13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80" y="3081064"/>
            <a:ext cx="6964251" cy="3220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21148-DAAC-4CD3-B4BC-9DB6051AA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9019" y="3081063"/>
            <a:ext cx="3635370" cy="3220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F28B1-A051-4F01-B87F-C9996B6D5CA4}"/>
              </a:ext>
            </a:extLst>
          </p:cNvPr>
          <p:cNvSpPr txBox="1"/>
          <p:nvPr/>
        </p:nvSpPr>
        <p:spPr>
          <a:xfrm>
            <a:off x="7743534" y="855331"/>
            <a:ext cx="2569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CMS EXO-22-020; arXiv:2402.15804 [hep-ex]</a:t>
            </a:r>
            <a:endParaRPr lang="en-US" sz="1600" dirty="0"/>
          </a:p>
        </p:txBody>
      </p:sp>
      <p:sp>
        <p:nvSpPr>
          <p:cNvPr id="14" name="Нижний колонтитул 16">
            <a:extLst>
              <a:ext uri="{FF2B5EF4-FFF2-40B4-BE49-F238E27FC236}">
                <a16:creationId xmlns:a16="http://schemas.microsoft.com/office/drawing/2014/main" id="{B3618CB4-F2DA-48A8-8938-9B08DB39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8" y="6519964"/>
            <a:ext cx="10061645" cy="236435"/>
          </a:xfrm>
        </p:spPr>
        <p:txBody>
          <a:bodyPr/>
          <a:lstStyle/>
          <a:p>
            <a:r>
              <a:rPr lang="fi-FI" dirty="0"/>
              <a:t>M. Savina, </a:t>
            </a:r>
            <a:r>
              <a:rPr lang="en-US" dirty="0"/>
              <a:t>BLTP </a:t>
            </a:r>
            <a:r>
              <a:rPr lang="fi-FI" dirty="0"/>
              <a:t>JINR, Russia	 	                                                                                               19.02.2025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лифованный металл 16 х 9">
  <a:themeElements>
    <a:clrScheme name="Другая 5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92D050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161_TF03030981.potx" id="{A9F9FE2A-D2B8-4BB9-A3DB-5B4410328550}" vid="{4F97FC31-6800-4C43-B147-47BB4AC3F0B5}"/>
    </a:ext>
  </a:extLst>
</a:theme>
</file>

<file path=ppt/theme/theme2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41858</TotalTime>
  <Words>1925</Words>
  <Application>Microsoft Office PowerPoint</Application>
  <PresentationFormat>Widescreen</PresentationFormat>
  <Paragraphs>345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Cambria Math</vt:lpstr>
      <vt:lpstr>Georgia</vt:lpstr>
      <vt:lpstr>Times New Roman</vt:lpstr>
      <vt:lpstr>Wingdings</vt:lpstr>
      <vt:lpstr>Шлифованный металл 16 х 9</vt:lpstr>
      <vt:lpstr>WIMP как кандидаты в темную материю и поиск на LHC - где осталось окно возможностей?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Сергей Шматов</dc:creator>
  <cp:lastModifiedBy>Maria</cp:lastModifiedBy>
  <cp:revision>1531</cp:revision>
  <dcterms:created xsi:type="dcterms:W3CDTF">2020-05-10T23:13:59Z</dcterms:created>
  <dcterms:modified xsi:type="dcterms:W3CDTF">2025-02-18T23:50:01Z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