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59" r:id="rId4"/>
    <p:sldId id="260" r:id="rId5"/>
    <p:sldId id="261" r:id="rId6"/>
    <p:sldId id="263" r:id="rId7"/>
    <p:sldId id="281" r:id="rId8"/>
    <p:sldId id="282" r:id="rId9"/>
    <p:sldId id="283" r:id="rId10"/>
    <p:sldId id="284" r:id="rId11"/>
    <p:sldId id="279" r:id="rId12"/>
    <p:sldId id="285" r:id="rId13"/>
    <p:sldId id="280" r:id="rId14"/>
    <p:sldId id="277" r:id="rId15"/>
    <p:sldId id="269" r:id="rId16"/>
    <p:sldId id="270" r:id="rId17"/>
  </p:sldIdLst>
  <p:sldSz cx="12190413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01" autoAdjust="0"/>
    <p:restoredTop sz="94660"/>
  </p:normalViewPr>
  <p:slideViewPr>
    <p:cSldViewPr>
      <p:cViewPr>
        <p:scale>
          <a:sx n="82" d="100"/>
          <a:sy n="82" d="100"/>
        </p:scale>
        <p:origin x="-965" y="-115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C2DB05-4857-4235-B846-5B8DD573E3B9}" type="doc">
      <dgm:prSet loTypeId="urn:microsoft.com/office/officeart/2005/8/layout/hierarchy3" loCatId="hierarchy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E2C7A0FA-0748-4AAE-94A5-F576F64226DD}">
      <dgm:prSet/>
      <dgm:spPr/>
      <dgm:t>
        <a:bodyPr/>
        <a:lstStyle/>
        <a:p>
          <a:pPr rtl="0"/>
          <a:r>
            <a:rPr lang="en-US" dirty="0" smtClean="0"/>
            <a:t>Small hadronic cross section </a:t>
          </a:r>
          <a:endParaRPr lang="en-US" dirty="0"/>
        </a:p>
      </dgm:t>
    </dgm:pt>
    <dgm:pt modelId="{93E7C9CC-D89A-4180-AB7A-8A91ABF1BCA4}" type="parTrans" cxnId="{4869C0B6-1C71-48E9-BFA7-7BFAEED22AFF}">
      <dgm:prSet/>
      <dgm:spPr/>
      <dgm:t>
        <a:bodyPr/>
        <a:lstStyle/>
        <a:p>
          <a:endParaRPr lang="ru-RU"/>
        </a:p>
      </dgm:t>
    </dgm:pt>
    <dgm:pt modelId="{7B15F8F7-2710-457E-824F-F5EF92D55689}" type="sibTrans" cxnId="{4869C0B6-1C71-48E9-BFA7-7BFAEED22AFF}">
      <dgm:prSet/>
      <dgm:spPr/>
      <dgm:t>
        <a:bodyPr/>
        <a:lstStyle/>
        <a:p>
          <a:endParaRPr lang="ru-RU"/>
        </a:p>
      </dgm:t>
    </dgm:pt>
    <dgm:pt modelId="{6EB99B4F-7AB8-4B64-9D10-C5A086AAA62D}">
      <dgm:prSet/>
      <dgm:spPr/>
      <dgm:t>
        <a:bodyPr/>
        <a:lstStyle/>
        <a:p>
          <a:pPr rtl="0"/>
          <a:r>
            <a:rPr lang="en-US" dirty="0" smtClean="0"/>
            <a:t>Sensitive to dynamics of the medium </a:t>
          </a:r>
          <a:endParaRPr lang="en-US" dirty="0"/>
        </a:p>
      </dgm:t>
    </dgm:pt>
    <dgm:pt modelId="{F987569E-A1C9-4EC4-B226-620802E1BA02}" type="parTrans" cxnId="{A9DC6A46-6C42-446E-A770-89C2514E1B93}">
      <dgm:prSet/>
      <dgm:spPr/>
      <dgm:t>
        <a:bodyPr/>
        <a:lstStyle/>
        <a:p>
          <a:endParaRPr lang="ru-RU"/>
        </a:p>
      </dgm:t>
    </dgm:pt>
    <dgm:pt modelId="{F8C3C514-246D-4958-839A-57EE4CDDAF87}" type="sibTrans" cxnId="{A9DC6A46-6C42-446E-A770-89C2514E1B93}">
      <dgm:prSet/>
      <dgm:spPr/>
      <dgm:t>
        <a:bodyPr/>
        <a:lstStyle/>
        <a:p>
          <a:endParaRPr lang="ru-RU"/>
        </a:p>
      </dgm:t>
    </dgm:pt>
    <dgm:pt modelId="{075C95D6-B1BA-4B70-B9E3-B9A86F36BD6E}">
      <dgm:prSet/>
      <dgm:spPr/>
      <dgm:t>
        <a:bodyPr/>
        <a:lstStyle/>
        <a:p>
          <a:pPr rtl="0"/>
          <a:r>
            <a:rPr lang="en-US" dirty="0" smtClean="0"/>
            <a:t>Can be easily reconstructed and identified in experiment!</a:t>
          </a:r>
          <a:endParaRPr lang="ru-RU" dirty="0"/>
        </a:p>
      </dgm:t>
    </dgm:pt>
    <dgm:pt modelId="{7E4FDFFF-381A-4215-A87F-24EB5F23AD44}" type="parTrans" cxnId="{AE290083-4575-430E-9794-40C448DC7E3D}">
      <dgm:prSet/>
      <dgm:spPr/>
      <dgm:t>
        <a:bodyPr/>
        <a:lstStyle/>
        <a:p>
          <a:endParaRPr lang="ru-RU"/>
        </a:p>
      </dgm:t>
    </dgm:pt>
    <dgm:pt modelId="{03AADCE0-6E0A-41DC-92BA-7C034B755F94}" type="sibTrans" cxnId="{AE290083-4575-430E-9794-40C448DC7E3D}">
      <dgm:prSet/>
      <dgm:spPr/>
      <dgm:t>
        <a:bodyPr/>
        <a:lstStyle/>
        <a:p>
          <a:endParaRPr lang="ru-RU"/>
        </a:p>
      </dgm:t>
    </dgm:pt>
    <dgm:pt modelId="{88BA0F24-8A2F-464D-AAB1-4745C35FD9B7}" type="pres">
      <dgm:prSet presAssocID="{C7C2DB05-4857-4235-B846-5B8DD573E3B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9D75754-30ED-4F5B-8A67-685B4322F31C}" type="pres">
      <dgm:prSet presAssocID="{E2C7A0FA-0748-4AAE-94A5-F576F64226DD}" presName="root" presStyleCnt="0"/>
      <dgm:spPr/>
    </dgm:pt>
    <dgm:pt modelId="{0754C4FF-AAE4-4470-A719-C6712C37CA0D}" type="pres">
      <dgm:prSet presAssocID="{E2C7A0FA-0748-4AAE-94A5-F576F64226DD}" presName="rootComposite" presStyleCnt="0"/>
      <dgm:spPr/>
    </dgm:pt>
    <dgm:pt modelId="{45CF2E9F-0822-478C-8D2F-087E9FBFA565}" type="pres">
      <dgm:prSet presAssocID="{E2C7A0FA-0748-4AAE-94A5-F576F64226DD}" presName="rootText" presStyleLbl="node1" presStyleIdx="0" presStyleCnt="3"/>
      <dgm:spPr/>
      <dgm:t>
        <a:bodyPr/>
        <a:lstStyle/>
        <a:p>
          <a:endParaRPr lang="ru-RU"/>
        </a:p>
      </dgm:t>
    </dgm:pt>
    <dgm:pt modelId="{704FCCED-6CA2-412F-BBB8-857F0140E4CD}" type="pres">
      <dgm:prSet presAssocID="{E2C7A0FA-0748-4AAE-94A5-F576F64226DD}" presName="rootConnector" presStyleLbl="node1" presStyleIdx="0" presStyleCnt="3"/>
      <dgm:spPr/>
      <dgm:t>
        <a:bodyPr/>
        <a:lstStyle/>
        <a:p>
          <a:endParaRPr lang="ru-RU"/>
        </a:p>
      </dgm:t>
    </dgm:pt>
    <dgm:pt modelId="{8D0AA27B-B0F5-499E-8D53-D430EA3EB449}" type="pres">
      <dgm:prSet presAssocID="{E2C7A0FA-0748-4AAE-94A5-F576F64226DD}" presName="childShape" presStyleCnt="0"/>
      <dgm:spPr/>
    </dgm:pt>
    <dgm:pt modelId="{1C425934-3BE0-49E3-8F66-1303EBF031DF}" type="pres">
      <dgm:prSet presAssocID="{6EB99B4F-7AB8-4B64-9D10-C5A086AAA62D}" presName="root" presStyleCnt="0"/>
      <dgm:spPr/>
    </dgm:pt>
    <dgm:pt modelId="{11DC3253-42BE-44D9-B16E-0A9180A6445B}" type="pres">
      <dgm:prSet presAssocID="{6EB99B4F-7AB8-4B64-9D10-C5A086AAA62D}" presName="rootComposite" presStyleCnt="0"/>
      <dgm:spPr/>
    </dgm:pt>
    <dgm:pt modelId="{59812BC1-BD6B-4609-9591-0AFA95EC46DD}" type="pres">
      <dgm:prSet presAssocID="{6EB99B4F-7AB8-4B64-9D10-C5A086AAA62D}" presName="rootText" presStyleLbl="node1" presStyleIdx="1" presStyleCnt="3"/>
      <dgm:spPr/>
      <dgm:t>
        <a:bodyPr/>
        <a:lstStyle/>
        <a:p>
          <a:endParaRPr lang="ru-RU"/>
        </a:p>
      </dgm:t>
    </dgm:pt>
    <dgm:pt modelId="{EE801C41-FFC9-4CB5-A58B-B4CA5BB15996}" type="pres">
      <dgm:prSet presAssocID="{6EB99B4F-7AB8-4B64-9D10-C5A086AAA62D}" presName="rootConnector" presStyleLbl="node1" presStyleIdx="1" presStyleCnt="3"/>
      <dgm:spPr/>
      <dgm:t>
        <a:bodyPr/>
        <a:lstStyle/>
        <a:p>
          <a:endParaRPr lang="ru-RU"/>
        </a:p>
      </dgm:t>
    </dgm:pt>
    <dgm:pt modelId="{6B10E69F-3F47-4318-8503-594774803F28}" type="pres">
      <dgm:prSet presAssocID="{6EB99B4F-7AB8-4B64-9D10-C5A086AAA62D}" presName="childShape" presStyleCnt="0"/>
      <dgm:spPr/>
    </dgm:pt>
    <dgm:pt modelId="{77944284-4231-4B0A-83C3-85F13707F6A9}" type="pres">
      <dgm:prSet presAssocID="{075C95D6-B1BA-4B70-B9E3-B9A86F36BD6E}" presName="root" presStyleCnt="0"/>
      <dgm:spPr/>
    </dgm:pt>
    <dgm:pt modelId="{0C473CC5-25F6-4957-ACFE-5F82582E0735}" type="pres">
      <dgm:prSet presAssocID="{075C95D6-B1BA-4B70-B9E3-B9A86F36BD6E}" presName="rootComposite" presStyleCnt="0"/>
      <dgm:spPr/>
    </dgm:pt>
    <dgm:pt modelId="{B50277A2-82F8-44EA-AC6E-EBFBDA5B194A}" type="pres">
      <dgm:prSet presAssocID="{075C95D6-B1BA-4B70-B9E3-B9A86F36BD6E}" presName="rootText" presStyleLbl="node1" presStyleIdx="2" presStyleCnt="3"/>
      <dgm:spPr/>
      <dgm:t>
        <a:bodyPr/>
        <a:lstStyle/>
        <a:p>
          <a:endParaRPr lang="ru-RU"/>
        </a:p>
      </dgm:t>
    </dgm:pt>
    <dgm:pt modelId="{507DC5C6-4F57-4684-9F81-F33B8283CDC5}" type="pres">
      <dgm:prSet presAssocID="{075C95D6-B1BA-4B70-B9E3-B9A86F36BD6E}" presName="rootConnector" presStyleLbl="node1" presStyleIdx="2" presStyleCnt="3"/>
      <dgm:spPr/>
      <dgm:t>
        <a:bodyPr/>
        <a:lstStyle/>
        <a:p>
          <a:endParaRPr lang="ru-RU"/>
        </a:p>
      </dgm:t>
    </dgm:pt>
    <dgm:pt modelId="{4683946F-7EEE-47D4-89A9-CCFBDF6FE087}" type="pres">
      <dgm:prSet presAssocID="{075C95D6-B1BA-4B70-B9E3-B9A86F36BD6E}" presName="childShape" presStyleCnt="0"/>
      <dgm:spPr/>
    </dgm:pt>
  </dgm:ptLst>
  <dgm:cxnLst>
    <dgm:cxn modelId="{AE290083-4575-430E-9794-40C448DC7E3D}" srcId="{C7C2DB05-4857-4235-B846-5B8DD573E3B9}" destId="{075C95D6-B1BA-4B70-B9E3-B9A86F36BD6E}" srcOrd="2" destOrd="0" parTransId="{7E4FDFFF-381A-4215-A87F-24EB5F23AD44}" sibTransId="{03AADCE0-6E0A-41DC-92BA-7C034B755F94}"/>
    <dgm:cxn modelId="{DA41E907-734C-4E59-AF4F-F84C30818D86}" type="presOf" srcId="{075C95D6-B1BA-4B70-B9E3-B9A86F36BD6E}" destId="{B50277A2-82F8-44EA-AC6E-EBFBDA5B194A}" srcOrd="0" destOrd="0" presId="urn:microsoft.com/office/officeart/2005/8/layout/hierarchy3"/>
    <dgm:cxn modelId="{B69BAA27-7C2A-4BD0-B5F5-0B7DB203042C}" type="presOf" srcId="{E2C7A0FA-0748-4AAE-94A5-F576F64226DD}" destId="{45CF2E9F-0822-478C-8D2F-087E9FBFA565}" srcOrd="0" destOrd="0" presId="urn:microsoft.com/office/officeart/2005/8/layout/hierarchy3"/>
    <dgm:cxn modelId="{3FCCDBB5-57EA-4F5C-987C-330283824C08}" type="presOf" srcId="{E2C7A0FA-0748-4AAE-94A5-F576F64226DD}" destId="{704FCCED-6CA2-412F-BBB8-857F0140E4CD}" srcOrd="1" destOrd="0" presId="urn:microsoft.com/office/officeart/2005/8/layout/hierarchy3"/>
    <dgm:cxn modelId="{A9DC6A46-6C42-446E-A770-89C2514E1B93}" srcId="{C7C2DB05-4857-4235-B846-5B8DD573E3B9}" destId="{6EB99B4F-7AB8-4B64-9D10-C5A086AAA62D}" srcOrd="1" destOrd="0" parTransId="{F987569E-A1C9-4EC4-B226-620802E1BA02}" sibTransId="{F8C3C514-246D-4958-839A-57EE4CDDAF87}"/>
    <dgm:cxn modelId="{0AA13BA1-39CD-4F9D-846F-67750E4664F7}" type="presOf" srcId="{C7C2DB05-4857-4235-B846-5B8DD573E3B9}" destId="{88BA0F24-8A2F-464D-AAB1-4745C35FD9B7}" srcOrd="0" destOrd="0" presId="urn:microsoft.com/office/officeart/2005/8/layout/hierarchy3"/>
    <dgm:cxn modelId="{CDA50102-4EE2-4B95-8B76-48AD0C8C6D00}" type="presOf" srcId="{6EB99B4F-7AB8-4B64-9D10-C5A086AAA62D}" destId="{59812BC1-BD6B-4609-9591-0AFA95EC46DD}" srcOrd="0" destOrd="0" presId="urn:microsoft.com/office/officeart/2005/8/layout/hierarchy3"/>
    <dgm:cxn modelId="{4869C0B6-1C71-48E9-BFA7-7BFAEED22AFF}" srcId="{C7C2DB05-4857-4235-B846-5B8DD573E3B9}" destId="{E2C7A0FA-0748-4AAE-94A5-F576F64226DD}" srcOrd="0" destOrd="0" parTransId="{93E7C9CC-D89A-4180-AB7A-8A91ABF1BCA4}" sibTransId="{7B15F8F7-2710-457E-824F-F5EF92D55689}"/>
    <dgm:cxn modelId="{C1D9416B-20FD-44AF-A039-1A788835DBD9}" type="presOf" srcId="{075C95D6-B1BA-4B70-B9E3-B9A86F36BD6E}" destId="{507DC5C6-4F57-4684-9F81-F33B8283CDC5}" srcOrd="1" destOrd="0" presId="urn:microsoft.com/office/officeart/2005/8/layout/hierarchy3"/>
    <dgm:cxn modelId="{4FE2ACED-579C-41D3-AEA8-629682AAAC4B}" type="presOf" srcId="{6EB99B4F-7AB8-4B64-9D10-C5A086AAA62D}" destId="{EE801C41-FFC9-4CB5-A58B-B4CA5BB15996}" srcOrd="1" destOrd="0" presId="urn:microsoft.com/office/officeart/2005/8/layout/hierarchy3"/>
    <dgm:cxn modelId="{74322E8E-6A56-4AA6-B720-C6BCF515728D}" type="presParOf" srcId="{88BA0F24-8A2F-464D-AAB1-4745C35FD9B7}" destId="{79D75754-30ED-4F5B-8A67-685B4322F31C}" srcOrd="0" destOrd="0" presId="urn:microsoft.com/office/officeart/2005/8/layout/hierarchy3"/>
    <dgm:cxn modelId="{79FAF63E-18C9-409F-9E02-E3D016A1091E}" type="presParOf" srcId="{79D75754-30ED-4F5B-8A67-685B4322F31C}" destId="{0754C4FF-AAE4-4470-A719-C6712C37CA0D}" srcOrd="0" destOrd="0" presId="urn:microsoft.com/office/officeart/2005/8/layout/hierarchy3"/>
    <dgm:cxn modelId="{E47B48E0-2539-48E9-8061-BBCAA7920B74}" type="presParOf" srcId="{0754C4FF-AAE4-4470-A719-C6712C37CA0D}" destId="{45CF2E9F-0822-478C-8D2F-087E9FBFA565}" srcOrd="0" destOrd="0" presId="urn:microsoft.com/office/officeart/2005/8/layout/hierarchy3"/>
    <dgm:cxn modelId="{5026966B-EEF6-4424-BD19-0A7F3C866A67}" type="presParOf" srcId="{0754C4FF-AAE4-4470-A719-C6712C37CA0D}" destId="{704FCCED-6CA2-412F-BBB8-857F0140E4CD}" srcOrd="1" destOrd="0" presId="urn:microsoft.com/office/officeart/2005/8/layout/hierarchy3"/>
    <dgm:cxn modelId="{A7042F68-6D84-4A96-BDCD-96EA106BB3C0}" type="presParOf" srcId="{79D75754-30ED-4F5B-8A67-685B4322F31C}" destId="{8D0AA27B-B0F5-499E-8D53-D430EA3EB449}" srcOrd="1" destOrd="0" presId="urn:microsoft.com/office/officeart/2005/8/layout/hierarchy3"/>
    <dgm:cxn modelId="{80707562-A35F-4E3F-BCDF-BDC23615764B}" type="presParOf" srcId="{88BA0F24-8A2F-464D-AAB1-4745C35FD9B7}" destId="{1C425934-3BE0-49E3-8F66-1303EBF031DF}" srcOrd="1" destOrd="0" presId="urn:microsoft.com/office/officeart/2005/8/layout/hierarchy3"/>
    <dgm:cxn modelId="{8EC36DC1-4128-4754-B065-F8E5B4D0C7BF}" type="presParOf" srcId="{1C425934-3BE0-49E3-8F66-1303EBF031DF}" destId="{11DC3253-42BE-44D9-B16E-0A9180A6445B}" srcOrd="0" destOrd="0" presId="urn:microsoft.com/office/officeart/2005/8/layout/hierarchy3"/>
    <dgm:cxn modelId="{D83C6D9D-BA5E-4400-8130-AB68DE2B7238}" type="presParOf" srcId="{11DC3253-42BE-44D9-B16E-0A9180A6445B}" destId="{59812BC1-BD6B-4609-9591-0AFA95EC46DD}" srcOrd="0" destOrd="0" presId="urn:microsoft.com/office/officeart/2005/8/layout/hierarchy3"/>
    <dgm:cxn modelId="{43E9B6A0-7F8B-4346-9B49-E114C232AFFD}" type="presParOf" srcId="{11DC3253-42BE-44D9-B16E-0A9180A6445B}" destId="{EE801C41-FFC9-4CB5-A58B-B4CA5BB15996}" srcOrd="1" destOrd="0" presId="urn:microsoft.com/office/officeart/2005/8/layout/hierarchy3"/>
    <dgm:cxn modelId="{99BEC6DE-91A4-4C56-8B83-D045EFB73CA3}" type="presParOf" srcId="{1C425934-3BE0-49E3-8F66-1303EBF031DF}" destId="{6B10E69F-3F47-4318-8503-594774803F28}" srcOrd="1" destOrd="0" presId="urn:microsoft.com/office/officeart/2005/8/layout/hierarchy3"/>
    <dgm:cxn modelId="{C8361DB9-5F99-4A6A-83DD-8B0F64CFFB71}" type="presParOf" srcId="{88BA0F24-8A2F-464D-AAB1-4745C35FD9B7}" destId="{77944284-4231-4B0A-83C3-85F13707F6A9}" srcOrd="2" destOrd="0" presId="urn:microsoft.com/office/officeart/2005/8/layout/hierarchy3"/>
    <dgm:cxn modelId="{8C68754E-FE3F-4A9F-8A57-847AE8411BE8}" type="presParOf" srcId="{77944284-4231-4B0A-83C3-85F13707F6A9}" destId="{0C473CC5-25F6-4957-ACFE-5F82582E0735}" srcOrd="0" destOrd="0" presId="urn:microsoft.com/office/officeart/2005/8/layout/hierarchy3"/>
    <dgm:cxn modelId="{C5376AD5-B93F-453C-9893-0177C1AF1D6F}" type="presParOf" srcId="{0C473CC5-25F6-4957-ACFE-5F82582E0735}" destId="{B50277A2-82F8-44EA-AC6E-EBFBDA5B194A}" srcOrd="0" destOrd="0" presId="urn:microsoft.com/office/officeart/2005/8/layout/hierarchy3"/>
    <dgm:cxn modelId="{9728B9E2-7F0A-4C9E-8D5B-FE850DBBE3B1}" type="presParOf" srcId="{0C473CC5-25F6-4957-ACFE-5F82582E0735}" destId="{507DC5C6-4F57-4684-9F81-F33B8283CDC5}" srcOrd="1" destOrd="0" presId="urn:microsoft.com/office/officeart/2005/8/layout/hierarchy3"/>
    <dgm:cxn modelId="{0825E71E-8BDB-4FC9-8A13-2F844AD975FF}" type="presParOf" srcId="{77944284-4231-4B0A-83C3-85F13707F6A9}" destId="{4683946F-7EEE-47D4-89A9-CCFBDF6FE087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FF23FD-CC9C-4E3E-AD1C-1AF8DEC2F5A1}" type="doc">
      <dgm:prSet loTypeId="urn:microsoft.com/office/officeart/2005/8/layout/hierarchy3" loCatId="hierarchy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252BEE8D-4294-42EC-9D82-8212F27D11D8}">
      <dgm:prSet/>
      <dgm:spPr/>
      <dgm:t>
        <a:bodyPr/>
        <a:lstStyle/>
        <a:p>
          <a:pPr rtl="0"/>
          <a:r>
            <a:rPr lang="en-US" b="0" i="0" baseline="0" dirty="0" smtClean="0"/>
            <a:t>The lightest meson with hidden flavor. </a:t>
          </a:r>
          <a:r>
            <a:rPr lang="ru-RU" b="0" i="0" baseline="0" dirty="0" err="1" smtClean="0"/>
            <a:t>Contains</a:t>
          </a:r>
          <a:r>
            <a:rPr lang="ru-RU" b="0" i="0" baseline="0" dirty="0" smtClean="0"/>
            <a:t> </a:t>
          </a:r>
          <a:r>
            <a:rPr lang="ru-RU" b="0" i="0" baseline="0" dirty="0" err="1" smtClean="0"/>
            <a:t>only</a:t>
          </a:r>
          <a:r>
            <a:rPr lang="ru-RU" b="0" i="0" baseline="0" dirty="0" smtClean="0"/>
            <a:t> </a:t>
          </a:r>
          <a:r>
            <a:rPr lang="ru-RU" b="0" i="0" baseline="0" dirty="0" err="1" smtClean="0"/>
            <a:t>strange</a:t>
          </a:r>
          <a:r>
            <a:rPr lang="ru-RU" b="0" i="0" baseline="0" dirty="0" smtClean="0"/>
            <a:t> </a:t>
          </a:r>
          <a:r>
            <a:rPr lang="ru-RU" b="0" i="0" baseline="0" dirty="0" err="1" smtClean="0"/>
            <a:t>quarks</a:t>
          </a:r>
          <a:r>
            <a:rPr lang="ru-RU" b="0" i="0" baseline="0" dirty="0" smtClean="0"/>
            <a:t>.</a:t>
          </a:r>
          <a:endParaRPr lang="ru-RU" b="0" i="0" baseline="0" dirty="0"/>
        </a:p>
      </dgm:t>
    </dgm:pt>
    <dgm:pt modelId="{7BD1DEC5-9DB7-4FE8-985B-A1AEDCFD7041}" type="parTrans" cxnId="{842314A3-982C-4FF8-BFAA-6DCC905F97EB}">
      <dgm:prSet/>
      <dgm:spPr/>
      <dgm:t>
        <a:bodyPr/>
        <a:lstStyle/>
        <a:p>
          <a:endParaRPr lang="ru-RU"/>
        </a:p>
      </dgm:t>
    </dgm:pt>
    <dgm:pt modelId="{B5038160-DE15-4ADD-AE20-55A502E73E4F}" type="sibTrans" cxnId="{842314A3-982C-4FF8-BFAA-6DCC905F97EB}">
      <dgm:prSet/>
      <dgm:spPr/>
      <dgm:t>
        <a:bodyPr/>
        <a:lstStyle/>
        <a:p>
          <a:endParaRPr lang="ru-RU"/>
        </a:p>
      </dgm:t>
    </dgm:pt>
    <dgm:pt modelId="{6AFF78E5-7210-4F62-8E9C-A41EE3AA1EF9}" type="pres">
      <dgm:prSet presAssocID="{75FF23FD-CC9C-4E3E-AD1C-1AF8DEC2F5A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32D1E62-F38C-4397-BB96-ACF0750292E0}" type="pres">
      <dgm:prSet presAssocID="{252BEE8D-4294-42EC-9D82-8212F27D11D8}" presName="root" presStyleCnt="0"/>
      <dgm:spPr/>
    </dgm:pt>
    <dgm:pt modelId="{7664025C-24F4-481D-88C4-E7A6E0059289}" type="pres">
      <dgm:prSet presAssocID="{252BEE8D-4294-42EC-9D82-8212F27D11D8}" presName="rootComposite" presStyleCnt="0"/>
      <dgm:spPr/>
    </dgm:pt>
    <dgm:pt modelId="{49311BFB-EF11-40FB-8FAE-67C084C67F5C}" type="pres">
      <dgm:prSet presAssocID="{252BEE8D-4294-42EC-9D82-8212F27D11D8}" presName="rootText" presStyleLbl="node1" presStyleIdx="0" presStyleCnt="1"/>
      <dgm:spPr/>
      <dgm:t>
        <a:bodyPr/>
        <a:lstStyle/>
        <a:p>
          <a:endParaRPr lang="ru-RU"/>
        </a:p>
      </dgm:t>
    </dgm:pt>
    <dgm:pt modelId="{287AB42D-78EC-4F5D-844F-49709504FA2A}" type="pres">
      <dgm:prSet presAssocID="{252BEE8D-4294-42EC-9D82-8212F27D11D8}" presName="rootConnector" presStyleLbl="node1" presStyleIdx="0" presStyleCnt="1"/>
      <dgm:spPr/>
      <dgm:t>
        <a:bodyPr/>
        <a:lstStyle/>
        <a:p>
          <a:endParaRPr lang="ru-RU"/>
        </a:p>
      </dgm:t>
    </dgm:pt>
    <dgm:pt modelId="{8544F9A9-270F-450C-BAFF-062809C5074C}" type="pres">
      <dgm:prSet presAssocID="{252BEE8D-4294-42EC-9D82-8212F27D11D8}" presName="childShape" presStyleCnt="0"/>
      <dgm:spPr/>
    </dgm:pt>
  </dgm:ptLst>
  <dgm:cxnLst>
    <dgm:cxn modelId="{1E36C729-DBEA-4D44-89C7-9D1D8E7E39A2}" type="presOf" srcId="{252BEE8D-4294-42EC-9D82-8212F27D11D8}" destId="{287AB42D-78EC-4F5D-844F-49709504FA2A}" srcOrd="1" destOrd="0" presId="urn:microsoft.com/office/officeart/2005/8/layout/hierarchy3"/>
    <dgm:cxn modelId="{25223372-FA65-42E2-9B6F-DBBF7E67D025}" type="presOf" srcId="{252BEE8D-4294-42EC-9D82-8212F27D11D8}" destId="{49311BFB-EF11-40FB-8FAE-67C084C67F5C}" srcOrd="0" destOrd="0" presId="urn:microsoft.com/office/officeart/2005/8/layout/hierarchy3"/>
    <dgm:cxn modelId="{842314A3-982C-4FF8-BFAA-6DCC905F97EB}" srcId="{75FF23FD-CC9C-4E3E-AD1C-1AF8DEC2F5A1}" destId="{252BEE8D-4294-42EC-9D82-8212F27D11D8}" srcOrd="0" destOrd="0" parTransId="{7BD1DEC5-9DB7-4FE8-985B-A1AEDCFD7041}" sibTransId="{B5038160-DE15-4ADD-AE20-55A502E73E4F}"/>
    <dgm:cxn modelId="{0098FDF0-526F-403E-BD7C-86F19844D84A}" type="presOf" srcId="{75FF23FD-CC9C-4E3E-AD1C-1AF8DEC2F5A1}" destId="{6AFF78E5-7210-4F62-8E9C-A41EE3AA1EF9}" srcOrd="0" destOrd="0" presId="urn:microsoft.com/office/officeart/2005/8/layout/hierarchy3"/>
    <dgm:cxn modelId="{521F7B51-D51F-49C4-AF36-936C96E4FEE3}" type="presParOf" srcId="{6AFF78E5-7210-4F62-8E9C-A41EE3AA1EF9}" destId="{C32D1E62-F38C-4397-BB96-ACF0750292E0}" srcOrd="0" destOrd="0" presId="urn:microsoft.com/office/officeart/2005/8/layout/hierarchy3"/>
    <dgm:cxn modelId="{14FD0EBB-CA9B-4D28-85EF-87B898C0EC8B}" type="presParOf" srcId="{C32D1E62-F38C-4397-BB96-ACF0750292E0}" destId="{7664025C-24F4-481D-88C4-E7A6E0059289}" srcOrd="0" destOrd="0" presId="urn:microsoft.com/office/officeart/2005/8/layout/hierarchy3"/>
    <dgm:cxn modelId="{3D2FB1F9-72E7-4E59-8961-513B54B57F09}" type="presParOf" srcId="{7664025C-24F4-481D-88C4-E7A6E0059289}" destId="{49311BFB-EF11-40FB-8FAE-67C084C67F5C}" srcOrd="0" destOrd="0" presId="urn:microsoft.com/office/officeart/2005/8/layout/hierarchy3"/>
    <dgm:cxn modelId="{F627E359-92E2-493B-8592-9C48C27D9505}" type="presParOf" srcId="{7664025C-24F4-481D-88C4-E7A6E0059289}" destId="{287AB42D-78EC-4F5D-844F-49709504FA2A}" srcOrd="1" destOrd="0" presId="urn:microsoft.com/office/officeart/2005/8/layout/hierarchy3"/>
    <dgm:cxn modelId="{A59D371F-9E63-4155-B262-C6E5100D3658}" type="presParOf" srcId="{C32D1E62-F38C-4397-BB96-ACF0750292E0}" destId="{8544F9A9-270F-450C-BAFF-062809C5074C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5CF2E9F-0822-478C-8D2F-087E9FBFA565}">
      <dsp:nvSpPr>
        <dsp:cNvPr id="0" name=""/>
        <dsp:cNvSpPr/>
      </dsp:nvSpPr>
      <dsp:spPr>
        <a:xfrm>
          <a:off x="826" y="308723"/>
          <a:ext cx="1933456" cy="96672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Small hadronic cross section </a:t>
          </a:r>
          <a:endParaRPr lang="en-US" sz="1500" kern="1200" dirty="0"/>
        </a:p>
      </dsp:txBody>
      <dsp:txXfrm>
        <a:off x="826" y="308723"/>
        <a:ext cx="1933456" cy="966728"/>
      </dsp:txXfrm>
    </dsp:sp>
    <dsp:sp modelId="{59812BC1-BD6B-4609-9591-0AFA95EC46DD}">
      <dsp:nvSpPr>
        <dsp:cNvPr id="0" name=""/>
        <dsp:cNvSpPr/>
      </dsp:nvSpPr>
      <dsp:spPr>
        <a:xfrm>
          <a:off x="2417647" y="308723"/>
          <a:ext cx="1933456" cy="96672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Sensitive to dynamics of the medium </a:t>
          </a:r>
          <a:endParaRPr lang="en-US" sz="1500" kern="1200" dirty="0"/>
        </a:p>
      </dsp:txBody>
      <dsp:txXfrm>
        <a:off x="2417647" y="308723"/>
        <a:ext cx="1933456" cy="966728"/>
      </dsp:txXfrm>
    </dsp:sp>
    <dsp:sp modelId="{B50277A2-82F8-44EA-AC6E-EBFBDA5B194A}">
      <dsp:nvSpPr>
        <dsp:cNvPr id="0" name=""/>
        <dsp:cNvSpPr/>
      </dsp:nvSpPr>
      <dsp:spPr>
        <a:xfrm>
          <a:off x="4834468" y="308723"/>
          <a:ext cx="1933456" cy="96672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Can be easily reconstructed and identified in experiment!</a:t>
          </a:r>
          <a:endParaRPr lang="ru-RU" sz="1500" kern="1200" dirty="0"/>
        </a:p>
      </dsp:txBody>
      <dsp:txXfrm>
        <a:off x="4834468" y="308723"/>
        <a:ext cx="1933456" cy="96672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9311BFB-EF11-40FB-8FAE-67C084C67F5C}">
      <dsp:nvSpPr>
        <dsp:cNvPr id="0" name=""/>
        <dsp:cNvSpPr/>
      </dsp:nvSpPr>
      <dsp:spPr>
        <a:xfrm>
          <a:off x="864658" y="281"/>
          <a:ext cx="2447146" cy="122357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0" i="0" kern="1200" baseline="0" dirty="0" smtClean="0"/>
            <a:t>The lightest meson with hidden flavor. </a:t>
          </a:r>
          <a:r>
            <a:rPr lang="ru-RU" sz="1900" b="0" i="0" kern="1200" baseline="0" dirty="0" err="1" smtClean="0"/>
            <a:t>Contains</a:t>
          </a:r>
          <a:r>
            <a:rPr lang="ru-RU" sz="1900" b="0" i="0" kern="1200" baseline="0" dirty="0" smtClean="0"/>
            <a:t> </a:t>
          </a:r>
          <a:r>
            <a:rPr lang="ru-RU" sz="1900" b="0" i="0" kern="1200" baseline="0" dirty="0" err="1" smtClean="0"/>
            <a:t>only</a:t>
          </a:r>
          <a:r>
            <a:rPr lang="ru-RU" sz="1900" b="0" i="0" kern="1200" baseline="0" dirty="0" smtClean="0"/>
            <a:t> </a:t>
          </a:r>
          <a:r>
            <a:rPr lang="ru-RU" sz="1900" b="0" i="0" kern="1200" baseline="0" dirty="0" err="1" smtClean="0"/>
            <a:t>strange</a:t>
          </a:r>
          <a:r>
            <a:rPr lang="ru-RU" sz="1900" b="0" i="0" kern="1200" baseline="0" dirty="0" smtClean="0"/>
            <a:t> </a:t>
          </a:r>
          <a:r>
            <a:rPr lang="ru-RU" sz="1900" b="0" i="0" kern="1200" baseline="0" dirty="0" err="1" smtClean="0"/>
            <a:t>quarks</a:t>
          </a:r>
          <a:r>
            <a:rPr lang="ru-RU" sz="1900" b="0" i="0" kern="1200" baseline="0" dirty="0" smtClean="0"/>
            <a:t>.</a:t>
          </a:r>
          <a:endParaRPr lang="ru-RU" sz="1900" b="0" i="0" kern="1200" baseline="0" dirty="0"/>
        </a:p>
      </dsp:txBody>
      <dsp:txXfrm>
        <a:off x="864658" y="281"/>
        <a:ext cx="2447146" cy="12235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F90772-EEAF-4B97-818D-5AB086CD3EC8}" type="datetimeFigureOut">
              <a:rPr lang="ru-RU" smtClean="0"/>
              <a:pPr/>
              <a:t>19.02.2025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F9671-88F6-4674-AB8B-2064674D507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6DB59-496A-1745-B5EC-492F6365B07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57654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9A9A8-DF22-4B80-A775-E19E20469755}" type="datetime1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3231A-A641-4807-A669-D925CF71DF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D2795-29BC-4FF3-87C0-1BD9E1CF0C0A}" type="datetime1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3231A-A641-4807-A669-D925CF71DF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4067" y="274639"/>
            <a:ext cx="3655008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694" y="274639"/>
            <a:ext cx="10768198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25C30-519E-4533-A72B-44B111E37A4C}" type="datetime1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3231A-A641-4807-A669-D925CF71DF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CCB68-7C85-4387-93CE-B5BAA7F1723D}" type="datetime1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3231A-A641-4807-A669-D925CF71DF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5822A-0EDE-4A62-B1B1-9A6FFA57F908}" type="datetime1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3231A-A641-4807-A669-D925CF71DF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12695" y="1600201"/>
            <a:ext cx="721054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413" y="1600201"/>
            <a:ext cx="721266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FF047-9E7A-46D8-8810-2AEB2E4F6EFD}" type="datetime1">
              <a:rPr lang="ru-RU" smtClean="0"/>
              <a:t>19.02.2025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3231A-A641-4807-A669-D925CF71DF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21C75-EFEA-4533-8BB9-6C338B3C3A20}" type="datetime1">
              <a:rPr lang="ru-RU" smtClean="0"/>
              <a:t>19.02.2025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3231A-A641-4807-A669-D925CF71DF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3041E-683E-4642-8414-FC4668094A02}" type="datetime1">
              <a:rPr lang="ru-RU" smtClean="0"/>
              <a:t>19.02.2025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3231A-A641-4807-A669-D925CF71DF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06DA8-8023-4AA3-9A47-5CDE00B4C1F9}" type="datetime1">
              <a:rPr lang="ru-RU" smtClean="0"/>
              <a:t>19.02.2025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3231A-A641-4807-A669-D925CF71DF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13F02-7D47-4AF5-81DB-5549AAD329EA}" type="datetime1">
              <a:rPr lang="ru-RU" smtClean="0"/>
              <a:t>19.02.2025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3231A-A641-4807-A669-D925CF71DF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F5DB7-5970-4051-BCA2-B90BA025E220}" type="datetime1">
              <a:rPr lang="ru-RU" smtClean="0"/>
              <a:t>19.02.2025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3231A-A641-4807-A669-D925CF71DF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A98B3B-31CA-4A8B-9FAC-970705A457C4}" type="datetime1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43231A-A641-4807-A669-D925CF71DFB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emf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22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54646" y="1340768"/>
            <a:ext cx="10361851" cy="1470025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Открытая и скрытая странность в самых центральных ядро-ядерных столкновениях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отношение средней поперечной энергии 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ϕ 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-мезонов и 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Ω 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-гиперонов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диапазоне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√S</a:t>
            </a:r>
            <a:r>
              <a:rPr lang="en-US" sz="3200" baseline="-30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NN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=39 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ГэВ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-2,76 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ТэВ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46734" y="3284984"/>
            <a:ext cx="8533289" cy="2063080"/>
          </a:xfrm>
        </p:spPr>
        <p:txBody>
          <a:bodyPr>
            <a:normAutofit fontScale="92500" lnSpcReduction="10000"/>
          </a:bodyPr>
          <a:lstStyle/>
          <a:p>
            <a:r>
              <a:rPr lang="en-US" sz="2600" b="1" dirty="0">
                <a:solidFill>
                  <a:schemeClr val="tx1"/>
                </a:solidFill>
              </a:rPr>
              <a:t>O.M. </a:t>
            </a:r>
            <a:r>
              <a:rPr lang="en-US" sz="2600" b="1" dirty="0" smtClean="0">
                <a:solidFill>
                  <a:schemeClr val="tx1"/>
                </a:solidFill>
              </a:rPr>
              <a:t>Shaposhnikova</a:t>
            </a:r>
            <a:r>
              <a:rPr lang="en-US" sz="2600" b="1" baseline="30000" dirty="0" smtClean="0">
                <a:solidFill>
                  <a:schemeClr val="tx1"/>
                </a:solidFill>
              </a:rPr>
              <a:t>1,2</a:t>
            </a:r>
            <a:r>
              <a:rPr lang="en-US" sz="2600" dirty="0" smtClean="0">
                <a:solidFill>
                  <a:schemeClr val="tx1"/>
                </a:solidFill>
              </a:rPr>
              <a:t>, </a:t>
            </a:r>
            <a:r>
              <a:rPr lang="en-US" sz="2600" dirty="0">
                <a:solidFill>
                  <a:schemeClr val="tx1"/>
                </a:solidFill>
              </a:rPr>
              <a:t>A.A.Marova</a:t>
            </a:r>
            <a:r>
              <a:rPr lang="en-US" sz="2600" baseline="30000" dirty="0">
                <a:solidFill>
                  <a:schemeClr val="tx1"/>
                </a:solidFill>
              </a:rPr>
              <a:t>2</a:t>
            </a:r>
            <a:r>
              <a:rPr lang="en-US" sz="2600" dirty="0">
                <a:solidFill>
                  <a:schemeClr val="tx1"/>
                </a:solidFill>
              </a:rPr>
              <a:t>,  G.A. </a:t>
            </a:r>
            <a:r>
              <a:rPr lang="en-US" sz="2600" dirty="0" smtClean="0">
                <a:solidFill>
                  <a:schemeClr val="tx1"/>
                </a:solidFill>
              </a:rPr>
              <a:t>Feofilov</a:t>
            </a:r>
            <a:r>
              <a:rPr lang="en-US" sz="2600" baseline="30000" dirty="0" smtClean="0">
                <a:solidFill>
                  <a:schemeClr val="tx1"/>
                </a:solidFill>
              </a:rPr>
              <a:t>2</a:t>
            </a:r>
          </a:p>
          <a:p>
            <a:r>
              <a:rPr lang="en-US" sz="2200" dirty="0" smtClean="0">
                <a:solidFill>
                  <a:schemeClr val="tx1"/>
                </a:solidFill>
              </a:rPr>
              <a:t> </a:t>
            </a:r>
            <a:endParaRPr lang="ru-RU" sz="2200" dirty="0">
              <a:solidFill>
                <a:schemeClr val="tx1"/>
              </a:solidFill>
            </a:endParaRPr>
          </a:p>
          <a:p>
            <a:r>
              <a:rPr lang="ru-RU" sz="2200" baseline="30000" dirty="0" smtClean="0">
                <a:solidFill>
                  <a:schemeClr val="tx1"/>
                </a:solidFill>
              </a:rPr>
              <a:t>1</a:t>
            </a:r>
            <a:r>
              <a:rPr lang="ru-RU" sz="2200" dirty="0" smtClean="0">
                <a:solidFill>
                  <a:schemeClr val="tx1"/>
                </a:solidFill>
              </a:rPr>
              <a:t>Lomonosov </a:t>
            </a:r>
            <a:r>
              <a:rPr lang="ru-RU" sz="2200" dirty="0" err="1" smtClean="0">
                <a:solidFill>
                  <a:schemeClr val="tx1"/>
                </a:solidFill>
              </a:rPr>
              <a:t>Moscow</a:t>
            </a:r>
            <a:r>
              <a:rPr lang="ru-RU" sz="2200" dirty="0" smtClean="0">
                <a:solidFill>
                  <a:schemeClr val="tx1"/>
                </a:solidFill>
              </a:rPr>
              <a:t> </a:t>
            </a:r>
            <a:r>
              <a:rPr lang="ru-RU" sz="2200" dirty="0" err="1" smtClean="0">
                <a:solidFill>
                  <a:schemeClr val="tx1"/>
                </a:solidFill>
              </a:rPr>
              <a:t>State</a:t>
            </a:r>
            <a:r>
              <a:rPr lang="ru-RU" sz="2200" dirty="0" smtClean="0">
                <a:solidFill>
                  <a:schemeClr val="tx1"/>
                </a:solidFill>
              </a:rPr>
              <a:t> </a:t>
            </a:r>
            <a:r>
              <a:rPr lang="ru-RU" sz="2200" dirty="0" err="1" smtClean="0">
                <a:solidFill>
                  <a:schemeClr val="tx1"/>
                </a:solidFill>
              </a:rPr>
              <a:t>University</a:t>
            </a:r>
            <a:endParaRPr lang="ru-RU" sz="2200" dirty="0" smtClean="0">
              <a:solidFill>
                <a:schemeClr val="tx1"/>
              </a:solidFill>
            </a:endParaRPr>
          </a:p>
          <a:p>
            <a:r>
              <a:rPr lang="en-US" sz="2200" baseline="30000" dirty="0" smtClean="0">
                <a:solidFill>
                  <a:schemeClr val="tx1"/>
                </a:solidFill>
              </a:rPr>
              <a:t>2</a:t>
            </a:r>
            <a:r>
              <a:rPr lang="en-US" sz="2200" dirty="0" smtClean="0">
                <a:solidFill>
                  <a:schemeClr val="tx1"/>
                </a:solidFill>
              </a:rPr>
              <a:t>Federal State Budgetary Educational Institution of Higher Education "Saint-Petersburg State </a:t>
            </a:r>
            <a:endParaRPr lang="ru-RU" sz="2200" dirty="0" smtClean="0">
              <a:solidFill>
                <a:schemeClr val="tx1"/>
              </a:solidFill>
              <a:cs typeface="Calibri"/>
            </a:endParaRPr>
          </a:p>
          <a:p>
            <a:r>
              <a:rPr lang="en-US" sz="2200" dirty="0" smtClean="0">
                <a:solidFill>
                  <a:schemeClr val="tx1"/>
                </a:solidFill>
              </a:rPr>
              <a:t>University", Saint Petersburg, 199034 Russia</a:t>
            </a:r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4846" y="5949280"/>
            <a:ext cx="69127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This work was supported by St. Petersburg State University project ID:</a:t>
            </a:r>
            <a:r>
              <a:rPr lang="ru-RU" sz="1600" dirty="0" smtClean="0"/>
              <a:t>103821868</a:t>
            </a:r>
            <a:r>
              <a:rPr lang="en-US" sz="1600" dirty="0" smtClean="0">
                <a:solidFill>
                  <a:srgbClr val="FF0000"/>
                </a:solidFill>
              </a:rPr>
              <a:t>.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82838" y="260649"/>
            <a:ext cx="698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Сессия –конференция секции ядерной физики ОФН РАН, посвященная 70-летию В. А.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Рубакова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15427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5">
            <a:extLst>
              <a:ext uri="{FF2B5EF4-FFF2-40B4-BE49-F238E27FC236}">
                <a16:creationId xmlns:a16="http://schemas.microsoft.com/office/drawing/2014/main" xmlns="" id="{C182A9C0-8DC8-7BE3-4604-2E9FE72C0DD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196543"/>
            <a:ext cx="2743200" cy="1661459"/>
          </a:xfrm>
          <a:prstGeom prst="rect">
            <a:avLst/>
          </a:prstGeom>
        </p:spPr>
      </p:pic>
      <p:pic>
        <p:nvPicPr>
          <p:cNvPr id="8" name="Рисунок 6">
            <a:extLst>
              <a:ext uri="{FF2B5EF4-FFF2-40B4-BE49-F238E27FC236}">
                <a16:creationId xmlns:a16="http://schemas.microsoft.com/office/drawing/2014/main" xmlns="" id="{31D97B69-004A-7686-3D56-7101465CB1B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918880" y="4429261"/>
            <a:ext cx="2270975" cy="2270975"/>
          </a:xfrm>
          <a:prstGeom prst="rect">
            <a:avLst/>
          </a:prstGeom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3231A-A641-4807-A669-D925CF71DFB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Picture 328"/>
          <p:cNvPicPr/>
          <p:nvPr/>
        </p:nvPicPr>
        <p:blipFill>
          <a:blip r:embed="rId3" cstate="print"/>
          <a:stretch/>
        </p:blipFill>
        <p:spPr>
          <a:xfrm>
            <a:off x="715933" y="551372"/>
            <a:ext cx="2711747" cy="1387732"/>
          </a:xfrm>
          <a:prstGeom prst="rect">
            <a:avLst/>
          </a:prstGeom>
          <a:ln w="0">
            <a:noFill/>
          </a:ln>
        </p:spPr>
      </p:pic>
      <p:pic>
        <p:nvPicPr>
          <p:cNvPr id="330" name="Picture 329"/>
          <p:cNvPicPr/>
          <p:nvPr/>
        </p:nvPicPr>
        <p:blipFill>
          <a:blip r:embed="rId4" cstate="print"/>
          <a:stretch/>
        </p:blipFill>
        <p:spPr>
          <a:xfrm>
            <a:off x="3615849" y="643431"/>
            <a:ext cx="2571521" cy="1411889"/>
          </a:xfrm>
          <a:prstGeom prst="rect">
            <a:avLst/>
          </a:prstGeom>
          <a:ln w="0">
            <a:noFill/>
          </a:ln>
        </p:spPr>
      </p:pic>
      <p:sp>
        <p:nvSpPr>
          <p:cNvPr id="331" name="Rectangle 330"/>
          <p:cNvSpPr/>
          <p:nvPr/>
        </p:nvSpPr>
        <p:spPr>
          <a:xfrm>
            <a:off x="86661" y="2027164"/>
            <a:ext cx="3435014" cy="44168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1639" tIns="45065" rIns="81639" bIns="40820" anchor="t">
            <a:noAutofit/>
          </a:bodyPr>
          <a:lstStyle/>
          <a:p>
            <a:pPr marL="195934" indent="-195934">
              <a:lnSpc>
                <a:spcPct val="98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spc="-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Натяжения струны  -- параметр</a:t>
            </a:r>
            <a:r>
              <a:rPr lang="ru-RU" sz="2000" i="1" spc="-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spc="-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endParaRPr lang="ru-RU" sz="2000" i="1" spc="-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2" name="Rectangle 331"/>
          <p:cNvSpPr/>
          <p:nvPr/>
        </p:nvSpPr>
        <p:spPr>
          <a:xfrm>
            <a:off x="1136174" y="-36889"/>
            <a:ext cx="3037051" cy="45800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1639" tIns="47351" rIns="81639" bIns="40820" anchor="t">
            <a:noAutofit/>
          </a:bodyPr>
          <a:lstStyle/>
          <a:p>
            <a:pPr>
              <a:lnSpc>
                <a:spcPct val="98000"/>
              </a:lnSpc>
              <a:buClr>
                <a:srgbClr val="000000"/>
              </a:buClr>
              <a:buSzPct val="45000"/>
            </a:pPr>
            <a:r>
              <a:rPr lang="en-IN" sz="2800" spc="-1" dirty="0">
                <a:solidFill>
                  <a:srgbClr val="004586"/>
                </a:solidFill>
                <a:latin typeface="Times New Roman" pitchFamily="18" charset="0"/>
                <a:cs typeface="Times New Roman" pitchFamily="18" charset="0"/>
              </a:rPr>
              <a:t>Модель слияния </a:t>
            </a:r>
            <a:r>
              <a:rPr lang="en-IN" sz="2800" spc="-1" dirty="0" err="1">
                <a:solidFill>
                  <a:srgbClr val="004586"/>
                </a:solidFill>
                <a:latin typeface="Times New Roman" pitchFamily="18" charset="0"/>
                <a:cs typeface="Times New Roman" pitchFamily="18" charset="0"/>
              </a:rPr>
              <a:t>кварк-глюонных</a:t>
            </a:r>
            <a:r>
              <a:rPr lang="en-IN" sz="2800" spc="-1" dirty="0">
                <a:solidFill>
                  <a:srgbClr val="00458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800" spc="-1" dirty="0" err="1" smtClean="0">
                <a:solidFill>
                  <a:srgbClr val="004586"/>
                </a:solidFill>
                <a:latin typeface="Times New Roman" pitchFamily="18" charset="0"/>
                <a:cs typeface="Times New Roman" pitchFamily="18" charset="0"/>
              </a:rPr>
              <a:t>струн</a:t>
            </a:r>
            <a:r>
              <a:rPr lang="en-US" sz="2800" spc="-1" dirty="0" smtClean="0">
                <a:solidFill>
                  <a:srgbClr val="00458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spc="-1" dirty="0" smtClean="0">
                <a:solidFill>
                  <a:srgbClr val="004586"/>
                </a:solidFill>
                <a:latin typeface="Times New Roman" pitchFamily="18" charset="0"/>
                <a:cs typeface="Times New Roman" pitchFamily="18" charset="0"/>
              </a:rPr>
              <a:t>в А+А столкновениях</a:t>
            </a:r>
            <a:endParaRPr lang="ru-RU" sz="2800" spc="-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3" name="Rectangle 332"/>
          <p:cNvSpPr/>
          <p:nvPr/>
        </p:nvSpPr>
        <p:spPr>
          <a:xfrm>
            <a:off x="6916327" y="2939995"/>
            <a:ext cx="8320321" cy="32514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1639" tIns="45065" rIns="81639" bIns="40820" anchor="t">
            <a:noAutofit/>
          </a:bodyPr>
          <a:lstStyle/>
          <a:p>
            <a:pPr>
              <a:lnSpc>
                <a:spcPct val="98000"/>
              </a:lnSpc>
              <a:buClr>
                <a:srgbClr val="000000"/>
              </a:buClr>
              <a:buSzPct val="45000"/>
            </a:pPr>
            <a:endParaRPr lang="ru-RU" sz="1600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4" name="Rectangle 333"/>
          <p:cNvSpPr/>
          <p:nvPr/>
        </p:nvSpPr>
        <p:spPr>
          <a:xfrm>
            <a:off x="217741" y="1567280"/>
            <a:ext cx="5342494" cy="32579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1639" tIns="45065" rIns="81639" bIns="40820" anchor="t">
            <a:noAutofit/>
          </a:bodyPr>
          <a:lstStyle/>
          <a:p>
            <a:endParaRPr lang="ru-RU" sz="1600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8" name="Rectangle 337"/>
          <p:cNvSpPr/>
          <p:nvPr/>
        </p:nvSpPr>
        <p:spPr>
          <a:xfrm>
            <a:off x="-192919" y="6400348"/>
            <a:ext cx="12382497" cy="77857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9" tIns="53229" rIns="81639" bIns="40820" anchor="t">
            <a:noAutofit/>
          </a:bodyPr>
          <a:lstStyle/>
          <a:p>
            <a:endParaRPr lang="ru-RU" sz="1600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39" name="Picture 338"/>
          <p:cNvPicPr/>
          <p:nvPr/>
        </p:nvPicPr>
        <p:blipFill>
          <a:blip r:embed="rId5" cstate="print"/>
          <a:srcRect l="20070"/>
          <a:stretch/>
        </p:blipFill>
        <p:spPr>
          <a:xfrm>
            <a:off x="766614" y="4077072"/>
            <a:ext cx="3024336" cy="728962"/>
          </a:xfrm>
          <a:prstGeom prst="rect">
            <a:avLst/>
          </a:prstGeom>
          <a:ln w="0">
            <a:noFill/>
          </a:ln>
        </p:spPr>
      </p:pic>
      <p:sp>
        <p:nvSpPr>
          <p:cNvPr id="340" name="TextBox 339"/>
          <p:cNvSpPr txBox="1"/>
          <p:nvPr/>
        </p:nvSpPr>
        <p:spPr>
          <a:xfrm>
            <a:off x="190550" y="4869160"/>
            <a:ext cx="12027917" cy="698273"/>
          </a:xfrm>
          <a:prstGeom prst="rect">
            <a:avLst/>
          </a:prstGeom>
          <a:noFill/>
          <a:ln w="0">
            <a:noFill/>
          </a:ln>
        </p:spPr>
        <p:txBody>
          <a:bodyPr lIns="81639" tIns="40820" rIns="81639" bIns="40820" anchor="t">
            <a:noAutofit/>
          </a:bodyPr>
          <a:lstStyle/>
          <a:p>
            <a:pPr marL="342900" indent="-342900">
              <a:buFont typeface="Wingdings" charset="2"/>
              <a:buChar char="Ø"/>
            </a:pPr>
            <a:r>
              <a:rPr lang="ru-RU" sz="2000" b="1" spc="-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000" b="1" spc="-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ногопартонные</a:t>
            </a:r>
            <a:r>
              <a:rPr lang="ru-RU" sz="2000" b="1" spc="-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столкновения и </a:t>
            </a:r>
            <a:r>
              <a:rPr lang="ru-RU" sz="2000" b="1" spc="-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b="1" spc="-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бразование кластера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перекрывшихся струн</a:t>
            </a:r>
            <a:endParaRPr lang="en-US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charset="2"/>
              <a:buChar char="Ø"/>
            </a:pPr>
            <a:r>
              <a:rPr lang="ru-RU" sz="2000" b="1" spc="-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области перекрытия струн — рост натяжения </a:t>
            </a:r>
            <a:r>
              <a:rPr lang="ru-RU" sz="2000" b="1" spc="-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</a:t>
            </a:r>
            <a:r>
              <a:rPr lang="ru-RU" sz="2000" b="1" spc="-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для кластера параметр </a:t>
            </a:r>
            <a:r>
              <a:rPr lang="en-US" sz="2000" b="1" i="1" spc="-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K&gt;k</a:t>
            </a:r>
          </a:p>
          <a:p>
            <a:pPr marL="342900" indent="-342900">
              <a:buFont typeface="Wingdings" charset="2"/>
              <a:buChar char="Ø"/>
            </a:pPr>
            <a:endParaRPr lang="ru-RU" sz="2000" spc="-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1" name="Picture 340"/>
          <p:cNvPicPr/>
          <p:nvPr/>
        </p:nvPicPr>
        <p:blipFill>
          <a:blip r:embed="rId6" cstate="print"/>
          <a:stretch/>
        </p:blipFill>
        <p:spPr>
          <a:xfrm>
            <a:off x="7627037" y="3645024"/>
            <a:ext cx="4563376" cy="1134408"/>
          </a:xfrm>
          <a:prstGeom prst="rect">
            <a:avLst/>
          </a:prstGeom>
          <a:ln w="0">
            <a:noFill/>
          </a:ln>
        </p:spPr>
      </p:pic>
      <p:sp>
        <p:nvSpPr>
          <p:cNvPr id="342" name="Rectangle 341"/>
          <p:cNvSpPr/>
          <p:nvPr/>
        </p:nvSpPr>
        <p:spPr>
          <a:xfrm>
            <a:off x="1081303" y="2957950"/>
            <a:ext cx="3388051" cy="2977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1639" tIns="47351" rIns="81639" bIns="40820" anchor="t">
            <a:noAutofit/>
          </a:bodyPr>
          <a:lstStyle/>
          <a:p>
            <a:endParaRPr lang="ru-RU" sz="1600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45" name="Picture 344"/>
          <p:cNvPicPr/>
          <p:nvPr/>
        </p:nvPicPr>
        <p:blipFill>
          <a:blip r:embed="rId5" cstate="print"/>
          <a:srcRect r="80288"/>
          <a:stretch/>
        </p:blipFill>
        <p:spPr>
          <a:xfrm>
            <a:off x="190550" y="4005064"/>
            <a:ext cx="720080" cy="744286"/>
          </a:xfrm>
          <a:prstGeom prst="rect">
            <a:avLst/>
          </a:prstGeom>
          <a:ln w="0">
            <a:noFill/>
          </a:ln>
        </p:spPr>
      </p:pic>
      <p:pic>
        <p:nvPicPr>
          <p:cNvPr id="346" name="Picture 345"/>
          <p:cNvPicPr/>
          <p:nvPr/>
        </p:nvPicPr>
        <p:blipFill>
          <a:blip r:embed="rId7" cstate="print"/>
          <a:stretch/>
        </p:blipFill>
        <p:spPr>
          <a:xfrm>
            <a:off x="12359902" y="4173289"/>
            <a:ext cx="540624" cy="2684711"/>
          </a:xfrm>
          <a:prstGeom prst="rect">
            <a:avLst/>
          </a:prstGeom>
          <a:ln w="0">
            <a:noFill/>
          </a:ln>
        </p:spPr>
      </p:pic>
      <p:pic>
        <p:nvPicPr>
          <p:cNvPr id="348" name="Picture 347"/>
          <p:cNvPicPr/>
          <p:nvPr/>
        </p:nvPicPr>
        <p:blipFill>
          <a:blip r:embed="rId8" cstate="print"/>
          <a:stretch/>
        </p:blipFill>
        <p:spPr>
          <a:xfrm>
            <a:off x="10734336" y="776622"/>
            <a:ext cx="590078" cy="1162483"/>
          </a:xfrm>
          <a:prstGeom prst="rect">
            <a:avLst/>
          </a:prstGeom>
          <a:ln w="0">
            <a:noFill/>
          </a:ln>
        </p:spPr>
      </p:pic>
      <p:sp>
        <p:nvSpPr>
          <p:cNvPr id="351" name="TextBox 350"/>
          <p:cNvSpPr txBox="1"/>
          <p:nvPr/>
        </p:nvSpPr>
        <p:spPr>
          <a:xfrm>
            <a:off x="1169026" y="5361400"/>
            <a:ext cx="10614812" cy="443863"/>
          </a:xfrm>
          <a:prstGeom prst="rect">
            <a:avLst/>
          </a:prstGeom>
          <a:noFill/>
          <a:ln w="0">
            <a:noFill/>
          </a:ln>
        </p:spPr>
        <p:txBody>
          <a:bodyPr lIns="81639" tIns="40820" rIns="81639" bIns="40820" anchor="t">
            <a:noAutofit/>
          </a:bodyPr>
          <a:lstStyle/>
          <a:p>
            <a:pPr marL="285750" indent="-285750">
              <a:buFont typeface="Wingdings" charset="2"/>
              <a:buChar char="Ø"/>
            </a:pPr>
            <a:endParaRPr lang="en-US" sz="2000" b="1" i="1" spc="-1" dirty="0" smtClean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352" name="TextBox 351"/>
          <p:cNvSpPr txBox="1"/>
          <p:nvPr/>
        </p:nvSpPr>
        <p:spPr>
          <a:xfrm>
            <a:off x="869768" y="6403774"/>
            <a:ext cx="4256836" cy="476288"/>
          </a:xfrm>
          <a:prstGeom prst="rect">
            <a:avLst/>
          </a:prstGeom>
          <a:noFill/>
          <a:ln w="0">
            <a:noFill/>
          </a:ln>
        </p:spPr>
        <p:txBody>
          <a:bodyPr lIns="81639" tIns="40820" rIns="81639" bIns="40820" anchor="t">
            <a:noAutofit/>
          </a:bodyPr>
          <a:lstStyle/>
          <a:p>
            <a:endParaRPr lang="ru-RU" sz="900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3" name="TextBox 352"/>
          <p:cNvSpPr txBox="1"/>
          <p:nvPr/>
        </p:nvSpPr>
        <p:spPr>
          <a:xfrm>
            <a:off x="263151" y="5774545"/>
            <a:ext cx="10999841" cy="625802"/>
          </a:xfrm>
          <a:prstGeom prst="rect">
            <a:avLst/>
          </a:prstGeom>
          <a:noFill/>
          <a:ln w="0">
            <a:noFill/>
          </a:ln>
        </p:spPr>
        <p:txBody>
          <a:bodyPr lIns="81639" tIns="40820" rIns="81639" bIns="40820" anchor="t">
            <a:noAutofit/>
          </a:bodyPr>
          <a:lstStyle/>
          <a:p>
            <a:r>
              <a:rPr lang="en-US" sz="1200" spc="-1" dirty="0" smtClean="0">
                <a:latin typeface="Times New Roman" pitchFamily="18" charset="0"/>
                <a:cs typeface="Times New Roman" pitchFamily="18" charset="0"/>
              </a:rPr>
              <a:t>[1] </a:t>
            </a:r>
            <a:r>
              <a:rPr lang="en-IN" sz="1200" spc="-1" dirty="0" smtClean="0">
                <a:latin typeface="Times New Roman" pitchFamily="18" charset="0"/>
                <a:cs typeface="Times New Roman" pitchFamily="18" charset="0"/>
              </a:rPr>
              <a:t>F. Bissey, et. al., Phys. Rev. D 80, 114506 (2009)</a:t>
            </a:r>
            <a:endParaRPr lang="ru-RU" sz="1200" spc="-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spc="-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[2] </a:t>
            </a:r>
            <a:r>
              <a:rPr lang="ru-RU" sz="1200" spc="-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1200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spc="-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1200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spc="-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Braun</a:t>
            </a:r>
            <a:r>
              <a:rPr lang="ru-RU" sz="1200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spc="-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1200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spc="-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Pajares</a:t>
            </a:r>
            <a:r>
              <a:rPr lang="ru-RU" sz="1200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spc="-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Nucl</a:t>
            </a:r>
            <a:r>
              <a:rPr lang="ru-RU" sz="1200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Phys. </a:t>
            </a:r>
            <a:r>
              <a:rPr lang="ru-RU" sz="1200" spc="-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1200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390 (1993) 542.</a:t>
            </a:r>
          </a:p>
          <a:p>
            <a:r>
              <a:rPr lang="en-US" sz="1200" spc="-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[3] </a:t>
            </a:r>
            <a:r>
              <a:rPr lang="ru-RU" sz="1200" spc="-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1200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spc="-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1200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spc="-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Braun</a:t>
            </a:r>
            <a:r>
              <a:rPr lang="ru-RU" sz="1200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spc="-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1200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spc="-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1200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spc="-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Kolevatov</a:t>
            </a:r>
            <a:r>
              <a:rPr lang="ru-RU" sz="1200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spc="-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1200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spc="-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Pajares</a:t>
            </a:r>
            <a:r>
              <a:rPr lang="ru-RU" sz="1200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spc="-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1200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spc="-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1200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spc="-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Vechernin</a:t>
            </a:r>
            <a:r>
              <a:rPr lang="ru-RU" sz="1200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spc="-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Eur</a:t>
            </a:r>
            <a:r>
              <a:rPr lang="ru-RU" sz="1200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Phys. </a:t>
            </a:r>
            <a:r>
              <a:rPr lang="ru-RU" sz="1200" spc="-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ru-RU" sz="1200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spc="-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1200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32 (2004) 535</a:t>
            </a:r>
            <a:r>
              <a:rPr lang="ru-RU" sz="1200" spc="-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1200" spc="-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spc="-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[4]</a:t>
            </a:r>
            <a:r>
              <a:rPr lang="ru-RU" sz="1200" spc="-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1200" spc="-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spc="-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1200" spc="-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spc="-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Kovalenko</a:t>
            </a:r>
            <a:r>
              <a:rPr lang="ru-RU" sz="1200" spc="-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 Phys. </a:t>
            </a:r>
            <a:r>
              <a:rPr lang="ru-RU" sz="1200" spc="-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Part</a:t>
            </a:r>
            <a:r>
              <a:rPr lang="ru-RU" sz="1200" spc="-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spc="-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Nucl</a:t>
            </a:r>
            <a:r>
              <a:rPr lang="ru-RU" sz="1200" spc="-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48, </a:t>
            </a:r>
            <a:r>
              <a:rPr lang="ru-RU" sz="1200" spc="-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ru-RU" sz="1200" spc="-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6, 945 (2017)</a:t>
            </a:r>
          </a:p>
          <a:p>
            <a:endParaRPr lang="ru-RU" sz="1200" spc="-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spc="-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Picture 26"/>
          <p:cNvPicPr/>
          <p:nvPr/>
        </p:nvPicPr>
        <p:blipFill>
          <a:blip r:embed="rId9" cstate="print"/>
          <a:stretch/>
        </p:blipFill>
        <p:spPr>
          <a:xfrm>
            <a:off x="8096918" y="776622"/>
            <a:ext cx="422286" cy="1162483"/>
          </a:xfrm>
          <a:prstGeom prst="rect">
            <a:avLst/>
          </a:prstGeom>
          <a:ln w="0">
            <a:noFill/>
          </a:ln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4431" t="28238" r="20" b="46891"/>
          <a:stretch/>
        </p:blipFill>
        <p:spPr bwMode="auto">
          <a:xfrm>
            <a:off x="7895406" y="1988840"/>
            <a:ext cx="4104456" cy="1164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8519204" y="1194038"/>
            <a:ext cx="849353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Left Arrow 2"/>
          <p:cNvSpPr/>
          <p:nvPr/>
        </p:nvSpPr>
        <p:spPr>
          <a:xfrm>
            <a:off x="9721142" y="1194038"/>
            <a:ext cx="1013195" cy="484632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1"/>
          <p:cNvPicPr>
            <a:picLocks noChangeAspect="1" noChangeArrowheads="1"/>
          </p:cNvPicPr>
          <p:nvPr/>
        </p:nvPicPr>
        <p:blipFill>
          <a:blip r:embed="rId11" cstate="print"/>
          <a:srcRect l="4878" r="4878" b="23738"/>
          <a:stretch>
            <a:fillRect/>
          </a:stretch>
        </p:blipFill>
        <p:spPr bwMode="auto">
          <a:xfrm>
            <a:off x="4150990" y="3356992"/>
            <a:ext cx="3613492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92640" y="2359796"/>
            <a:ext cx="6458069" cy="496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2852936"/>
            <a:ext cx="4727054" cy="696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5934" indent="-195934">
              <a:lnSpc>
                <a:spcPct val="98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spc="-1" dirty="0" smtClean="0">
                <a:latin typeface="Arial"/>
              </a:rPr>
              <a:t>Механизм </a:t>
            </a:r>
            <a:r>
              <a:rPr lang="ru-RU" sz="2000" spc="-1" dirty="0" err="1" smtClean="0">
                <a:latin typeface="Arial"/>
              </a:rPr>
              <a:t>Швингера</a:t>
            </a:r>
            <a:r>
              <a:rPr lang="en-US" sz="2000" spc="-1" dirty="0">
                <a:latin typeface="Arial"/>
              </a:rPr>
              <a:t> </a:t>
            </a:r>
            <a:r>
              <a:rPr lang="ru-RU" sz="2000" spc="-1" dirty="0" smtClean="0">
                <a:latin typeface="Arial"/>
              </a:rPr>
              <a:t>образования</a:t>
            </a:r>
          </a:p>
          <a:p>
            <a:pPr>
              <a:lnSpc>
                <a:spcPct val="98000"/>
              </a:lnSpc>
              <a:buClr>
                <a:srgbClr val="000000"/>
              </a:buClr>
              <a:buSzPct val="45000"/>
            </a:pPr>
            <a:r>
              <a:rPr lang="ru-RU" sz="2000" spc="-1" dirty="0">
                <a:latin typeface="Arial"/>
              </a:rPr>
              <a:t>п</a:t>
            </a:r>
            <a:r>
              <a:rPr lang="ru-RU" sz="2000" spc="-1" dirty="0" smtClean="0">
                <a:latin typeface="Arial"/>
              </a:rPr>
              <a:t>ары кварк-</a:t>
            </a:r>
            <a:r>
              <a:rPr lang="ru-RU" sz="2000" spc="-1" dirty="0" err="1" smtClean="0">
                <a:latin typeface="Arial"/>
              </a:rPr>
              <a:t>антикварк</a:t>
            </a:r>
            <a:r>
              <a:rPr lang="en-US" sz="2000" spc="-1" dirty="0" smtClean="0">
                <a:latin typeface="Arial"/>
              </a:rPr>
              <a:t> [1]</a:t>
            </a:r>
            <a:r>
              <a:rPr lang="ru-RU" sz="2000" spc="-1" dirty="0" smtClean="0">
                <a:latin typeface="Arial"/>
              </a:rPr>
              <a:t> </a:t>
            </a:r>
            <a:endParaRPr lang="ru-RU" sz="2000" i="1" spc="-1" dirty="0">
              <a:latin typeface="Arial"/>
            </a:endParaRPr>
          </a:p>
        </p:txBody>
      </p:sp>
      <p:sp>
        <p:nvSpPr>
          <p:cNvPr id="6" name="Frame 5"/>
          <p:cNvSpPr/>
          <p:nvPr/>
        </p:nvSpPr>
        <p:spPr>
          <a:xfrm>
            <a:off x="4078982" y="3356992"/>
            <a:ext cx="3672408" cy="936104"/>
          </a:xfrm>
          <a:prstGeom prst="frame">
            <a:avLst>
              <a:gd name="adj1" fmla="val 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3231A-A641-4807-A669-D925CF71DFB0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8386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Schwinger-like formula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1219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2718" y="1844824"/>
            <a:ext cx="876300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574" y="5013176"/>
            <a:ext cx="4536504" cy="1437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2710830" y="4941168"/>
            <a:ext cx="304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K</a:t>
            </a:r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3231A-A641-4807-A669-D925CF71DFB0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13" name="Рисунок 12" descr="Result_DataOlga_compare_particle_19feb_omega_sum_normalization_ph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95407" y="4149080"/>
            <a:ext cx="4295006" cy="230804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Thermal model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054646" y="1778333"/>
            <a:ext cx="27363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3366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Temperature: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 = 169</a:t>
            </a:r>
            <a:r>
              <a:rPr kumimoji="0" lang="en-US" b="1" i="0" u="none" strike="noStrike" cap="none" normalizeH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MeV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3366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D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3366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egeneracy factor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702718" y="4149080"/>
            <a:ext cx="10180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err="1">
                <a:solidFill>
                  <a:srgbClr val="3366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F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3366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ugasity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3366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3366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7254" y="2132856"/>
            <a:ext cx="345638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5735166" y="1628800"/>
            <a:ext cx="42275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Формула</a:t>
            </a:r>
            <a:r>
              <a:rPr lang="en-US" dirty="0" smtClean="0"/>
              <a:t>,</a:t>
            </a:r>
            <a:r>
              <a:rPr lang="ru-RU" dirty="0" smtClean="0"/>
              <a:t> используемая в модели </a:t>
            </a:r>
            <a:r>
              <a:rPr lang="en-US" dirty="0" smtClean="0"/>
              <a:t>SHGM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1219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1219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830263"/>
            <a:ext cx="121904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121904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0"/>
            <a:ext cx="1219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1012825"/>
            <a:ext cx="121904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62558" y="2564904"/>
            <a:ext cx="45830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Фактор вырождения </a:t>
            </a:r>
            <a:r>
              <a:rPr lang="en-US" b="1" dirty="0" smtClean="0"/>
              <a:t>g</a:t>
            </a:r>
            <a:r>
              <a:rPr lang="ru-RU" dirty="0" smtClean="0"/>
              <a:t>​ для частицы </a:t>
            </a:r>
            <a:r>
              <a:rPr lang="en-US" b="1" dirty="0" err="1" smtClean="0"/>
              <a:t>m</a:t>
            </a:r>
            <a:r>
              <a:rPr lang="ru-RU" dirty="0" smtClean="0"/>
              <a:t> учитывает все возможные внутренние степени свободы, которые могут влиять на её состояние. 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286894" y="2060848"/>
            <a:ext cx="417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g</a:t>
            </a:r>
            <a:r>
              <a:rPr lang="en-US" b="1" baseline="-25000" dirty="0" smtClean="0"/>
              <a:t>m</a:t>
            </a:r>
            <a:endParaRPr lang="ru-RU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0" y="5805264"/>
            <a:ext cx="52311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Зарядовый и странный потенциалы малы по сравнению с барионным -&gt; </a:t>
            </a:r>
            <a:r>
              <a:rPr lang="ru-RU" dirty="0" err="1" smtClean="0"/>
              <a:t>μ</a:t>
            </a:r>
            <a:r>
              <a:rPr lang="en-US" baseline="-25000" dirty="0" smtClean="0"/>
              <a:t>m</a:t>
            </a:r>
            <a:r>
              <a:rPr lang="ru-RU" dirty="0" smtClean="0"/>
              <a:t> = </a:t>
            </a:r>
            <a:r>
              <a:rPr lang="ru-RU" dirty="0" err="1" smtClean="0"/>
              <a:t>μ</a:t>
            </a:r>
            <a:r>
              <a:rPr lang="en-US" baseline="-25000" dirty="0" smtClean="0"/>
              <a:t>B</a:t>
            </a:r>
            <a:r>
              <a:rPr lang="ru-RU" dirty="0" smtClean="0"/>
              <a:t>-&gt; </a:t>
            </a:r>
            <a:r>
              <a:rPr lang="ru-RU" dirty="0" err="1" smtClean="0"/>
              <a:t>λ</a:t>
            </a:r>
            <a:r>
              <a:rPr lang="ru-RU" baseline="-25000" dirty="0" err="1" smtClean="0"/>
              <a:t>ϕ</a:t>
            </a:r>
            <a:r>
              <a:rPr lang="ru-RU" dirty="0" err="1" smtClean="0"/>
              <a:t> </a:t>
            </a:r>
            <a:r>
              <a:rPr lang="ru-RU" dirty="0" smtClean="0"/>
              <a:t>= </a:t>
            </a:r>
            <a:r>
              <a:rPr lang="en-US" dirty="0" smtClean="0"/>
              <a:t>1</a:t>
            </a:r>
            <a:endParaRPr lang="ru-RU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03318" y="4725144"/>
            <a:ext cx="24193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614" y="5229200"/>
            <a:ext cx="2997150" cy="528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98662" y="4437112"/>
            <a:ext cx="221932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8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55246" y="5373216"/>
            <a:ext cx="3240360" cy="1064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Прямоугольник 22"/>
          <p:cNvSpPr/>
          <p:nvPr/>
        </p:nvSpPr>
        <p:spPr>
          <a:xfrm>
            <a:off x="478582" y="6488668"/>
            <a:ext cx="110892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[1] - Swatantra Kumar Tiwari , Raghunath Sahoo,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Eur.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Phys. J. A (2018) 54: 39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1219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35166" y="3284984"/>
            <a:ext cx="5385142" cy="1440160"/>
          </a:xfrm>
          <a:prstGeom prst="rect">
            <a:avLst/>
          </a:prstGeom>
          <a:noFill/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0" y="1455738"/>
            <a:ext cx="121904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6" name="Picture 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2011" t="51409" b="23092"/>
          <a:stretch/>
        </p:blipFill>
        <p:spPr bwMode="auto">
          <a:xfrm>
            <a:off x="1054647" y="188640"/>
            <a:ext cx="2664296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3231A-A641-4807-A669-D925CF71DFB0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Conclusion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700808"/>
            <a:ext cx="1219041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Обнаружено постоянство отношения поперечных энергий для фи-мезона и омега-гиперона в самом центральном классе столкновений в диапазоне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√</a:t>
            </a:r>
            <a:r>
              <a:rPr lang="en-US" sz="2000" dirty="0" smtClean="0"/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NN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=39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ГэВ до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√</a:t>
            </a:r>
            <a:r>
              <a:rPr lang="en-US" sz="2000" dirty="0" smtClean="0"/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NN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= 2760 ТэВ.</a:t>
            </a:r>
          </a:p>
          <a:p>
            <a:pPr marL="342900" indent="-342900">
              <a:buAutoNum type="arabicPeriod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Мы вычислили коэффициент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характеризующий источник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рождения частиц – струну или кластер струн, в рамках Швингеровского подхода с применением найденного  постоянства отношений поперечных энергий частиц. Коэффициент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возрастает с увеличением энергии столкновения и находится выше теоретически предсказанного (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~1GeV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). Мы предполагаем, что вышеуказанное возрастание можно объяснить слиянием кварк-глюонных струн при возрастании энергии.</a:t>
            </a:r>
          </a:p>
          <a:p>
            <a:pPr marL="342900" indent="-342900">
              <a:buAutoNum type="arabicPeriod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Мы рассмотрели факт постоянства отношений поперечных энергий частиц относительно энергии столкновения для модели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SHGM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изучили отношение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degeneracy factor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для фи-мезона и омега-гиперона для двух энергий  - 200 и 2760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TeV.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Отношение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degeneracy factor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для фи-мезона и омега-гиперона является постоянным для этих энергий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Мы продолжим анализ в рамках этих моделей для других сортов частиц, с учетом полученных отношений.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3231A-A641-4807-A669-D925CF71DFB0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95006" y="2780928"/>
            <a:ext cx="273825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atin typeface="Arial Black" pitchFamily="34" charset="0"/>
              </a:rPr>
              <a:t>Back-up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66614" y="4077072"/>
            <a:ext cx="98862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rial Black" pitchFamily="34" charset="0"/>
              </a:rPr>
              <a:t>Back-up </a:t>
            </a:r>
            <a:r>
              <a:rPr lang="en-US" dirty="0" err="1" smtClean="0">
                <a:latin typeface="Arial Black" pitchFamily="34" charset="0"/>
              </a:rPr>
              <a:t>Back-up</a:t>
            </a:r>
            <a:r>
              <a:rPr lang="en-US" dirty="0" smtClean="0">
                <a:latin typeface="Arial Black" pitchFamily="34" charset="0"/>
              </a:rPr>
              <a:t> </a:t>
            </a:r>
            <a:r>
              <a:rPr lang="en-US" dirty="0" err="1" smtClean="0">
                <a:latin typeface="Arial Black" pitchFamily="34" charset="0"/>
              </a:rPr>
              <a:t>Back-up</a:t>
            </a:r>
            <a:r>
              <a:rPr lang="en-US" dirty="0" smtClean="0">
                <a:latin typeface="Arial Black" pitchFamily="34" charset="0"/>
              </a:rPr>
              <a:t> </a:t>
            </a:r>
            <a:r>
              <a:rPr lang="en-US" dirty="0" err="1" smtClean="0">
                <a:latin typeface="Arial Black" pitchFamily="34" charset="0"/>
              </a:rPr>
              <a:t>Back-up</a:t>
            </a:r>
            <a:r>
              <a:rPr lang="en-US" dirty="0" smtClean="0">
                <a:latin typeface="Arial Black" pitchFamily="34" charset="0"/>
              </a:rPr>
              <a:t> </a:t>
            </a:r>
            <a:r>
              <a:rPr lang="en-US" dirty="0" err="1" smtClean="0">
                <a:latin typeface="Arial Black" pitchFamily="34" charset="0"/>
              </a:rPr>
              <a:t>Back-up</a:t>
            </a:r>
            <a:r>
              <a:rPr lang="en-US" dirty="0" smtClean="0">
                <a:latin typeface="Arial Black" pitchFamily="34" charset="0"/>
              </a:rPr>
              <a:t> </a:t>
            </a:r>
            <a:r>
              <a:rPr lang="en-US" dirty="0" err="1" smtClean="0">
                <a:latin typeface="Arial Black" pitchFamily="34" charset="0"/>
              </a:rPr>
              <a:t>Back-up</a:t>
            </a:r>
            <a:r>
              <a:rPr lang="en-US" dirty="0" smtClean="0">
                <a:latin typeface="Arial Black" pitchFamily="34" charset="0"/>
              </a:rPr>
              <a:t> Back-</a:t>
            </a:r>
            <a:r>
              <a:rPr lang="en-US" dirty="0" err="1" smtClean="0">
                <a:latin typeface="Arial Black" pitchFamily="34" charset="0"/>
              </a:rPr>
              <a:t>upvvvvvvv</a:t>
            </a:r>
            <a:r>
              <a:rPr lang="en-US" dirty="0" smtClean="0">
                <a:latin typeface="Arial Black" pitchFamily="34" charset="0"/>
              </a:rPr>
              <a:t> Back-up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3231A-A641-4807-A669-D925CF71DFB0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Thermal model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8662" y="2420888"/>
            <a:ext cx="324036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5661248"/>
            <a:ext cx="1171182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[1] -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Swatantra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Kumar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Tiwari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Raghunath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Sahoo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“Transverse Energy per Charged Particle in Heavy-Ion Collisions: Role of Collective Flow”,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Eur.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Phys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J. A (2018) 54: 39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8476" r="9592" b="3092"/>
          <a:stretch>
            <a:fillRect/>
          </a:stretch>
        </p:blipFill>
        <p:spPr bwMode="auto">
          <a:xfrm>
            <a:off x="8831510" y="1052736"/>
            <a:ext cx="2880320" cy="307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 b="2546"/>
          <a:stretch>
            <a:fillRect/>
          </a:stretch>
        </p:blipFill>
        <p:spPr bwMode="auto">
          <a:xfrm>
            <a:off x="5447134" y="1340768"/>
            <a:ext cx="2989411" cy="2825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149080"/>
            <a:ext cx="6552728" cy="1330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97795"/>
            <a:ext cx="32893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13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3231A-A641-4807-A669-D925CF71DFB0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Thermal model: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dN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/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dy</a:t>
            </a: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8902" y="1196752"/>
            <a:ext cx="4536504" cy="1286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6211669"/>
            <a:ext cx="121693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[2]  - S. K.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Tiwari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libri" pitchFamily="34" charset="0"/>
                <a:cs typeface="Times New Roman" pitchFamily="18" charset="0"/>
              </a:rPr>
              <a:t>∗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, P. K.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Srivastava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and C. P. Singh, </a:t>
            </a:r>
            <a:r>
              <a:rPr lang="en-US" dirty="0">
                <a:ea typeface="Calibri" pitchFamily="34" charset="0"/>
                <a:cs typeface="Times New Roman" pitchFamily="18" charset="0"/>
              </a:rPr>
              <a:t>“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effect of flow on Hadronic Spectra in an Excluded-Volume Model</a:t>
            </a:r>
            <a:r>
              <a:rPr lang="en-US" dirty="0">
                <a:ea typeface="Calibri" pitchFamily="34" charset="0"/>
                <a:cs typeface="Times New Roman" pitchFamily="18" charset="0"/>
              </a:rPr>
              <a:t>”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J. Phys. G :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Nucl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Part. Phys. 40, 045102 (2013)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55446" y="1340768"/>
            <a:ext cx="292677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39222" y="4797152"/>
            <a:ext cx="5784461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558" y="1556792"/>
            <a:ext cx="2873151" cy="232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8542" y="3789040"/>
            <a:ext cx="8280920" cy="96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42878" y="2636912"/>
            <a:ext cx="4752528" cy="88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4566" y="4653136"/>
            <a:ext cx="3008630" cy="849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2134766" y="908720"/>
            <a:ext cx="91062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Baryon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Прямая со стрелкой 12"/>
          <p:cNvCxnSpPr>
            <a:stCxn id="27656" idx="2"/>
          </p:cNvCxnSpPr>
          <p:nvPr/>
        </p:nvCxnSpPr>
        <p:spPr>
          <a:xfrm>
            <a:off x="2590081" y="1278052"/>
            <a:ext cx="912837" cy="2787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2782838" y="2060848"/>
            <a:ext cx="76661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Meson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Прямая со стрелкой 16"/>
          <p:cNvCxnSpPr>
            <a:stCxn id="27657" idx="2"/>
          </p:cNvCxnSpPr>
          <p:nvPr/>
        </p:nvCxnSpPr>
        <p:spPr>
          <a:xfrm>
            <a:off x="3166145" y="2399402"/>
            <a:ext cx="264765" cy="3095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118542" y="5445224"/>
            <a:ext cx="609282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The resulting rapidity spectra of </a:t>
            </a:r>
            <a:r>
              <a:rPr lang="en-US" dirty="0" err="1" smtClean="0"/>
              <a:t>ith</a:t>
            </a:r>
            <a:r>
              <a:rPr lang="en-US" dirty="0" smtClean="0"/>
              <a:t> </a:t>
            </a:r>
            <a:r>
              <a:rPr lang="en-US" dirty="0" err="1" smtClean="0"/>
              <a:t>hadron</a:t>
            </a:r>
            <a:r>
              <a:rPr lang="en-US" dirty="0" smtClean="0"/>
              <a:t>, after incorporation of the flow velocity in the longitudinal direction is [11, 12]:</a:t>
            </a:r>
            <a:endParaRPr lang="ru-RU" dirty="0"/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97795"/>
            <a:ext cx="32893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12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3231A-A641-4807-A669-D925CF71DFB0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Interesting strangeness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0" y="1268760"/>
          <a:ext cx="6768752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Схема 11"/>
          <p:cNvGraphicFramePr/>
          <p:nvPr/>
        </p:nvGraphicFramePr>
        <p:xfrm>
          <a:off x="1198662" y="3861048"/>
          <a:ext cx="4176464" cy="122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1198662" y="2708920"/>
            <a:ext cx="41930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→ Systematic study of medium properties!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342678" y="1124744"/>
            <a:ext cx="3917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Hadrons with (multiple) strange quarks</a:t>
            </a:r>
            <a:endParaRPr lang="ru-RU" b="1" dirty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406574" y="5157192"/>
            <a:ext cx="537512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FF0000"/>
                </a:solidFill>
              </a:rPr>
              <a:t>→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A dramatic increase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prediction in the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φ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-meson after the formation of the quark-gluon plasma (QGP).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206774" y="3284984"/>
            <a:ext cx="2175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solidFill>
                  <a:srgbClr val="262626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φ</a:t>
            </a:r>
            <a:r>
              <a:rPr lang="en-US" b="1" dirty="0" smtClean="0">
                <a:solidFill>
                  <a:srgbClr val="262626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 -meson (1020)</a:t>
            </a:r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854846" y="6165304"/>
            <a:ext cx="76073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[1] - </a:t>
            </a:r>
            <a:r>
              <a:rPr lang="en-US" dirty="0" smtClean="0"/>
              <a:t>Asher </a:t>
            </a:r>
            <a:r>
              <a:rPr lang="en-US" dirty="0" err="1" smtClean="0"/>
              <a:t>Shor</a:t>
            </a:r>
            <a:r>
              <a:rPr lang="en-US" dirty="0" smtClean="0"/>
              <a:t> , </a:t>
            </a:r>
            <a:r>
              <a:rPr lang="en-US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PHYSICAL REVIEW LETTERS</a:t>
            </a:r>
            <a:r>
              <a:rPr lang="en-US" dirty="0" smtClean="0"/>
              <a:t>,</a:t>
            </a:r>
            <a:r>
              <a:rPr lang="en-US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25.70.Np, 12.35.Ht, 21.65 (1985)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663158" y="4941168"/>
            <a:ext cx="4956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[1] 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311230" y="5157192"/>
            <a:ext cx="6132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 increase in the </a:t>
            </a:r>
            <a:r>
              <a:rPr lang="en-US" dirty="0" smtClean="0">
                <a:solidFill>
                  <a:srgbClr val="FF0000"/>
                </a:solidFill>
              </a:rPr>
              <a:t>strangeness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of </a:t>
            </a:r>
            <a:r>
              <a:rPr lang="en-US" dirty="0" err="1" smtClean="0">
                <a:solidFill>
                  <a:srgbClr val="FF0000"/>
                </a:solidFill>
              </a:rPr>
              <a:t>fi</a:t>
            </a:r>
            <a:r>
              <a:rPr lang="en-US" dirty="0" smtClean="0">
                <a:solidFill>
                  <a:srgbClr val="FF0000"/>
                </a:solidFill>
              </a:rPr>
              <a:t>-mesons </a:t>
            </a:r>
            <a:r>
              <a:rPr lang="en-US" dirty="0" smtClean="0">
                <a:solidFill>
                  <a:srgbClr val="FF0000"/>
                </a:solidFill>
              </a:rPr>
              <a:t>output is observed.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 cstate="print"/>
          <a:srcRect l="2136" r="6449"/>
          <a:stretch>
            <a:fillRect/>
          </a:stretch>
        </p:blipFill>
        <p:spPr bwMode="auto">
          <a:xfrm>
            <a:off x="6985305" y="1916832"/>
            <a:ext cx="495655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рямоугольник 20"/>
          <p:cNvSpPr/>
          <p:nvPr/>
        </p:nvSpPr>
        <p:spPr>
          <a:xfrm>
            <a:off x="11567814" y="1628800"/>
            <a:ext cx="4956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[</a:t>
            </a:r>
            <a:r>
              <a:rPr lang="ru-RU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en-US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] 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2829373" y="6488668"/>
            <a:ext cx="9361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[</a:t>
            </a:r>
            <a:r>
              <a:rPr lang="ru-RU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en-US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] </a:t>
            </a:r>
            <a:r>
              <a:rPr lang="ru-RU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en-US" dirty="0" smtClean="0"/>
              <a:t>O. </a:t>
            </a:r>
            <a:r>
              <a:rPr lang="en-US" dirty="0" err="1" smtClean="0"/>
              <a:t>Shaposhnikova</a:t>
            </a:r>
            <a:r>
              <a:rPr lang="en-US" dirty="0" smtClean="0"/>
              <a:t> et al., 2024, Vol. 55, No. 4, pp. 1134–1139. </a:t>
            </a:r>
            <a:endParaRPr lang="ru-RU" dirty="0"/>
          </a:p>
        </p:txBody>
      </p:sp>
      <p:cxnSp>
        <p:nvCxnSpPr>
          <p:cNvPr id="25" name="Прямая со стрелкой 24"/>
          <p:cNvCxnSpPr>
            <a:stCxn id="1026" idx="2"/>
          </p:cNvCxnSpPr>
          <p:nvPr/>
        </p:nvCxnSpPr>
        <p:spPr>
          <a:xfrm flipH="1" flipV="1">
            <a:off x="9407574" y="4005064"/>
            <a:ext cx="56006" cy="93610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3231A-A641-4807-A669-D925CF71DFB0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Motivation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54646" y="2132856"/>
            <a:ext cx="105131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The ratio of particles with different strangeness can indicate whether there is an increased production of φ mesons.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4846" y="4797152"/>
            <a:ext cx="656272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5046" y="3717032"/>
            <a:ext cx="338137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3231A-A641-4807-A669-D925CF71DFB0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Transverse energy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8982" y="2780928"/>
            <a:ext cx="477202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3078" y="4581128"/>
            <a:ext cx="2952328" cy="430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118542" y="6108685"/>
            <a:ext cx="1207187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[2] - J.T. Mitchell (for the PHENIX Collaboration), Nuclear Physics A 00 (2022)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862958" y="1556792"/>
            <a:ext cx="4956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[2] 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543478" y="2204864"/>
            <a:ext cx="4956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[3] </a:t>
            </a:r>
            <a:endParaRPr lang="ru-RU" dirty="0"/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558" y="1916832"/>
            <a:ext cx="3582837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118542" y="6381328"/>
            <a:ext cx="550734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[</a:t>
            </a:r>
            <a:r>
              <a:rPr lang="ru-RU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lang="en-US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] – </a:t>
            </a:r>
            <a:r>
              <a:rPr lang="en-US" sz="12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Abelev</a:t>
            </a:r>
            <a:r>
              <a:rPr lang="en-US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et al.(RHIC Collaboration),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PHYSICAL REVIEW C 79, 034909 (2009)</a:t>
            </a:r>
            <a:r>
              <a:rPr lang="en-US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799062" y="5157192"/>
            <a:ext cx="5685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События берутся в самой центральной области </a:t>
            </a:r>
            <a:r>
              <a:rPr lang="ru-RU" dirty="0" err="1" smtClean="0"/>
              <a:t>быстрот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727054" y="5589240"/>
            <a:ext cx="8251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Мы интересуемся зависимостями для отдельных заряженных </a:t>
            </a:r>
            <a:r>
              <a:rPr lang="ru-RU" dirty="0" smtClean="0"/>
              <a:t>частиц</a:t>
            </a:r>
            <a:r>
              <a:rPr lang="en-US" dirty="0" smtClean="0"/>
              <a:t> </a:t>
            </a:r>
            <a:r>
              <a:rPr lang="ru-RU" dirty="0" smtClean="0"/>
              <a:t>фи, и омега.</a:t>
            </a:r>
            <a:endParaRPr lang="ru-RU" dirty="0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3231A-A641-4807-A669-D925CF71DFB0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Sources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of experimental data used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62" name="Picture 5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2075" cy="168275"/>
          </a:xfrm>
          <a:prstGeom prst="rect">
            <a:avLst/>
          </a:prstGeom>
          <a:noFill/>
        </p:spPr>
      </p:pic>
      <p:pic>
        <p:nvPicPr>
          <p:cNvPr id="17461" name="Picture 5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2075" cy="168275"/>
          </a:xfrm>
          <a:prstGeom prst="rect">
            <a:avLst/>
          </a:prstGeom>
          <a:noFill/>
        </p:spPr>
      </p:pic>
      <p:pic>
        <p:nvPicPr>
          <p:cNvPr id="17460" name="Picture 5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2075" cy="168275"/>
          </a:xfrm>
          <a:prstGeom prst="rect">
            <a:avLst/>
          </a:prstGeom>
          <a:noFill/>
        </p:spPr>
      </p:pic>
      <p:pic>
        <p:nvPicPr>
          <p:cNvPr id="17458" name="Picture 5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2075" cy="168275"/>
          </a:xfrm>
          <a:prstGeom prst="rect">
            <a:avLst/>
          </a:prstGeom>
          <a:noFill/>
        </p:spPr>
      </p:pic>
      <p:pic>
        <p:nvPicPr>
          <p:cNvPr id="17457" name="Picture 4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2075" cy="168275"/>
          </a:xfrm>
          <a:prstGeom prst="rect">
            <a:avLst/>
          </a:prstGeom>
          <a:noFill/>
        </p:spPr>
      </p:pic>
      <p:pic>
        <p:nvPicPr>
          <p:cNvPr id="17456" name="Picture 4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2075" cy="168275"/>
          </a:xfrm>
          <a:prstGeom prst="rect">
            <a:avLst/>
          </a:prstGeom>
          <a:noFill/>
        </p:spPr>
      </p:pic>
      <p:pic>
        <p:nvPicPr>
          <p:cNvPr id="17455" name="Picture 4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2075" cy="168275"/>
          </a:xfrm>
          <a:prstGeom prst="rect">
            <a:avLst/>
          </a:prstGeom>
          <a:noFill/>
        </p:spPr>
      </p:pic>
      <p:pic>
        <p:nvPicPr>
          <p:cNvPr id="17454" name="Picture 4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2075" cy="190500"/>
          </a:xfrm>
          <a:prstGeom prst="rect">
            <a:avLst/>
          </a:prstGeom>
          <a:noFill/>
        </p:spPr>
      </p:pic>
      <p:pic>
        <p:nvPicPr>
          <p:cNvPr id="17453" name="Picture 4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2075" cy="190500"/>
          </a:xfrm>
          <a:prstGeom prst="rect">
            <a:avLst/>
          </a:prstGeom>
          <a:noFill/>
        </p:spPr>
      </p:pic>
      <p:pic>
        <p:nvPicPr>
          <p:cNvPr id="17452" name="Picture 4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8425" cy="190500"/>
          </a:xfrm>
          <a:prstGeom prst="rect">
            <a:avLst/>
          </a:prstGeom>
          <a:noFill/>
        </p:spPr>
      </p:pic>
      <p:pic>
        <p:nvPicPr>
          <p:cNvPr id="17450" name="Picture 4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2075" cy="168275"/>
          </a:xfrm>
          <a:prstGeom prst="rect">
            <a:avLst/>
          </a:prstGeom>
          <a:noFill/>
        </p:spPr>
      </p:pic>
      <p:pic>
        <p:nvPicPr>
          <p:cNvPr id="17449" name="Picture 4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2075" cy="168275"/>
          </a:xfrm>
          <a:prstGeom prst="rect">
            <a:avLst/>
          </a:prstGeom>
          <a:noFill/>
        </p:spPr>
      </p:pic>
      <p:sp>
        <p:nvSpPr>
          <p:cNvPr id="17473" name="Rectangle 65"/>
          <p:cNvSpPr>
            <a:spLocks noChangeArrowheads="1"/>
          </p:cNvSpPr>
          <p:nvPr/>
        </p:nvSpPr>
        <p:spPr bwMode="auto">
          <a:xfrm>
            <a:off x="0" y="0"/>
            <a:ext cx="1219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519142" y="1556792"/>
            <a:ext cx="11521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200 GeV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591150" y="3284984"/>
            <a:ext cx="11528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2760 GeV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5517232"/>
            <a:ext cx="959794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[1] -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J. Adams et al. (STAR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Collab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.) Phys. Rev. C71:064902,2005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[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2] -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J. Adams et al., (STAR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Collab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.),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Phys.Rev.Lett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98 (2007) 062301, 2007.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[3] -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J. Adams et al. (STAR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Collab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.) “Scaling Properties of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Hyperon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Production in Au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Au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Collisions at sNN 200 GeV”, PRL 98, 062301 (2007)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[4] - .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I.Abelev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et al. (ALICE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Collab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.), Phys. Rev. C 88, 044910 (2013).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[5] -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B.I.Abelev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et al. (ALICE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Collab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.),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Phys.Lett.B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728 (2014) 216-227, 2014.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[6] -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ALICE Collaboration, “ Multi-strange baryon production at mid-rapidity in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Pb–Pb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collisions at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Sqrt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(S) = 2,760 TeV”, Physics Letters B 728 (2014)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02718" y="1988840"/>
            <a:ext cx="877252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02718" y="3645024"/>
            <a:ext cx="878205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Прямоугольник 28"/>
          <p:cNvSpPr/>
          <p:nvPr/>
        </p:nvSpPr>
        <p:spPr>
          <a:xfrm>
            <a:off x="1630710" y="4581128"/>
            <a:ext cx="609282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* - we obtained average values ​​from experimental pt spectra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7175326" y="5445224"/>
            <a:ext cx="4687950" cy="251359"/>
          </a:xfrm>
          <a:prstGeom prst="rect">
            <a:avLst/>
          </a:prstGeom>
          <a:solidFill>
            <a:srgbClr val="F8F9FA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itchFamily="18" charset="0"/>
                <a:cs typeface="Times New Roman" pitchFamily="18" charset="0"/>
              </a:rPr>
              <a:t>We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itchFamily="18" charset="0"/>
                <a:cs typeface="Times New Roman" pitchFamily="18" charset="0"/>
              </a:rPr>
              <a:t>estimate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itchFamily="18" charset="0"/>
                <a:cs typeface="Times New Roman" pitchFamily="18" charset="0"/>
              </a:rPr>
              <a:t>the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itchFamily="18" charset="0"/>
                <a:cs typeface="Times New Roman" pitchFamily="18" charset="0"/>
              </a:rPr>
              <a:t>systematic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itchFamily="18" charset="0"/>
                <a:cs typeface="Times New Roman" pitchFamily="18" charset="0"/>
              </a:rPr>
              <a:t>error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itchFamily="18" charset="0"/>
                <a:cs typeface="Times New Roman" pitchFamily="18" charset="0"/>
              </a:rPr>
              <a:t>to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itchFamily="18" charset="0"/>
                <a:cs typeface="Times New Roman" pitchFamily="18" charset="0"/>
              </a:rPr>
              <a:t>be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itchFamily="18" charset="0"/>
                <a:cs typeface="Times New Roman" pitchFamily="18" charset="0"/>
              </a:rPr>
              <a:t>about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itchFamily="18" charset="0"/>
                <a:cs typeface="Times New Roman" pitchFamily="18" charset="0"/>
              </a:rPr>
              <a:t> 10%.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8" name="Номер слайда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3231A-A641-4807-A669-D925CF71DFB0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Calculating the average p</a:t>
            </a:r>
            <a:r>
              <a:rPr lang="en-US" baseline="-25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⊥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582" y="1988840"/>
            <a:ext cx="7084516" cy="771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50590" y="1412776"/>
            <a:ext cx="1909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The Levy function:</a:t>
            </a:r>
            <a:endParaRPr lang="ru-RU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8662" y="3717032"/>
            <a:ext cx="3456384" cy="1145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50590" y="3429000"/>
            <a:ext cx="32406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Average transverse momentum: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62558" y="4941168"/>
            <a:ext cx="6092825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a and b are extended intervals over the entire range of p</a:t>
            </a:r>
            <a:r>
              <a:rPr lang="en-US" baseline="-25000" dirty="0" smtClean="0"/>
              <a:t>⊥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06574" y="2924944"/>
            <a:ext cx="31461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n, T, and m</a:t>
            </a:r>
            <a:r>
              <a:rPr lang="en-US" baseline="-25000" dirty="0" smtClean="0"/>
              <a:t>0</a:t>
            </a:r>
            <a:r>
              <a:rPr lang="en-US" dirty="0" smtClean="0"/>
              <a:t> - fitting parameters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62558" y="6093296"/>
            <a:ext cx="6092825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To estimate systematic errors we</a:t>
            </a:r>
            <a:r>
              <a:rPr lang="ru-RU" dirty="0" smtClean="0"/>
              <a:t> </a:t>
            </a:r>
            <a:r>
              <a:rPr lang="en-US" dirty="0" smtClean="0"/>
              <a:t>used the blast-wave function.</a:t>
            </a:r>
            <a:endParaRPr lang="ru-RU" dirty="0"/>
          </a:p>
        </p:txBody>
      </p:sp>
      <p:sp>
        <p:nvSpPr>
          <p:cNvPr id="1028" name="AutoShape 4" descr="blob:https://web.telegram.org/3a556113-3b5d-47b4-beba-abf9b126f16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3231A-A641-4807-A669-D925CF71DFB0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17" name="Рисунок 16" descr="Result_FittingData_two_func_Omega_minus_2760GeV_conf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39222" y="2924944"/>
            <a:ext cx="5807175" cy="31206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0" y="274638"/>
            <a:ext cx="11246326" cy="1642194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b="1" baseline="-25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⊥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dy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&gt; </a:t>
            </a:r>
            <a:r>
              <a:rPr lang="en-US" b="1" baseline="-25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/&lt;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b="1" baseline="-25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⊥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dy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&gt; </a:t>
            </a:r>
            <a:r>
              <a:rPr lang="en-US" b="1" baseline="-25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particles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|γ|&lt;0.5, 0-5%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6023198" y="1916832"/>
            <a:ext cx="48710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&lt;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ambria Math" pitchFamily="18" charset="0"/>
              </a:rPr>
              <a:t>⊥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dy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&gt; 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φ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/&lt;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ambria Math" pitchFamily="18" charset="0"/>
              </a:rPr>
              <a:t>⊥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dy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&gt; 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particles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= Q *(√S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NN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r>
              <a:rPr kumimoji="0" lang="en-US" sz="2000" b="1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342678" y="5661248"/>
            <a:ext cx="1051316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Wingdings" charset="2"/>
              <a:buChar char="Ø"/>
            </a:pPr>
            <a:r>
              <a:rPr lang="en-US" sz="2000" b="1" dirty="0" smtClean="0">
                <a:solidFill>
                  <a:srgbClr val="FF0000"/>
                </a:solidFill>
              </a:rPr>
              <a:t>Our main result: the </a:t>
            </a:r>
            <a:r>
              <a:rPr lang="en-US" sz="2000" b="1" dirty="0" err="1" smtClean="0">
                <a:solidFill>
                  <a:srgbClr val="FF0000"/>
                </a:solidFill>
              </a:rPr>
              <a:t>ratious</a:t>
            </a:r>
            <a:r>
              <a:rPr lang="en-US" sz="2000" b="1" dirty="0" smtClean="0">
                <a:solidFill>
                  <a:srgbClr val="FF0000"/>
                </a:solidFill>
              </a:rPr>
              <a:t> of  transverse energy of</a:t>
            </a:r>
            <a:r>
              <a:rPr lang="en-US" sz="2000" b="1" baseline="-25000" dirty="0" smtClean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various particles with strangeness remain constant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 in the  collision energy range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√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</a:t>
            </a:r>
            <a:r>
              <a:rPr lang="en-US" sz="2000" b="1" baseline="-300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NN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~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GeV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mr-IN" sz="20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2.76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TeV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27652" name="AutoShape 4" descr="blob:https://web.telegram.org/c9c70e7e-99fd-45d6-a975-1e745ed9b9a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 descr="Graph_DataOlga_compare_particle_17sept_sum_2ver.png"/>
          <p:cNvPicPr>
            <a:picLocks noChangeAspect="1"/>
          </p:cNvPicPr>
          <p:nvPr/>
        </p:nvPicPr>
        <p:blipFill>
          <a:blip r:embed="rId2" cstate="print"/>
          <a:srcRect t="5380" r="6547"/>
          <a:stretch>
            <a:fillRect/>
          </a:stretch>
        </p:blipFill>
        <p:spPr>
          <a:xfrm>
            <a:off x="118541" y="2420888"/>
            <a:ext cx="4464497" cy="242907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702718" y="1916832"/>
            <a:ext cx="24513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b="1" baseline="-25000" dirty="0" smtClean="0">
                <a:latin typeface="Times New Roman" pitchFamily="18" charset="0"/>
                <a:cs typeface="Times New Roman" pitchFamily="18" charset="0"/>
              </a:rPr>
              <a:t>⊥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dy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&gt; = Q *(√S</a:t>
            </a:r>
            <a:r>
              <a:rPr lang="en-US" b="1" baseline="-25000" dirty="0" smtClean="0">
                <a:latin typeface="Times New Roman" pitchFamily="18" charset="0"/>
                <a:cs typeface="Times New Roman" pitchFamily="18" charset="0"/>
              </a:rPr>
              <a:t>NN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b="1" baseline="30000" dirty="0" smtClean="0">
                <a:latin typeface="Times New Roman" pitchFamily="18" charset="0"/>
                <a:cs typeface="Times New Roman" pitchFamily="18" charset="0"/>
              </a:rPr>
              <a:t>n</a:t>
            </a:r>
            <a:endParaRPr lang="ru-RU" dirty="0"/>
          </a:p>
        </p:txBody>
      </p:sp>
      <p:pic>
        <p:nvPicPr>
          <p:cNvPr id="14338" name="Picture 2" descr="https://lh7-rt.googleusercontent.com/docsz/AD_4nXdOeY3Wu-tppgGw4P71qkyge_fgn9teRHeAf5XHSjRB4XiDT1c4bUyoV_W8LN2Q7FGxCjVyh1H_3f0gddSXt0CPZxZ-W_CLaQYv-Tl0OwRmXAmDIvS5AS4Sple7cnuA1NpraaSM?key=OC6az8MQ24Glom3TN5P7ow"/>
          <p:cNvPicPr>
            <a:picLocks noChangeAspect="1" noChangeArrowheads="1"/>
          </p:cNvPicPr>
          <p:nvPr/>
        </p:nvPicPr>
        <p:blipFill>
          <a:blip r:embed="rId3" cstate="print"/>
          <a:srcRect r="6849"/>
          <a:stretch>
            <a:fillRect/>
          </a:stretch>
        </p:blipFill>
        <p:spPr bwMode="auto">
          <a:xfrm>
            <a:off x="5879182" y="2348880"/>
            <a:ext cx="4896544" cy="2829126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62558" y="4869160"/>
            <a:ext cx="52565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Transverse energy density at </a:t>
            </a:r>
            <a:r>
              <a:rPr lang="en-US" b="1" dirty="0" err="1" smtClean="0">
                <a:solidFill>
                  <a:srgbClr val="000000"/>
                </a:solidFill>
              </a:rPr>
              <a:t>midrapidity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smtClean="0">
                <a:solidFill>
                  <a:srgbClr val="000000"/>
                </a:solidFill>
              </a:rPr>
              <a:t>for various particles in central 0-5% in A+A </a:t>
            </a:r>
            <a:r>
              <a:rPr lang="en-US" b="1" dirty="0" smtClean="0">
                <a:solidFill>
                  <a:srgbClr val="000000"/>
                </a:solidFill>
              </a:rPr>
              <a:t>collisions</a:t>
            </a:r>
            <a:r>
              <a:rPr lang="ru-RU" b="1" dirty="0" smtClean="0">
                <a:solidFill>
                  <a:srgbClr val="000000"/>
                </a:solidFill>
              </a:rPr>
              <a:t> </a:t>
            </a:r>
            <a:r>
              <a:rPr lang="en-US" b="1" dirty="0" smtClean="0">
                <a:solidFill>
                  <a:srgbClr val="000000"/>
                </a:solidFill>
              </a:rPr>
              <a:t>[</a:t>
            </a:r>
            <a:r>
              <a:rPr lang="en-US" b="1" dirty="0" smtClean="0">
                <a:solidFill>
                  <a:srgbClr val="000000"/>
                </a:solidFill>
              </a:rPr>
              <a:t>1]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6574" y="6309320"/>
            <a:ext cx="64314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[1</a:t>
            </a:r>
            <a:r>
              <a:rPr lang="en-US" b="1" dirty="0" smtClean="0"/>
              <a:t>] </a:t>
            </a:r>
            <a:r>
              <a:rPr lang="en-US" b="1" dirty="0" err="1" smtClean="0"/>
              <a:t>O.Shaposhnikova</a:t>
            </a:r>
            <a:r>
              <a:rPr lang="en-US" b="1" dirty="0" smtClean="0"/>
              <a:t> et al., report at ICPPA-2024, to be published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9983638" y="3933056"/>
            <a:ext cx="659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latin typeface="Lucida Grande"/>
                <a:ea typeface="Lucida Grande"/>
                <a:cs typeface="Lucida Grande"/>
              </a:rPr>
              <a:t>φ</a:t>
            </a:r>
            <a:r>
              <a:rPr lang="en-US" b="1" dirty="0" smtClean="0">
                <a:latin typeface="Lucida Grande"/>
                <a:ea typeface="Lucida Grande"/>
                <a:cs typeface="Lucida Grande"/>
              </a:rPr>
              <a:t>/</a:t>
            </a:r>
            <a:r>
              <a:rPr lang="en-US" b="1" dirty="0" err="1" smtClean="0">
                <a:solidFill>
                  <a:srgbClr val="000000"/>
                </a:solidFill>
              </a:rPr>
              <a:t>Λ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911630" y="3212976"/>
            <a:ext cx="7920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latin typeface="Lucida Grande"/>
                <a:ea typeface="Lucida Grande"/>
                <a:cs typeface="Lucida Grande"/>
              </a:rPr>
              <a:t>φ</a:t>
            </a:r>
            <a:r>
              <a:rPr lang="en-US" b="1" dirty="0" smtClean="0">
                <a:latin typeface="Lucida Grande"/>
                <a:ea typeface="Lucida Grande"/>
                <a:cs typeface="Lucida Grande"/>
              </a:rPr>
              <a:t>/</a:t>
            </a:r>
            <a:r>
              <a:rPr lang="en-US" b="1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Ξ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695606" y="2564904"/>
            <a:ext cx="10081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latin typeface="Lucida Grande"/>
                <a:ea typeface="Lucida Grande"/>
                <a:cs typeface="Lucida Grande"/>
              </a:rPr>
              <a:t>φ</a:t>
            </a:r>
            <a:r>
              <a:rPr lang="en-US" b="1" dirty="0" smtClean="0">
                <a:latin typeface="Lucida Grande"/>
                <a:ea typeface="Lucida Grande"/>
                <a:cs typeface="Lucida Grande"/>
              </a:rPr>
              <a:t>/</a:t>
            </a:r>
            <a:r>
              <a:rPr lang="en-US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Ω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527254" y="5229200"/>
            <a:ext cx="37894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Ratios of transverse </a:t>
            </a:r>
            <a:r>
              <a:rPr lang="en-US" b="1" dirty="0">
                <a:solidFill>
                  <a:srgbClr val="000000"/>
                </a:solidFill>
              </a:rPr>
              <a:t>energy </a:t>
            </a:r>
            <a:r>
              <a:rPr lang="en-US" b="1" dirty="0" smtClean="0">
                <a:solidFill>
                  <a:srgbClr val="000000"/>
                </a:solidFill>
              </a:rPr>
              <a:t>densities 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3231A-A641-4807-A669-D925CF71DFB0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2598" y="260648"/>
            <a:ext cx="10971372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Two theoretical models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918742" y="2996952"/>
            <a:ext cx="24482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k is the string tension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90550" y="5501262"/>
            <a:ext cx="561662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[</a:t>
            </a:r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]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S.A. Bass et al. “Microscopic Models for Ultrarelativistic Heavy Ion Collisions”,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Nuclear Theory (nucl-th)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High Energy Physics - Phenomenology 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66814" y="1340768"/>
            <a:ext cx="41559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Cluster of fused quark-gluon strings  </a:t>
            </a: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(Schwinger-like formula)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183438" y="1484784"/>
            <a:ext cx="18710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Thermal model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74926" y="2132856"/>
            <a:ext cx="453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[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]</a:t>
            </a:r>
            <a:endParaRPr lang="ru-RU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 l="4878" r="4878" b="23738"/>
          <a:stretch>
            <a:fillRect/>
          </a:stretch>
        </p:blipFill>
        <p:spPr bwMode="auto">
          <a:xfrm>
            <a:off x="622598" y="2060848"/>
            <a:ext cx="266429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6097588" y="5445224"/>
            <a:ext cx="6092825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[2]</a:t>
            </a:r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Swatantra Kumar Tiwari , Raghunath Sahoo, “Transverse Energy per Charged Particle in Heavy-Ion Collisions: Role of Collective Flow”,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Eur.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Phys. J. A (2018)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3358" y="2276872"/>
            <a:ext cx="338437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8327454" y="3356992"/>
            <a:ext cx="20882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is temperature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78582" y="3573016"/>
            <a:ext cx="609282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where M gives the matrix-element for the production of a 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quark-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antiquark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pair.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7823398" y="3927539"/>
            <a:ext cx="36724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</a:t>
            </a:r>
            <a:r>
              <a:rPr kumimoji="0" lang="en-US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degeneracy factor m-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barion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7823398" y="4365104"/>
            <a:ext cx="34563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λ</a:t>
            </a:r>
            <a:r>
              <a:rPr kumimoji="0" lang="en-US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fugasity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m-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barion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582" y="4581128"/>
            <a:ext cx="54864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3231A-A641-4807-A669-D925CF71DFB0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19" name="Picture 18"/>
          <p:cNvPicPr/>
          <p:nvPr/>
        </p:nvPicPr>
        <p:blipFill>
          <a:blip r:embed="rId5" cstate="print"/>
          <a:stretch/>
        </p:blipFill>
        <p:spPr>
          <a:xfrm>
            <a:off x="262558" y="908720"/>
            <a:ext cx="2016224" cy="864096"/>
          </a:xfrm>
          <a:prstGeom prst="rect">
            <a:avLst/>
          </a:prstGeom>
          <a:ln w="0">
            <a:noFill/>
          </a:ln>
        </p:spPr>
      </p:pic>
      <p:pic>
        <p:nvPicPr>
          <p:cNvPr id="21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2011" t="51409" b="20413"/>
          <a:stretch/>
        </p:blipFill>
        <p:spPr bwMode="auto">
          <a:xfrm>
            <a:off x="10271670" y="620688"/>
            <a:ext cx="2160240" cy="1273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TextBox 207"/>
          <p:cNvSpPr txBox="1"/>
          <p:nvPr/>
        </p:nvSpPr>
        <p:spPr>
          <a:xfrm>
            <a:off x="262558" y="1196752"/>
            <a:ext cx="11921794" cy="487975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spcBef>
                <a:spcPts val="794"/>
              </a:spcBef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b="0" strike="noStrike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Более 90% адронов в высокоэнергетических столкновениях рождаются в мягкой области (диапазон </a:t>
            </a:r>
            <a:r>
              <a:rPr lang="en-US" b="0" strike="noStrike" spc="-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поперечных</a:t>
            </a:r>
            <a:r>
              <a:rPr lang="en-US" b="0" strike="noStrike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импульсов 0 &lt; pt&lt; 1 – 1.5 ГэВ/</a:t>
            </a:r>
            <a:r>
              <a:rPr lang="en-US" b="0" i="1" strike="noStrike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b="0" strike="noStrike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b="0" strike="noStrike" spc="-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794"/>
              </a:spcBef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b="0" strike="noStrike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Невозможность применения теории возмущения КХД → полуфеноменологические подходы</a:t>
            </a:r>
            <a:endParaRPr lang="ru-RU" b="0" strike="noStrike" spc="-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794"/>
              </a:spcBef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b="0" strike="noStrike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strike="noStrike" spc="-1" dirty="0">
                <a:solidFill>
                  <a:srgbClr val="090909"/>
                </a:solidFill>
                <a:latin typeface="Times New Roman" pitchFamily="18" charset="0"/>
                <a:cs typeface="Times New Roman" pitchFamily="18" charset="0"/>
              </a:rPr>
              <a:t>Кварк-глюонные струны – трубки цветового поля, образующиеся между партонами снаряда и мишени</a:t>
            </a:r>
            <a:endParaRPr lang="ru-RU" b="0" strike="noStrike" spc="-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9" name="Picture 208"/>
          <p:cNvPicPr/>
          <p:nvPr/>
        </p:nvPicPr>
        <p:blipFill>
          <a:blip r:embed="rId2" cstate="print"/>
          <a:stretch/>
        </p:blipFill>
        <p:spPr>
          <a:xfrm>
            <a:off x="424595" y="3614110"/>
            <a:ext cx="5396494" cy="2761753"/>
          </a:xfrm>
          <a:prstGeom prst="rect">
            <a:avLst/>
          </a:prstGeom>
          <a:ln w="0">
            <a:noFill/>
          </a:ln>
        </p:spPr>
      </p:pic>
      <p:pic>
        <p:nvPicPr>
          <p:cNvPr id="210" name="Picture 209"/>
          <p:cNvPicPr/>
          <p:nvPr/>
        </p:nvPicPr>
        <p:blipFill>
          <a:blip r:embed="rId3" cstate="print"/>
          <a:stretch/>
        </p:blipFill>
        <p:spPr>
          <a:xfrm>
            <a:off x="6779585" y="3568407"/>
            <a:ext cx="5116914" cy="2809415"/>
          </a:xfrm>
          <a:prstGeom prst="rect">
            <a:avLst/>
          </a:prstGeom>
          <a:ln w="0">
            <a:noFill/>
          </a:ln>
        </p:spPr>
      </p:pic>
      <p:sp>
        <p:nvSpPr>
          <p:cNvPr id="211" name="Rectangle 210"/>
          <p:cNvSpPr/>
          <p:nvPr/>
        </p:nvSpPr>
        <p:spPr>
          <a:xfrm>
            <a:off x="561337" y="6484244"/>
            <a:ext cx="5889459" cy="35876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9680" rIns="90000" bIns="45000" anchor="t">
            <a:no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IN" sz="1990" b="0" strike="noStrike" spc="-1">
                <a:solidFill>
                  <a:srgbClr val="4C4C4C"/>
                </a:solidFill>
                <a:latin typeface="Cambria"/>
              </a:rPr>
              <a:t>F. Bissey, et. al., Phys. Rev. D 80, 114506 (2009)</a:t>
            </a:r>
            <a:endParaRPr lang="ru-RU" sz="1990" b="0" strike="noStrike" spc="-1">
              <a:solidFill>
                <a:srgbClr val="4C4C4C"/>
              </a:solidFill>
              <a:latin typeface="Arial"/>
            </a:endParaRPr>
          </a:p>
        </p:txBody>
      </p:sp>
      <p:sp>
        <p:nvSpPr>
          <p:cNvPr id="212" name="TextBox 211"/>
          <p:cNvSpPr txBox="1"/>
          <p:nvPr/>
        </p:nvSpPr>
        <p:spPr>
          <a:xfrm>
            <a:off x="406574" y="260648"/>
            <a:ext cx="11231953" cy="587934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Cluster of fused quark-gluon strings 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and Schwinger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-like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formula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i="1" strike="noStrike" spc="-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Множественное </a:t>
            </a:r>
            <a:r>
              <a:rPr lang="ru-RU" sz="2000" b="1" i="1" strike="noStrike" spc="-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рождение </a:t>
            </a:r>
            <a:r>
              <a:rPr lang="ru-RU" sz="2000" b="1" i="1" spc="-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частиц </a:t>
            </a:r>
            <a:r>
              <a:rPr lang="ru-RU" sz="2000" b="1" i="1" strike="noStrike" spc="-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i="1" strike="noStrike" spc="-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мягкой области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3231A-A641-4807-A669-D925CF71DFB0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566875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1774</TotalTime>
  <Words>1329</Words>
  <Application>Microsoft Office PowerPoint</Application>
  <PresentationFormat>Произвольный</PresentationFormat>
  <Paragraphs>132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Открытая и скрытая странность в самых центральных ядро-ядерных столкновениях: отношение средней поперечной энергии ϕ -мезонов и Ω -гиперонов в диапазоне √SNN =39 ГэВ -2,76 ТэВ </vt:lpstr>
      <vt:lpstr>Interesting strangeness</vt:lpstr>
      <vt:lpstr>Motivation</vt:lpstr>
      <vt:lpstr>Transverse energy</vt:lpstr>
      <vt:lpstr>Sources of experimental data used</vt:lpstr>
      <vt:lpstr>Calculating the average p⊥ </vt:lpstr>
      <vt:lpstr>&lt;dE⊥/dy&gt; φ/&lt;dE⊥/dy&gt; particles, |γ|&lt;0.5, 0-5%</vt:lpstr>
      <vt:lpstr>Two theoretical models</vt:lpstr>
      <vt:lpstr>Слайд 9</vt:lpstr>
      <vt:lpstr>Слайд 10</vt:lpstr>
      <vt:lpstr>Schwinger-like formula</vt:lpstr>
      <vt:lpstr>Thermal model</vt:lpstr>
      <vt:lpstr>Conclusion</vt:lpstr>
      <vt:lpstr>Слайд 14</vt:lpstr>
      <vt:lpstr>Thermal model </vt:lpstr>
      <vt:lpstr>Thermal model: dN/dy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Ольга</cp:lastModifiedBy>
  <cp:revision>20</cp:revision>
  <dcterms:created xsi:type="dcterms:W3CDTF">2025-01-27T18:13:00Z</dcterms:created>
  <dcterms:modified xsi:type="dcterms:W3CDTF">2025-02-19T13:54:17Z</dcterms:modified>
</cp:coreProperties>
</file>