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81" r:id="rId8"/>
    <p:sldId id="282" r:id="rId9"/>
    <p:sldId id="283" r:id="rId10"/>
    <p:sldId id="284" r:id="rId11"/>
    <p:sldId id="279" r:id="rId12"/>
    <p:sldId id="285" r:id="rId13"/>
    <p:sldId id="280" r:id="rId14"/>
    <p:sldId id="277" r:id="rId15"/>
    <p:sldId id="269" r:id="rId16"/>
    <p:sldId id="270" r:id="rId17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1" autoAdjust="0"/>
    <p:restoredTop sz="94660"/>
  </p:normalViewPr>
  <p:slideViewPr>
    <p:cSldViewPr>
      <p:cViewPr>
        <p:scale>
          <a:sx n="82" d="100"/>
          <a:sy n="82" d="100"/>
        </p:scale>
        <p:origin x="-965" y="-11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2DB05-4857-4235-B846-5B8DD573E3B9}" type="doc">
      <dgm:prSet loTypeId="urn:microsoft.com/office/officeart/2005/8/layout/hierarchy3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2C7A0FA-0748-4AAE-94A5-F576F64226DD}">
      <dgm:prSet/>
      <dgm:spPr/>
      <dgm:t>
        <a:bodyPr/>
        <a:lstStyle/>
        <a:p>
          <a:pPr rtl="0"/>
          <a:r>
            <a:rPr lang="en-US" dirty="0" smtClean="0"/>
            <a:t>Small hadronic cross section </a:t>
          </a:r>
          <a:endParaRPr lang="en-US" dirty="0"/>
        </a:p>
      </dgm:t>
    </dgm:pt>
    <dgm:pt modelId="{93E7C9CC-D89A-4180-AB7A-8A91ABF1BCA4}" type="parTrans" cxnId="{4869C0B6-1C71-48E9-BFA7-7BFAEED22AFF}">
      <dgm:prSet/>
      <dgm:spPr/>
      <dgm:t>
        <a:bodyPr/>
        <a:lstStyle/>
        <a:p>
          <a:endParaRPr lang="ru-RU"/>
        </a:p>
      </dgm:t>
    </dgm:pt>
    <dgm:pt modelId="{7B15F8F7-2710-457E-824F-F5EF92D55689}" type="sibTrans" cxnId="{4869C0B6-1C71-48E9-BFA7-7BFAEED22AFF}">
      <dgm:prSet/>
      <dgm:spPr/>
      <dgm:t>
        <a:bodyPr/>
        <a:lstStyle/>
        <a:p>
          <a:endParaRPr lang="ru-RU"/>
        </a:p>
      </dgm:t>
    </dgm:pt>
    <dgm:pt modelId="{6EB99B4F-7AB8-4B64-9D10-C5A086AAA62D}">
      <dgm:prSet/>
      <dgm:spPr/>
      <dgm:t>
        <a:bodyPr/>
        <a:lstStyle/>
        <a:p>
          <a:pPr rtl="0"/>
          <a:r>
            <a:rPr lang="en-US" dirty="0" smtClean="0"/>
            <a:t>Sensitive to dynamics of the medium </a:t>
          </a:r>
          <a:endParaRPr lang="en-US" dirty="0"/>
        </a:p>
      </dgm:t>
    </dgm:pt>
    <dgm:pt modelId="{F987569E-A1C9-4EC4-B226-620802E1BA02}" type="parTrans" cxnId="{A9DC6A46-6C42-446E-A770-89C2514E1B93}">
      <dgm:prSet/>
      <dgm:spPr/>
      <dgm:t>
        <a:bodyPr/>
        <a:lstStyle/>
        <a:p>
          <a:endParaRPr lang="ru-RU"/>
        </a:p>
      </dgm:t>
    </dgm:pt>
    <dgm:pt modelId="{F8C3C514-246D-4958-839A-57EE4CDDAF87}" type="sibTrans" cxnId="{A9DC6A46-6C42-446E-A770-89C2514E1B93}">
      <dgm:prSet/>
      <dgm:spPr/>
      <dgm:t>
        <a:bodyPr/>
        <a:lstStyle/>
        <a:p>
          <a:endParaRPr lang="ru-RU"/>
        </a:p>
      </dgm:t>
    </dgm:pt>
    <dgm:pt modelId="{075C95D6-B1BA-4B70-B9E3-B9A86F36BD6E}">
      <dgm:prSet/>
      <dgm:spPr/>
      <dgm:t>
        <a:bodyPr/>
        <a:lstStyle/>
        <a:p>
          <a:pPr rtl="0"/>
          <a:r>
            <a:rPr lang="en-US" dirty="0" smtClean="0"/>
            <a:t>Can be easily reconstructed and identified in experiment!</a:t>
          </a:r>
          <a:endParaRPr lang="ru-RU" dirty="0"/>
        </a:p>
      </dgm:t>
    </dgm:pt>
    <dgm:pt modelId="{7E4FDFFF-381A-4215-A87F-24EB5F23AD44}" type="parTrans" cxnId="{AE290083-4575-430E-9794-40C448DC7E3D}">
      <dgm:prSet/>
      <dgm:spPr/>
      <dgm:t>
        <a:bodyPr/>
        <a:lstStyle/>
        <a:p>
          <a:endParaRPr lang="ru-RU"/>
        </a:p>
      </dgm:t>
    </dgm:pt>
    <dgm:pt modelId="{03AADCE0-6E0A-41DC-92BA-7C034B755F94}" type="sibTrans" cxnId="{AE290083-4575-430E-9794-40C448DC7E3D}">
      <dgm:prSet/>
      <dgm:spPr/>
      <dgm:t>
        <a:bodyPr/>
        <a:lstStyle/>
        <a:p>
          <a:endParaRPr lang="ru-RU"/>
        </a:p>
      </dgm:t>
    </dgm:pt>
    <dgm:pt modelId="{88BA0F24-8A2F-464D-AAB1-4745C35FD9B7}" type="pres">
      <dgm:prSet presAssocID="{C7C2DB05-4857-4235-B846-5B8DD573E3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D75754-30ED-4F5B-8A67-685B4322F31C}" type="pres">
      <dgm:prSet presAssocID="{E2C7A0FA-0748-4AAE-94A5-F576F64226DD}" presName="root" presStyleCnt="0"/>
      <dgm:spPr/>
    </dgm:pt>
    <dgm:pt modelId="{0754C4FF-AAE4-4470-A719-C6712C37CA0D}" type="pres">
      <dgm:prSet presAssocID="{E2C7A0FA-0748-4AAE-94A5-F576F64226DD}" presName="rootComposite" presStyleCnt="0"/>
      <dgm:spPr/>
    </dgm:pt>
    <dgm:pt modelId="{45CF2E9F-0822-478C-8D2F-087E9FBFA565}" type="pres">
      <dgm:prSet presAssocID="{E2C7A0FA-0748-4AAE-94A5-F576F64226DD}" presName="rootText" presStyleLbl="node1" presStyleIdx="0" presStyleCnt="3"/>
      <dgm:spPr/>
      <dgm:t>
        <a:bodyPr/>
        <a:lstStyle/>
        <a:p>
          <a:endParaRPr lang="ru-RU"/>
        </a:p>
      </dgm:t>
    </dgm:pt>
    <dgm:pt modelId="{704FCCED-6CA2-412F-BBB8-857F0140E4CD}" type="pres">
      <dgm:prSet presAssocID="{E2C7A0FA-0748-4AAE-94A5-F576F64226DD}" presName="rootConnector" presStyleLbl="node1" presStyleIdx="0" presStyleCnt="3"/>
      <dgm:spPr/>
      <dgm:t>
        <a:bodyPr/>
        <a:lstStyle/>
        <a:p>
          <a:endParaRPr lang="ru-RU"/>
        </a:p>
      </dgm:t>
    </dgm:pt>
    <dgm:pt modelId="{8D0AA27B-B0F5-499E-8D53-D430EA3EB449}" type="pres">
      <dgm:prSet presAssocID="{E2C7A0FA-0748-4AAE-94A5-F576F64226DD}" presName="childShape" presStyleCnt="0"/>
      <dgm:spPr/>
    </dgm:pt>
    <dgm:pt modelId="{1C425934-3BE0-49E3-8F66-1303EBF031DF}" type="pres">
      <dgm:prSet presAssocID="{6EB99B4F-7AB8-4B64-9D10-C5A086AAA62D}" presName="root" presStyleCnt="0"/>
      <dgm:spPr/>
    </dgm:pt>
    <dgm:pt modelId="{11DC3253-42BE-44D9-B16E-0A9180A6445B}" type="pres">
      <dgm:prSet presAssocID="{6EB99B4F-7AB8-4B64-9D10-C5A086AAA62D}" presName="rootComposite" presStyleCnt="0"/>
      <dgm:spPr/>
    </dgm:pt>
    <dgm:pt modelId="{59812BC1-BD6B-4609-9591-0AFA95EC46DD}" type="pres">
      <dgm:prSet presAssocID="{6EB99B4F-7AB8-4B64-9D10-C5A086AAA62D}" presName="rootText" presStyleLbl="node1" presStyleIdx="1" presStyleCnt="3"/>
      <dgm:spPr/>
      <dgm:t>
        <a:bodyPr/>
        <a:lstStyle/>
        <a:p>
          <a:endParaRPr lang="ru-RU"/>
        </a:p>
      </dgm:t>
    </dgm:pt>
    <dgm:pt modelId="{EE801C41-FFC9-4CB5-A58B-B4CA5BB15996}" type="pres">
      <dgm:prSet presAssocID="{6EB99B4F-7AB8-4B64-9D10-C5A086AAA62D}" presName="rootConnector" presStyleLbl="node1" presStyleIdx="1" presStyleCnt="3"/>
      <dgm:spPr/>
      <dgm:t>
        <a:bodyPr/>
        <a:lstStyle/>
        <a:p>
          <a:endParaRPr lang="ru-RU"/>
        </a:p>
      </dgm:t>
    </dgm:pt>
    <dgm:pt modelId="{6B10E69F-3F47-4318-8503-594774803F28}" type="pres">
      <dgm:prSet presAssocID="{6EB99B4F-7AB8-4B64-9D10-C5A086AAA62D}" presName="childShape" presStyleCnt="0"/>
      <dgm:spPr/>
    </dgm:pt>
    <dgm:pt modelId="{77944284-4231-4B0A-83C3-85F13707F6A9}" type="pres">
      <dgm:prSet presAssocID="{075C95D6-B1BA-4B70-B9E3-B9A86F36BD6E}" presName="root" presStyleCnt="0"/>
      <dgm:spPr/>
    </dgm:pt>
    <dgm:pt modelId="{0C473CC5-25F6-4957-ACFE-5F82582E0735}" type="pres">
      <dgm:prSet presAssocID="{075C95D6-B1BA-4B70-B9E3-B9A86F36BD6E}" presName="rootComposite" presStyleCnt="0"/>
      <dgm:spPr/>
    </dgm:pt>
    <dgm:pt modelId="{B50277A2-82F8-44EA-AC6E-EBFBDA5B194A}" type="pres">
      <dgm:prSet presAssocID="{075C95D6-B1BA-4B70-B9E3-B9A86F36BD6E}" presName="rootText" presStyleLbl="node1" presStyleIdx="2" presStyleCnt="3"/>
      <dgm:spPr/>
      <dgm:t>
        <a:bodyPr/>
        <a:lstStyle/>
        <a:p>
          <a:endParaRPr lang="ru-RU"/>
        </a:p>
      </dgm:t>
    </dgm:pt>
    <dgm:pt modelId="{507DC5C6-4F57-4684-9F81-F33B8283CDC5}" type="pres">
      <dgm:prSet presAssocID="{075C95D6-B1BA-4B70-B9E3-B9A86F36BD6E}" presName="rootConnector" presStyleLbl="node1" presStyleIdx="2" presStyleCnt="3"/>
      <dgm:spPr/>
      <dgm:t>
        <a:bodyPr/>
        <a:lstStyle/>
        <a:p>
          <a:endParaRPr lang="ru-RU"/>
        </a:p>
      </dgm:t>
    </dgm:pt>
    <dgm:pt modelId="{4683946F-7EEE-47D4-89A9-CCFBDF6FE087}" type="pres">
      <dgm:prSet presAssocID="{075C95D6-B1BA-4B70-B9E3-B9A86F36BD6E}" presName="childShape" presStyleCnt="0"/>
      <dgm:spPr/>
    </dgm:pt>
  </dgm:ptLst>
  <dgm:cxnLst>
    <dgm:cxn modelId="{AE290083-4575-430E-9794-40C448DC7E3D}" srcId="{C7C2DB05-4857-4235-B846-5B8DD573E3B9}" destId="{075C95D6-B1BA-4B70-B9E3-B9A86F36BD6E}" srcOrd="2" destOrd="0" parTransId="{7E4FDFFF-381A-4215-A87F-24EB5F23AD44}" sibTransId="{03AADCE0-6E0A-41DC-92BA-7C034B755F94}"/>
    <dgm:cxn modelId="{DA41E907-734C-4E59-AF4F-F84C30818D86}" type="presOf" srcId="{075C95D6-B1BA-4B70-B9E3-B9A86F36BD6E}" destId="{B50277A2-82F8-44EA-AC6E-EBFBDA5B194A}" srcOrd="0" destOrd="0" presId="urn:microsoft.com/office/officeart/2005/8/layout/hierarchy3"/>
    <dgm:cxn modelId="{B69BAA27-7C2A-4BD0-B5F5-0B7DB203042C}" type="presOf" srcId="{E2C7A0FA-0748-4AAE-94A5-F576F64226DD}" destId="{45CF2E9F-0822-478C-8D2F-087E9FBFA565}" srcOrd="0" destOrd="0" presId="urn:microsoft.com/office/officeart/2005/8/layout/hierarchy3"/>
    <dgm:cxn modelId="{3FCCDBB5-57EA-4F5C-987C-330283824C08}" type="presOf" srcId="{E2C7A0FA-0748-4AAE-94A5-F576F64226DD}" destId="{704FCCED-6CA2-412F-BBB8-857F0140E4CD}" srcOrd="1" destOrd="0" presId="urn:microsoft.com/office/officeart/2005/8/layout/hierarchy3"/>
    <dgm:cxn modelId="{A9DC6A46-6C42-446E-A770-89C2514E1B93}" srcId="{C7C2DB05-4857-4235-B846-5B8DD573E3B9}" destId="{6EB99B4F-7AB8-4B64-9D10-C5A086AAA62D}" srcOrd="1" destOrd="0" parTransId="{F987569E-A1C9-4EC4-B226-620802E1BA02}" sibTransId="{F8C3C514-246D-4958-839A-57EE4CDDAF87}"/>
    <dgm:cxn modelId="{0AA13BA1-39CD-4F9D-846F-67750E4664F7}" type="presOf" srcId="{C7C2DB05-4857-4235-B846-5B8DD573E3B9}" destId="{88BA0F24-8A2F-464D-AAB1-4745C35FD9B7}" srcOrd="0" destOrd="0" presId="urn:microsoft.com/office/officeart/2005/8/layout/hierarchy3"/>
    <dgm:cxn modelId="{CDA50102-4EE2-4B95-8B76-48AD0C8C6D00}" type="presOf" srcId="{6EB99B4F-7AB8-4B64-9D10-C5A086AAA62D}" destId="{59812BC1-BD6B-4609-9591-0AFA95EC46DD}" srcOrd="0" destOrd="0" presId="urn:microsoft.com/office/officeart/2005/8/layout/hierarchy3"/>
    <dgm:cxn modelId="{4869C0B6-1C71-48E9-BFA7-7BFAEED22AFF}" srcId="{C7C2DB05-4857-4235-B846-5B8DD573E3B9}" destId="{E2C7A0FA-0748-4AAE-94A5-F576F64226DD}" srcOrd="0" destOrd="0" parTransId="{93E7C9CC-D89A-4180-AB7A-8A91ABF1BCA4}" sibTransId="{7B15F8F7-2710-457E-824F-F5EF92D55689}"/>
    <dgm:cxn modelId="{C1D9416B-20FD-44AF-A039-1A788835DBD9}" type="presOf" srcId="{075C95D6-B1BA-4B70-B9E3-B9A86F36BD6E}" destId="{507DC5C6-4F57-4684-9F81-F33B8283CDC5}" srcOrd="1" destOrd="0" presId="urn:microsoft.com/office/officeart/2005/8/layout/hierarchy3"/>
    <dgm:cxn modelId="{4FE2ACED-579C-41D3-AEA8-629682AAAC4B}" type="presOf" srcId="{6EB99B4F-7AB8-4B64-9D10-C5A086AAA62D}" destId="{EE801C41-FFC9-4CB5-A58B-B4CA5BB15996}" srcOrd="1" destOrd="0" presId="urn:microsoft.com/office/officeart/2005/8/layout/hierarchy3"/>
    <dgm:cxn modelId="{74322E8E-6A56-4AA6-B720-C6BCF515728D}" type="presParOf" srcId="{88BA0F24-8A2F-464D-AAB1-4745C35FD9B7}" destId="{79D75754-30ED-4F5B-8A67-685B4322F31C}" srcOrd="0" destOrd="0" presId="urn:microsoft.com/office/officeart/2005/8/layout/hierarchy3"/>
    <dgm:cxn modelId="{79FAF63E-18C9-409F-9E02-E3D016A1091E}" type="presParOf" srcId="{79D75754-30ED-4F5B-8A67-685B4322F31C}" destId="{0754C4FF-AAE4-4470-A719-C6712C37CA0D}" srcOrd="0" destOrd="0" presId="urn:microsoft.com/office/officeart/2005/8/layout/hierarchy3"/>
    <dgm:cxn modelId="{E47B48E0-2539-48E9-8061-BBCAA7920B74}" type="presParOf" srcId="{0754C4FF-AAE4-4470-A719-C6712C37CA0D}" destId="{45CF2E9F-0822-478C-8D2F-087E9FBFA565}" srcOrd="0" destOrd="0" presId="urn:microsoft.com/office/officeart/2005/8/layout/hierarchy3"/>
    <dgm:cxn modelId="{5026966B-EEF6-4424-BD19-0A7F3C866A67}" type="presParOf" srcId="{0754C4FF-AAE4-4470-A719-C6712C37CA0D}" destId="{704FCCED-6CA2-412F-BBB8-857F0140E4CD}" srcOrd="1" destOrd="0" presId="urn:microsoft.com/office/officeart/2005/8/layout/hierarchy3"/>
    <dgm:cxn modelId="{A7042F68-6D84-4A96-BDCD-96EA106BB3C0}" type="presParOf" srcId="{79D75754-30ED-4F5B-8A67-685B4322F31C}" destId="{8D0AA27B-B0F5-499E-8D53-D430EA3EB449}" srcOrd="1" destOrd="0" presId="urn:microsoft.com/office/officeart/2005/8/layout/hierarchy3"/>
    <dgm:cxn modelId="{80707562-A35F-4E3F-BCDF-BDC23615764B}" type="presParOf" srcId="{88BA0F24-8A2F-464D-AAB1-4745C35FD9B7}" destId="{1C425934-3BE0-49E3-8F66-1303EBF031DF}" srcOrd="1" destOrd="0" presId="urn:microsoft.com/office/officeart/2005/8/layout/hierarchy3"/>
    <dgm:cxn modelId="{8EC36DC1-4128-4754-B065-F8E5B4D0C7BF}" type="presParOf" srcId="{1C425934-3BE0-49E3-8F66-1303EBF031DF}" destId="{11DC3253-42BE-44D9-B16E-0A9180A6445B}" srcOrd="0" destOrd="0" presId="urn:microsoft.com/office/officeart/2005/8/layout/hierarchy3"/>
    <dgm:cxn modelId="{D83C6D9D-BA5E-4400-8130-AB68DE2B7238}" type="presParOf" srcId="{11DC3253-42BE-44D9-B16E-0A9180A6445B}" destId="{59812BC1-BD6B-4609-9591-0AFA95EC46DD}" srcOrd="0" destOrd="0" presId="urn:microsoft.com/office/officeart/2005/8/layout/hierarchy3"/>
    <dgm:cxn modelId="{43E9B6A0-7F8B-4346-9B49-E114C232AFFD}" type="presParOf" srcId="{11DC3253-42BE-44D9-B16E-0A9180A6445B}" destId="{EE801C41-FFC9-4CB5-A58B-B4CA5BB15996}" srcOrd="1" destOrd="0" presId="urn:microsoft.com/office/officeart/2005/8/layout/hierarchy3"/>
    <dgm:cxn modelId="{99BEC6DE-91A4-4C56-8B83-D045EFB73CA3}" type="presParOf" srcId="{1C425934-3BE0-49E3-8F66-1303EBF031DF}" destId="{6B10E69F-3F47-4318-8503-594774803F28}" srcOrd="1" destOrd="0" presId="urn:microsoft.com/office/officeart/2005/8/layout/hierarchy3"/>
    <dgm:cxn modelId="{C8361DB9-5F99-4A6A-83DD-8B0F64CFFB71}" type="presParOf" srcId="{88BA0F24-8A2F-464D-AAB1-4745C35FD9B7}" destId="{77944284-4231-4B0A-83C3-85F13707F6A9}" srcOrd="2" destOrd="0" presId="urn:microsoft.com/office/officeart/2005/8/layout/hierarchy3"/>
    <dgm:cxn modelId="{8C68754E-FE3F-4A9F-8A57-847AE8411BE8}" type="presParOf" srcId="{77944284-4231-4B0A-83C3-85F13707F6A9}" destId="{0C473CC5-25F6-4957-ACFE-5F82582E0735}" srcOrd="0" destOrd="0" presId="urn:microsoft.com/office/officeart/2005/8/layout/hierarchy3"/>
    <dgm:cxn modelId="{C5376AD5-B93F-453C-9893-0177C1AF1D6F}" type="presParOf" srcId="{0C473CC5-25F6-4957-ACFE-5F82582E0735}" destId="{B50277A2-82F8-44EA-AC6E-EBFBDA5B194A}" srcOrd="0" destOrd="0" presId="urn:microsoft.com/office/officeart/2005/8/layout/hierarchy3"/>
    <dgm:cxn modelId="{9728B9E2-7F0A-4C9E-8D5B-FE850DBBE3B1}" type="presParOf" srcId="{0C473CC5-25F6-4957-ACFE-5F82582E0735}" destId="{507DC5C6-4F57-4684-9F81-F33B8283CDC5}" srcOrd="1" destOrd="0" presId="urn:microsoft.com/office/officeart/2005/8/layout/hierarchy3"/>
    <dgm:cxn modelId="{0825E71E-8BDB-4FC9-8A13-2F844AD975FF}" type="presParOf" srcId="{77944284-4231-4B0A-83C3-85F13707F6A9}" destId="{4683946F-7EEE-47D4-89A9-CCFBDF6FE08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F23FD-CC9C-4E3E-AD1C-1AF8DEC2F5A1}" type="doc">
      <dgm:prSet loTypeId="urn:microsoft.com/office/officeart/2005/8/layout/hierarchy3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252BEE8D-4294-42EC-9D82-8212F27D11D8}">
      <dgm:prSet/>
      <dgm:spPr/>
      <dgm:t>
        <a:bodyPr/>
        <a:lstStyle/>
        <a:p>
          <a:pPr rtl="0"/>
          <a:r>
            <a:rPr lang="en-US" b="0" i="0" baseline="0" dirty="0" smtClean="0"/>
            <a:t>The lightest meson with hidden flavor. </a:t>
          </a:r>
          <a:r>
            <a:rPr lang="ru-RU" b="0" i="0" baseline="0" dirty="0" err="1" smtClean="0"/>
            <a:t>Contains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only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strange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quarks</a:t>
          </a:r>
          <a:r>
            <a:rPr lang="ru-RU" b="0" i="0" baseline="0" dirty="0" smtClean="0"/>
            <a:t>.</a:t>
          </a:r>
          <a:endParaRPr lang="ru-RU" b="0" i="0" baseline="0" dirty="0"/>
        </a:p>
      </dgm:t>
    </dgm:pt>
    <dgm:pt modelId="{7BD1DEC5-9DB7-4FE8-985B-A1AEDCFD7041}" type="parTrans" cxnId="{842314A3-982C-4FF8-BFAA-6DCC905F97EB}">
      <dgm:prSet/>
      <dgm:spPr/>
      <dgm:t>
        <a:bodyPr/>
        <a:lstStyle/>
        <a:p>
          <a:endParaRPr lang="ru-RU"/>
        </a:p>
      </dgm:t>
    </dgm:pt>
    <dgm:pt modelId="{B5038160-DE15-4ADD-AE20-55A502E73E4F}" type="sibTrans" cxnId="{842314A3-982C-4FF8-BFAA-6DCC905F97EB}">
      <dgm:prSet/>
      <dgm:spPr/>
      <dgm:t>
        <a:bodyPr/>
        <a:lstStyle/>
        <a:p>
          <a:endParaRPr lang="ru-RU"/>
        </a:p>
      </dgm:t>
    </dgm:pt>
    <dgm:pt modelId="{6AFF78E5-7210-4F62-8E9C-A41EE3AA1EF9}" type="pres">
      <dgm:prSet presAssocID="{75FF23FD-CC9C-4E3E-AD1C-1AF8DEC2F5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2D1E62-F38C-4397-BB96-ACF0750292E0}" type="pres">
      <dgm:prSet presAssocID="{252BEE8D-4294-42EC-9D82-8212F27D11D8}" presName="root" presStyleCnt="0"/>
      <dgm:spPr/>
    </dgm:pt>
    <dgm:pt modelId="{7664025C-24F4-481D-88C4-E7A6E0059289}" type="pres">
      <dgm:prSet presAssocID="{252BEE8D-4294-42EC-9D82-8212F27D11D8}" presName="rootComposite" presStyleCnt="0"/>
      <dgm:spPr/>
    </dgm:pt>
    <dgm:pt modelId="{49311BFB-EF11-40FB-8FAE-67C084C67F5C}" type="pres">
      <dgm:prSet presAssocID="{252BEE8D-4294-42EC-9D82-8212F27D11D8}" presName="rootText" presStyleLbl="node1" presStyleIdx="0" presStyleCnt="1"/>
      <dgm:spPr/>
      <dgm:t>
        <a:bodyPr/>
        <a:lstStyle/>
        <a:p>
          <a:endParaRPr lang="ru-RU"/>
        </a:p>
      </dgm:t>
    </dgm:pt>
    <dgm:pt modelId="{287AB42D-78EC-4F5D-844F-49709504FA2A}" type="pres">
      <dgm:prSet presAssocID="{252BEE8D-4294-42EC-9D82-8212F27D11D8}" presName="rootConnector" presStyleLbl="node1" presStyleIdx="0" presStyleCnt="1"/>
      <dgm:spPr/>
      <dgm:t>
        <a:bodyPr/>
        <a:lstStyle/>
        <a:p>
          <a:endParaRPr lang="ru-RU"/>
        </a:p>
      </dgm:t>
    </dgm:pt>
    <dgm:pt modelId="{8544F9A9-270F-450C-BAFF-062809C5074C}" type="pres">
      <dgm:prSet presAssocID="{252BEE8D-4294-42EC-9D82-8212F27D11D8}" presName="childShape" presStyleCnt="0"/>
      <dgm:spPr/>
    </dgm:pt>
  </dgm:ptLst>
  <dgm:cxnLst>
    <dgm:cxn modelId="{1E36C729-DBEA-4D44-89C7-9D1D8E7E39A2}" type="presOf" srcId="{252BEE8D-4294-42EC-9D82-8212F27D11D8}" destId="{287AB42D-78EC-4F5D-844F-49709504FA2A}" srcOrd="1" destOrd="0" presId="urn:microsoft.com/office/officeart/2005/8/layout/hierarchy3"/>
    <dgm:cxn modelId="{25223372-FA65-42E2-9B6F-DBBF7E67D025}" type="presOf" srcId="{252BEE8D-4294-42EC-9D82-8212F27D11D8}" destId="{49311BFB-EF11-40FB-8FAE-67C084C67F5C}" srcOrd="0" destOrd="0" presId="urn:microsoft.com/office/officeart/2005/8/layout/hierarchy3"/>
    <dgm:cxn modelId="{842314A3-982C-4FF8-BFAA-6DCC905F97EB}" srcId="{75FF23FD-CC9C-4E3E-AD1C-1AF8DEC2F5A1}" destId="{252BEE8D-4294-42EC-9D82-8212F27D11D8}" srcOrd="0" destOrd="0" parTransId="{7BD1DEC5-9DB7-4FE8-985B-A1AEDCFD7041}" sibTransId="{B5038160-DE15-4ADD-AE20-55A502E73E4F}"/>
    <dgm:cxn modelId="{0098FDF0-526F-403E-BD7C-86F19844D84A}" type="presOf" srcId="{75FF23FD-CC9C-4E3E-AD1C-1AF8DEC2F5A1}" destId="{6AFF78E5-7210-4F62-8E9C-A41EE3AA1EF9}" srcOrd="0" destOrd="0" presId="urn:microsoft.com/office/officeart/2005/8/layout/hierarchy3"/>
    <dgm:cxn modelId="{521F7B51-D51F-49C4-AF36-936C96E4FEE3}" type="presParOf" srcId="{6AFF78E5-7210-4F62-8E9C-A41EE3AA1EF9}" destId="{C32D1E62-F38C-4397-BB96-ACF0750292E0}" srcOrd="0" destOrd="0" presId="urn:microsoft.com/office/officeart/2005/8/layout/hierarchy3"/>
    <dgm:cxn modelId="{14FD0EBB-CA9B-4D28-85EF-87B898C0EC8B}" type="presParOf" srcId="{C32D1E62-F38C-4397-BB96-ACF0750292E0}" destId="{7664025C-24F4-481D-88C4-E7A6E0059289}" srcOrd="0" destOrd="0" presId="urn:microsoft.com/office/officeart/2005/8/layout/hierarchy3"/>
    <dgm:cxn modelId="{3D2FB1F9-72E7-4E59-8961-513B54B57F09}" type="presParOf" srcId="{7664025C-24F4-481D-88C4-E7A6E0059289}" destId="{49311BFB-EF11-40FB-8FAE-67C084C67F5C}" srcOrd="0" destOrd="0" presId="urn:microsoft.com/office/officeart/2005/8/layout/hierarchy3"/>
    <dgm:cxn modelId="{F627E359-92E2-493B-8592-9C48C27D9505}" type="presParOf" srcId="{7664025C-24F4-481D-88C4-E7A6E0059289}" destId="{287AB42D-78EC-4F5D-844F-49709504FA2A}" srcOrd="1" destOrd="0" presId="urn:microsoft.com/office/officeart/2005/8/layout/hierarchy3"/>
    <dgm:cxn modelId="{A59D371F-9E63-4155-B262-C6E5100D3658}" type="presParOf" srcId="{C32D1E62-F38C-4397-BB96-ACF0750292E0}" destId="{8544F9A9-270F-450C-BAFF-062809C507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CF2E9F-0822-478C-8D2F-087E9FBFA565}">
      <dsp:nvSpPr>
        <dsp:cNvPr id="0" name=""/>
        <dsp:cNvSpPr/>
      </dsp:nvSpPr>
      <dsp:spPr>
        <a:xfrm>
          <a:off x="826" y="308723"/>
          <a:ext cx="1933456" cy="96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Small hadronic cross section </a:t>
          </a:r>
          <a:endParaRPr lang="en-US" sz="1500" kern="1200" dirty="0"/>
        </a:p>
      </dsp:txBody>
      <dsp:txXfrm>
        <a:off x="826" y="308723"/>
        <a:ext cx="1933456" cy="966728"/>
      </dsp:txXfrm>
    </dsp:sp>
    <dsp:sp modelId="{59812BC1-BD6B-4609-9591-0AFA95EC46DD}">
      <dsp:nvSpPr>
        <dsp:cNvPr id="0" name=""/>
        <dsp:cNvSpPr/>
      </dsp:nvSpPr>
      <dsp:spPr>
        <a:xfrm>
          <a:off x="2417647" y="308723"/>
          <a:ext cx="1933456" cy="96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Sensitive to dynamics of the medium </a:t>
          </a:r>
          <a:endParaRPr lang="en-US" sz="1500" kern="1200" dirty="0"/>
        </a:p>
      </dsp:txBody>
      <dsp:txXfrm>
        <a:off x="2417647" y="308723"/>
        <a:ext cx="1933456" cy="966728"/>
      </dsp:txXfrm>
    </dsp:sp>
    <dsp:sp modelId="{B50277A2-82F8-44EA-AC6E-EBFBDA5B194A}">
      <dsp:nvSpPr>
        <dsp:cNvPr id="0" name=""/>
        <dsp:cNvSpPr/>
      </dsp:nvSpPr>
      <dsp:spPr>
        <a:xfrm>
          <a:off x="4834468" y="308723"/>
          <a:ext cx="1933456" cy="96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Can be easily reconstructed and identified in experiment!</a:t>
          </a:r>
          <a:endParaRPr lang="ru-RU" sz="1500" kern="1200" dirty="0"/>
        </a:p>
      </dsp:txBody>
      <dsp:txXfrm>
        <a:off x="4834468" y="308723"/>
        <a:ext cx="1933456" cy="9667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11BFB-EF11-40FB-8FAE-67C084C67F5C}">
      <dsp:nvSpPr>
        <dsp:cNvPr id="0" name=""/>
        <dsp:cNvSpPr/>
      </dsp:nvSpPr>
      <dsp:spPr>
        <a:xfrm>
          <a:off x="864658" y="281"/>
          <a:ext cx="2447146" cy="12235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baseline="0" dirty="0" smtClean="0"/>
            <a:t>The lightest meson with hidden flavor. </a:t>
          </a:r>
          <a:r>
            <a:rPr lang="ru-RU" sz="1900" b="0" i="0" kern="1200" baseline="0" dirty="0" err="1" smtClean="0"/>
            <a:t>Contains</a:t>
          </a:r>
          <a:r>
            <a:rPr lang="ru-RU" sz="1900" b="0" i="0" kern="1200" baseline="0" dirty="0" smtClean="0"/>
            <a:t> </a:t>
          </a:r>
          <a:r>
            <a:rPr lang="ru-RU" sz="1900" b="0" i="0" kern="1200" baseline="0" dirty="0" err="1" smtClean="0"/>
            <a:t>only</a:t>
          </a:r>
          <a:r>
            <a:rPr lang="ru-RU" sz="1900" b="0" i="0" kern="1200" baseline="0" dirty="0" smtClean="0"/>
            <a:t> </a:t>
          </a:r>
          <a:r>
            <a:rPr lang="ru-RU" sz="1900" b="0" i="0" kern="1200" baseline="0" dirty="0" err="1" smtClean="0"/>
            <a:t>strange</a:t>
          </a:r>
          <a:r>
            <a:rPr lang="ru-RU" sz="1900" b="0" i="0" kern="1200" baseline="0" dirty="0" smtClean="0"/>
            <a:t> </a:t>
          </a:r>
          <a:r>
            <a:rPr lang="ru-RU" sz="1900" b="0" i="0" kern="1200" baseline="0" dirty="0" err="1" smtClean="0"/>
            <a:t>quarks</a:t>
          </a:r>
          <a:r>
            <a:rPr lang="ru-RU" sz="1900" b="0" i="0" kern="1200" baseline="0" dirty="0" smtClean="0"/>
            <a:t>.</a:t>
          </a:r>
          <a:endParaRPr lang="ru-RU" sz="1900" b="0" i="0" kern="1200" baseline="0" dirty="0"/>
        </a:p>
      </dsp:txBody>
      <dsp:txXfrm>
        <a:off x="864658" y="281"/>
        <a:ext cx="2447146" cy="122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90772-EEAF-4B97-818D-5AB086CD3EC8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F9671-88F6-4674-AB8B-2064674D5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6DB59-496A-1745-B5EC-492F6365B0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765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A9A8-DF22-4B80-A775-E19E20469755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2795-29BC-4FF3-87C0-1BD9E1CF0C0A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5C30-519E-4533-A72B-44B111E37A4C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CB68-7C85-4387-93CE-B5BAA7F1723D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822A-0EDE-4A62-B1B1-9A6FFA57F908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F047-9E7A-46D8-8810-2AEB2E4F6EFD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1C75-EFEA-4533-8BB9-6C338B3C3A20}" type="datetime1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041E-683E-4642-8414-FC4668094A02}" type="datetime1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6DA8-8023-4AA3-9A47-5CDE00B4C1F9}" type="datetime1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3F02-7D47-4AF5-81DB-5549AAD329EA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DB7-5970-4051-BCA2-B90BA025E220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8B3B-31CA-4A8B-9FAC-970705A457C4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231A-A641-4807-A669-D925CF71D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4646" y="1340768"/>
            <a:ext cx="10361851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Открытая и скрытая странность в самых центральных ядро-ядерных столкновениях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средней поперечной энергии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ϕ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-мезонов 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Ω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-гиперонов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диапазоне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√S</a:t>
            </a:r>
            <a:r>
              <a:rPr lang="en-US" sz="3200" baseline="-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=39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ГэВ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-2,76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ТэВ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6734" y="3284984"/>
            <a:ext cx="8533289" cy="206308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O.M. </a:t>
            </a:r>
            <a:r>
              <a:rPr lang="en-US" sz="2600" b="1" dirty="0" smtClean="0">
                <a:solidFill>
                  <a:schemeClr val="tx1"/>
                </a:solidFill>
              </a:rPr>
              <a:t>Shaposhnikova</a:t>
            </a:r>
            <a:r>
              <a:rPr lang="en-US" sz="2600" b="1" baseline="30000" dirty="0" smtClean="0">
                <a:solidFill>
                  <a:schemeClr val="tx1"/>
                </a:solidFill>
              </a:rPr>
              <a:t>1,2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>
                <a:solidFill>
                  <a:schemeClr val="tx1"/>
                </a:solidFill>
              </a:rPr>
              <a:t>A.A.Marova</a:t>
            </a:r>
            <a:r>
              <a:rPr lang="en-US" sz="2600" baseline="30000" dirty="0">
                <a:solidFill>
                  <a:schemeClr val="tx1"/>
                </a:solidFill>
              </a:rPr>
              <a:t>2</a:t>
            </a:r>
            <a:r>
              <a:rPr lang="en-US" sz="2600" dirty="0">
                <a:solidFill>
                  <a:schemeClr val="tx1"/>
                </a:solidFill>
              </a:rPr>
              <a:t>,  G.A. </a:t>
            </a:r>
            <a:r>
              <a:rPr lang="en-US" sz="2600" dirty="0" smtClean="0">
                <a:solidFill>
                  <a:schemeClr val="tx1"/>
                </a:solidFill>
              </a:rPr>
              <a:t>Feofilov</a:t>
            </a:r>
            <a:r>
              <a:rPr lang="en-US" sz="2600" baseline="30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baseline="30000" dirty="0" smtClean="0">
                <a:solidFill>
                  <a:schemeClr val="tx1"/>
                </a:solidFill>
              </a:rPr>
              <a:t>1</a:t>
            </a:r>
            <a:r>
              <a:rPr lang="ru-RU" sz="2200" dirty="0" smtClean="0">
                <a:solidFill>
                  <a:schemeClr val="tx1"/>
                </a:solidFill>
              </a:rPr>
              <a:t>Lomonosov </a:t>
            </a:r>
            <a:r>
              <a:rPr lang="ru-RU" sz="2200" dirty="0" err="1" smtClean="0">
                <a:solidFill>
                  <a:schemeClr val="tx1"/>
                </a:solidFill>
              </a:rPr>
              <a:t>Moscow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State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University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en-US" sz="2200" baseline="300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Federal State Budgetary Educational Institution of Higher Education "Saint-Petersburg State </a:t>
            </a:r>
            <a:endParaRPr lang="ru-RU" sz="2200" dirty="0" smtClean="0">
              <a:solidFill>
                <a:schemeClr val="tx1"/>
              </a:solidFill>
              <a:cs typeface="Calibri"/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University", Saint Petersburg, 199034 Russia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4846" y="5949280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This work was supported by St. Petersburg State University project ID:</a:t>
            </a:r>
            <a:r>
              <a:rPr lang="ru-RU" sz="1600" dirty="0" smtClean="0"/>
              <a:t>103821868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2838" y="26064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Сессия –конференция секции ядерной физики ОФН РАН, посвященная 70-летию В. 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Рубакова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1542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xmlns="" id="{C182A9C0-8DC8-7BE3-4604-2E9FE72C0D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96543"/>
            <a:ext cx="2743200" cy="1661459"/>
          </a:xfrm>
          <a:prstGeom prst="rect">
            <a:avLst/>
          </a:prstGeom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31D97B69-004A-7686-3D56-7101465CB1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8880" y="4429261"/>
            <a:ext cx="2270975" cy="227097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328"/>
          <p:cNvPicPr/>
          <p:nvPr/>
        </p:nvPicPr>
        <p:blipFill>
          <a:blip r:embed="rId3" cstate="print"/>
          <a:stretch/>
        </p:blipFill>
        <p:spPr>
          <a:xfrm>
            <a:off x="715933" y="551372"/>
            <a:ext cx="2711747" cy="1387732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329"/>
          <p:cNvPicPr/>
          <p:nvPr/>
        </p:nvPicPr>
        <p:blipFill>
          <a:blip r:embed="rId4" cstate="print"/>
          <a:stretch/>
        </p:blipFill>
        <p:spPr>
          <a:xfrm>
            <a:off x="3615849" y="643431"/>
            <a:ext cx="2571521" cy="1411889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330"/>
          <p:cNvSpPr/>
          <p:nvPr/>
        </p:nvSpPr>
        <p:spPr>
          <a:xfrm>
            <a:off x="86661" y="2027164"/>
            <a:ext cx="3435014" cy="4416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5065" rIns="81639" bIns="40820" anchor="t">
            <a:noAutofit/>
          </a:bodyPr>
          <a:lstStyle/>
          <a:p>
            <a:pPr marL="195934" indent="-195934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Натяжения струны  -- параметр</a:t>
            </a:r>
            <a:r>
              <a:rPr lang="ru-RU" sz="2000" i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2000" i="1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1136174" y="-36889"/>
            <a:ext cx="3037051" cy="4580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7351" rIns="81639" bIns="40820" anchor="t">
            <a:no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</a:pPr>
            <a:r>
              <a:rPr lang="en-IN" sz="2800" spc="-1" dirty="0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Модель слияния </a:t>
            </a:r>
            <a:r>
              <a:rPr lang="en-IN" sz="2800" spc="-1" dirty="0" err="1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кварк-глюонных</a:t>
            </a:r>
            <a:r>
              <a:rPr lang="en-IN" sz="2800" spc="-1" dirty="0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spc="-1" dirty="0" err="1" smtClean="0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струн</a:t>
            </a:r>
            <a:r>
              <a:rPr lang="en-US" sz="2800" spc="-1" dirty="0" smtClean="0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" dirty="0" smtClean="0">
                <a:solidFill>
                  <a:srgbClr val="004586"/>
                </a:solidFill>
                <a:latin typeface="Times New Roman" pitchFamily="18" charset="0"/>
                <a:cs typeface="Times New Roman" pitchFamily="18" charset="0"/>
              </a:rPr>
              <a:t>в А+А столкновениях</a:t>
            </a:r>
            <a:endParaRPr lang="ru-RU" sz="2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6916327" y="2939995"/>
            <a:ext cx="8320321" cy="3251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5065" rIns="81639" bIns="40820" anchor="t">
            <a:no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</a:pPr>
            <a:endParaRPr lang="ru-RU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217741" y="1567280"/>
            <a:ext cx="5342494" cy="3257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5065" rIns="81639" bIns="40820" anchor="t">
            <a:noAutofit/>
          </a:bodyPr>
          <a:lstStyle/>
          <a:p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-192919" y="6400348"/>
            <a:ext cx="12382497" cy="778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53229" rIns="81639" bIns="40820" anchor="t">
            <a:noAutofit/>
          </a:bodyPr>
          <a:lstStyle/>
          <a:p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9" name="Picture 338"/>
          <p:cNvPicPr/>
          <p:nvPr/>
        </p:nvPicPr>
        <p:blipFill>
          <a:blip r:embed="rId5" cstate="print"/>
          <a:srcRect l="20070"/>
          <a:stretch/>
        </p:blipFill>
        <p:spPr>
          <a:xfrm>
            <a:off x="766614" y="4077072"/>
            <a:ext cx="3024336" cy="728962"/>
          </a:xfrm>
          <a:prstGeom prst="rect">
            <a:avLst/>
          </a:prstGeom>
          <a:ln w="0">
            <a:noFill/>
          </a:ln>
        </p:spPr>
      </p:pic>
      <p:sp>
        <p:nvSpPr>
          <p:cNvPr id="340" name="TextBox 339"/>
          <p:cNvSpPr txBox="1"/>
          <p:nvPr/>
        </p:nvSpPr>
        <p:spPr>
          <a:xfrm>
            <a:off x="190550" y="4869160"/>
            <a:ext cx="12027917" cy="698273"/>
          </a:xfrm>
          <a:prstGeom prst="rect">
            <a:avLst/>
          </a:prstGeom>
          <a:noFill/>
          <a:ln w="0">
            <a:noFill/>
          </a:ln>
        </p:spPr>
        <p:txBody>
          <a:bodyPr lIns="81639" tIns="40820" rIns="81639" bIns="40820" anchor="t">
            <a:no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ru-RU" sz="2000" b="1" spc="-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spc="-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ногопартонные</a:t>
            </a:r>
            <a:r>
              <a:rPr lang="ru-RU" sz="2000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столкновения и </a:t>
            </a:r>
            <a:r>
              <a:rPr lang="ru-RU" sz="20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бразование кластера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перекрывшихся струн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ru-RU" sz="20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области перекрытия струн — рост натяжения </a:t>
            </a:r>
            <a:r>
              <a:rPr lang="ru-RU" sz="20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ru-RU" sz="2000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кластера параметр </a:t>
            </a:r>
            <a:r>
              <a:rPr lang="en-US" sz="2000" b="1" i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K&gt;k</a:t>
            </a:r>
          </a:p>
          <a:p>
            <a:pPr marL="342900" indent="-342900">
              <a:buFont typeface="Wingdings" charset="2"/>
              <a:buChar char="Ø"/>
            </a:pPr>
            <a:endParaRPr lang="ru-RU" sz="20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1" name="Picture 340"/>
          <p:cNvPicPr/>
          <p:nvPr/>
        </p:nvPicPr>
        <p:blipFill>
          <a:blip r:embed="rId6" cstate="print"/>
          <a:stretch/>
        </p:blipFill>
        <p:spPr>
          <a:xfrm>
            <a:off x="7627037" y="3645024"/>
            <a:ext cx="4563376" cy="1134408"/>
          </a:xfrm>
          <a:prstGeom prst="rect">
            <a:avLst/>
          </a:prstGeom>
          <a:ln w="0">
            <a:noFill/>
          </a:ln>
        </p:spPr>
      </p:pic>
      <p:sp>
        <p:nvSpPr>
          <p:cNvPr id="342" name="Rectangle 341"/>
          <p:cNvSpPr/>
          <p:nvPr/>
        </p:nvSpPr>
        <p:spPr>
          <a:xfrm>
            <a:off x="1081303" y="2957950"/>
            <a:ext cx="3388051" cy="297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7351" rIns="81639" bIns="40820" anchor="t">
            <a:noAutofit/>
          </a:bodyPr>
          <a:lstStyle/>
          <a:p>
            <a:endParaRPr lang="ru-RU" sz="16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Picture 344"/>
          <p:cNvPicPr/>
          <p:nvPr/>
        </p:nvPicPr>
        <p:blipFill>
          <a:blip r:embed="rId5" cstate="print"/>
          <a:srcRect r="80288"/>
          <a:stretch/>
        </p:blipFill>
        <p:spPr>
          <a:xfrm>
            <a:off x="190550" y="4005064"/>
            <a:ext cx="720080" cy="744286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345"/>
          <p:cNvPicPr/>
          <p:nvPr/>
        </p:nvPicPr>
        <p:blipFill>
          <a:blip r:embed="rId7" cstate="print"/>
          <a:stretch/>
        </p:blipFill>
        <p:spPr>
          <a:xfrm>
            <a:off x="12359902" y="4173289"/>
            <a:ext cx="540624" cy="2684711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347"/>
          <p:cNvPicPr/>
          <p:nvPr/>
        </p:nvPicPr>
        <p:blipFill>
          <a:blip r:embed="rId8" cstate="print"/>
          <a:stretch/>
        </p:blipFill>
        <p:spPr>
          <a:xfrm>
            <a:off x="10734336" y="776622"/>
            <a:ext cx="590078" cy="1162483"/>
          </a:xfrm>
          <a:prstGeom prst="rect">
            <a:avLst/>
          </a:prstGeom>
          <a:ln w="0">
            <a:noFill/>
          </a:ln>
        </p:spPr>
      </p:pic>
      <p:sp>
        <p:nvSpPr>
          <p:cNvPr id="351" name="TextBox 350"/>
          <p:cNvSpPr txBox="1"/>
          <p:nvPr/>
        </p:nvSpPr>
        <p:spPr>
          <a:xfrm>
            <a:off x="1169026" y="5361400"/>
            <a:ext cx="10614812" cy="443863"/>
          </a:xfrm>
          <a:prstGeom prst="rect">
            <a:avLst/>
          </a:prstGeom>
          <a:noFill/>
          <a:ln w="0">
            <a:noFill/>
          </a:ln>
        </p:spPr>
        <p:txBody>
          <a:bodyPr lIns="81639" tIns="40820" rIns="81639" bIns="40820" anchor="t">
            <a:noAutofit/>
          </a:bodyPr>
          <a:lstStyle/>
          <a:p>
            <a:pPr marL="285750" indent="-285750">
              <a:buFont typeface="Wingdings" charset="2"/>
              <a:buChar char="Ø"/>
            </a:pPr>
            <a:endParaRPr lang="en-US" sz="2000" b="1" i="1" spc="-1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869768" y="6403774"/>
            <a:ext cx="4256836" cy="476288"/>
          </a:xfrm>
          <a:prstGeom prst="rect">
            <a:avLst/>
          </a:prstGeom>
          <a:noFill/>
          <a:ln w="0">
            <a:noFill/>
          </a:ln>
        </p:spPr>
        <p:txBody>
          <a:bodyPr lIns="81639" tIns="40820" rIns="81639" bIns="40820" anchor="t">
            <a:noAutofit/>
          </a:bodyPr>
          <a:lstStyle/>
          <a:p>
            <a:endParaRPr lang="ru-RU" sz="9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263151" y="5774545"/>
            <a:ext cx="10999841" cy="625802"/>
          </a:xfrm>
          <a:prstGeom prst="rect">
            <a:avLst/>
          </a:prstGeom>
          <a:noFill/>
          <a:ln w="0">
            <a:noFill/>
          </a:ln>
        </p:spPr>
        <p:txBody>
          <a:bodyPr lIns="81639" tIns="40820" rIns="81639" bIns="40820" anchor="t">
            <a:noAutofit/>
          </a:bodyPr>
          <a:lstStyle/>
          <a:p>
            <a:r>
              <a:rPr lang="en-US" sz="1200" spc="-1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IN" sz="1200" spc="-1" dirty="0" smtClean="0">
                <a:latin typeface="Times New Roman" pitchFamily="18" charset="0"/>
                <a:cs typeface="Times New Roman" pitchFamily="18" charset="0"/>
              </a:rPr>
              <a:t>F. Bissey, et. al., Phys. Rev. D 80, 114506 (2009)</a:t>
            </a:r>
            <a:endParaRPr lang="ru-RU" sz="1200" spc="-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Braun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Pajares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Phys.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390 (1993) 542.</a:t>
            </a:r>
          </a:p>
          <a:p>
            <a:r>
              <a:rPr lang="en-US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Braun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Kolevatov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Pajares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Vechernin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Phys.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32 (2004) 535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Kovalenko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Phys.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48, </a:t>
            </a:r>
            <a:r>
              <a:rPr lang="ru-RU" sz="12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6, 945 (2017)</a:t>
            </a:r>
          </a:p>
          <a:p>
            <a:endParaRPr lang="ru-RU" sz="12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9" cstate="print"/>
          <a:stretch/>
        </p:blipFill>
        <p:spPr>
          <a:xfrm>
            <a:off x="8096918" y="776622"/>
            <a:ext cx="422286" cy="1162483"/>
          </a:xfrm>
          <a:prstGeom prst="rect">
            <a:avLst/>
          </a:prstGeom>
          <a:ln w="0">
            <a:noFill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31" t="28238" r="20" b="46891"/>
          <a:stretch/>
        </p:blipFill>
        <p:spPr bwMode="auto">
          <a:xfrm>
            <a:off x="7895406" y="1988840"/>
            <a:ext cx="4104456" cy="116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8519204" y="1194038"/>
            <a:ext cx="84935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9721142" y="1194038"/>
            <a:ext cx="1013195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11" cstate="print"/>
          <a:srcRect l="4878" r="4878" b="23738"/>
          <a:stretch>
            <a:fillRect/>
          </a:stretch>
        </p:blipFill>
        <p:spPr bwMode="auto">
          <a:xfrm>
            <a:off x="4150990" y="3356992"/>
            <a:ext cx="36134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640" y="2359796"/>
            <a:ext cx="6458069" cy="4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852936"/>
            <a:ext cx="4727054" cy="696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934" indent="-195934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dirty="0" smtClean="0">
                <a:latin typeface="Arial"/>
              </a:rPr>
              <a:t>Механизм </a:t>
            </a:r>
            <a:r>
              <a:rPr lang="ru-RU" sz="2000" spc="-1" dirty="0" err="1" smtClean="0">
                <a:latin typeface="Arial"/>
              </a:rPr>
              <a:t>Швингера</a:t>
            </a:r>
            <a:r>
              <a:rPr lang="en-US" sz="2000" spc="-1" dirty="0">
                <a:latin typeface="Arial"/>
              </a:rPr>
              <a:t> </a:t>
            </a:r>
            <a:r>
              <a:rPr lang="ru-RU" sz="2000" spc="-1" dirty="0" smtClean="0">
                <a:latin typeface="Arial"/>
              </a:rPr>
              <a:t>образования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</a:pPr>
            <a:r>
              <a:rPr lang="ru-RU" sz="2000" spc="-1" dirty="0">
                <a:latin typeface="Arial"/>
              </a:rPr>
              <a:t>п</a:t>
            </a:r>
            <a:r>
              <a:rPr lang="ru-RU" sz="2000" spc="-1" dirty="0" smtClean="0">
                <a:latin typeface="Arial"/>
              </a:rPr>
              <a:t>ары кварк-</a:t>
            </a:r>
            <a:r>
              <a:rPr lang="ru-RU" sz="2000" spc="-1" dirty="0" err="1" smtClean="0">
                <a:latin typeface="Arial"/>
              </a:rPr>
              <a:t>антикварк</a:t>
            </a:r>
            <a:r>
              <a:rPr lang="en-US" sz="2000" spc="-1" dirty="0" smtClean="0">
                <a:latin typeface="Arial"/>
              </a:rPr>
              <a:t> [1]</a:t>
            </a:r>
            <a:r>
              <a:rPr lang="ru-RU" sz="2000" spc="-1" dirty="0" smtClean="0">
                <a:latin typeface="Arial"/>
              </a:rPr>
              <a:t> </a:t>
            </a:r>
            <a:endParaRPr lang="ru-RU" sz="2000" i="1" spc="-1" dirty="0">
              <a:latin typeface="Arial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078982" y="3356992"/>
            <a:ext cx="3672408" cy="936104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8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Schwinger-like formula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726" y="1844824"/>
            <a:ext cx="8763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574" y="5013176"/>
            <a:ext cx="4536504" cy="143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3" name="Рисунок 12" descr="Result_DataOlga_compare_particle_19feb_omega_sum_normalization_p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5407" y="4149080"/>
            <a:ext cx="4295006" cy="2308042"/>
          </a:xfrm>
          <a:prstGeom prst="rect">
            <a:avLst/>
          </a:prstGeom>
        </p:spPr>
      </p:pic>
      <p:pic>
        <p:nvPicPr>
          <p:cNvPr id="15" name="Рисунок 14" descr="Result_DataOlga_compare_particle_19feb_omega_sum_normalization_phi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3518" y="764704"/>
            <a:ext cx="3286895" cy="1766305"/>
          </a:xfrm>
          <a:prstGeom prst="rect">
            <a:avLst/>
          </a:prstGeom>
        </p:spPr>
      </p:pic>
      <p:pic>
        <p:nvPicPr>
          <p:cNvPr id="16" name="Рисунок 15" descr="Result_DataOlga_compare_particle_19feb_omega_sum_normalization_phi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50" y="692696"/>
            <a:ext cx="3070870" cy="16502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Thermal model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54646" y="1778333"/>
            <a:ext cx="273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Temperature: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 = 169</a:t>
            </a:r>
            <a:r>
              <a:rPr kumimoji="0" lang="en-US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MeV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66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egeneracy factor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02718" y="4149080"/>
            <a:ext cx="1018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3366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ugasity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254" y="2132856"/>
            <a:ext cx="34563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35166" y="1628800"/>
            <a:ext cx="422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Формула</a:t>
            </a:r>
            <a:r>
              <a:rPr lang="en-US" dirty="0" smtClean="0"/>
              <a:t>,</a:t>
            </a:r>
            <a:r>
              <a:rPr lang="ru-RU" dirty="0" smtClean="0"/>
              <a:t> используемая в модели </a:t>
            </a:r>
            <a:r>
              <a:rPr lang="en-US" dirty="0" smtClean="0"/>
              <a:t>SHGM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30263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012825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2558" y="2564904"/>
            <a:ext cx="4583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Фактор вырождения </a:t>
            </a:r>
            <a:r>
              <a:rPr lang="en-US" b="1" dirty="0" smtClean="0"/>
              <a:t>g</a:t>
            </a:r>
            <a:r>
              <a:rPr lang="ru-RU" dirty="0" smtClean="0"/>
              <a:t>​ для частицы </a:t>
            </a:r>
            <a:r>
              <a:rPr lang="en-US" b="1" dirty="0" err="1" smtClean="0"/>
              <a:t>m</a:t>
            </a:r>
            <a:r>
              <a:rPr lang="ru-RU" dirty="0" smtClean="0"/>
              <a:t> учитывает все возможные внутренние степени свободы, которые могут влиять на её состояние. 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86894" y="206084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</a:t>
            </a:r>
            <a:r>
              <a:rPr lang="en-US" b="1" baseline="-25000" dirty="0" smtClean="0"/>
              <a:t>m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805264"/>
            <a:ext cx="523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Зарядовый и странный потенциалы малы по сравнению с барионным -&gt; </a:t>
            </a:r>
            <a:r>
              <a:rPr lang="ru-RU" dirty="0" err="1" smtClean="0"/>
              <a:t>μ</a:t>
            </a:r>
            <a:r>
              <a:rPr lang="en-US" baseline="-25000" dirty="0" smtClean="0"/>
              <a:t>m</a:t>
            </a:r>
            <a:r>
              <a:rPr lang="ru-RU" dirty="0" smtClean="0"/>
              <a:t> = </a:t>
            </a:r>
            <a:r>
              <a:rPr lang="ru-RU" dirty="0" err="1" smtClean="0"/>
              <a:t>μ</a:t>
            </a:r>
            <a:r>
              <a:rPr lang="en-US" baseline="-25000" dirty="0" smtClean="0"/>
              <a:t>B</a:t>
            </a:r>
            <a:r>
              <a:rPr lang="ru-RU" dirty="0" smtClean="0"/>
              <a:t>-&gt; </a:t>
            </a:r>
            <a:r>
              <a:rPr lang="ru-RU" dirty="0" err="1" smtClean="0"/>
              <a:t>λ</a:t>
            </a:r>
            <a:r>
              <a:rPr lang="ru-RU" baseline="-25000" dirty="0" err="1" smtClean="0"/>
              <a:t>ϕ</a:t>
            </a:r>
            <a:r>
              <a:rPr lang="ru-RU" dirty="0" err="1" smtClean="0"/>
              <a:t> </a:t>
            </a:r>
            <a:r>
              <a:rPr lang="ru-RU" dirty="0" smtClean="0"/>
              <a:t>= </a:t>
            </a:r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3318" y="4725144"/>
            <a:ext cx="2419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614" y="5229200"/>
            <a:ext cx="2997150" cy="52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8662" y="4437112"/>
            <a:ext cx="22193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5246" y="5373216"/>
            <a:ext cx="3240360" cy="106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78582" y="6488668"/>
            <a:ext cx="1108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[1] - Swatantra Kumar Tiwari , Raghunath Sahoo,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Phys. J. A (2018) 54: 39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5166" y="3284984"/>
            <a:ext cx="5385142" cy="144016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455738"/>
            <a:ext cx="12190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11" t="51409" b="23092"/>
          <a:stretch/>
        </p:blipFill>
        <p:spPr bwMode="auto">
          <a:xfrm>
            <a:off x="1054647" y="188640"/>
            <a:ext cx="26642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121904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Обнаружено постоянство отношения поперечных энергий для фи-мезона и омега-гиперона в самом центральном классе столкновений в диапазоне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=39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ГэВ до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2760 ТэВ.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вычислили коэффициент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характеризующий источник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рождения частиц – струну или кластер струн, в рамках Швингеровского подхода с применением найденного  постоянства отношений поперечных энергий частиц. Коэффициент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возрастает с увеличением энергии столкновения и находится выше теоретически предсказанного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~1GeV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Мы предполагаем, что вышеуказанное возрастание можно объяснить слиянием кварк-глюонных струн при возрастании энергии.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рассмотрели факт постоянства отношений поперечных энергий частиц относительно энергии столкновения для модели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SHGM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изучили отношение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degeneracy factor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фи-мезона и омега-гиперона для двух энергий  - 200 и 2760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TeV.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Отношение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degeneracy factor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фи-мезона и омега-гиперона является постоянным для этих энергий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продолжим анализ в рамках этих моделей для других сортов частиц, с учетом полученных отношений.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5006" y="2780928"/>
            <a:ext cx="27382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Back-up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6614" y="4077072"/>
            <a:ext cx="9886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Back-up </a:t>
            </a:r>
            <a:r>
              <a:rPr lang="en-US" dirty="0" err="1" smtClean="0">
                <a:latin typeface="Arial Black" pitchFamily="34" charset="0"/>
              </a:rPr>
              <a:t>Back-up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Back-up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Back-up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Back-up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Back-up</a:t>
            </a:r>
            <a:r>
              <a:rPr lang="en-US" dirty="0" smtClean="0">
                <a:latin typeface="Arial Black" pitchFamily="34" charset="0"/>
              </a:rPr>
              <a:t> Back-</a:t>
            </a:r>
            <a:r>
              <a:rPr lang="en-US" dirty="0" err="1" smtClean="0">
                <a:latin typeface="Arial Black" pitchFamily="34" charset="0"/>
              </a:rPr>
              <a:t>upvvvvvvv</a:t>
            </a:r>
            <a:r>
              <a:rPr lang="en-US" dirty="0" smtClean="0">
                <a:latin typeface="Arial Black" pitchFamily="34" charset="0"/>
              </a:rPr>
              <a:t> Back-up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662" y="2420888"/>
            <a:ext cx="32403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61248"/>
            <a:ext cx="1171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[1]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Swatantra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Kumar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Tiwari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Raghunath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Sahoo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“Transverse Energy per Charged Particle in Heavy-Ion Collisions: Role of Collective Flow”,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J. A (2018) 54: 39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476" r="9592" b="3092"/>
          <a:stretch>
            <a:fillRect/>
          </a:stretch>
        </p:blipFill>
        <p:spPr bwMode="auto">
          <a:xfrm>
            <a:off x="8831510" y="1052736"/>
            <a:ext cx="2880320" cy="307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b="2546"/>
          <a:stretch>
            <a:fillRect/>
          </a:stretch>
        </p:blipFill>
        <p:spPr bwMode="auto">
          <a:xfrm>
            <a:off x="5447134" y="1340768"/>
            <a:ext cx="2989411" cy="282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9080"/>
            <a:ext cx="6552728" cy="133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97795"/>
            <a:ext cx="3289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dy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902" y="1196752"/>
            <a:ext cx="4536504" cy="128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12169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[2]  - S. K.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Tiwari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P. K.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Srivastava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C. P. Singh, 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effect of flow on Hadronic Spectra in an Excluded-Volume Model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J. Phys. G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Nucl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Part. Phys. 40, 045102 (2013)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446" y="1340768"/>
            <a:ext cx="29267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9222" y="4797152"/>
            <a:ext cx="578446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558" y="1556792"/>
            <a:ext cx="2873151" cy="23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542" y="3789040"/>
            <a:ext cx="828092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2878" y="2636912"/>
            <a:ext cx="4752528" cy="88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566" y="4653136"/>
            <a:ext cx="3008630" cy="84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34766" y="908720"/>
            <a:ext cx="910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Baryon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>
            <a:stCxn id="27656" idx="2"/>
          </p:cNvCxnSpPr>
          <p:nvPr/>
        </p:nvCxnSpPr>
        <p:spPr>
          <a:xfrm>
            <a:off x="2590081" y="1278052"/>
            <a:ext cx="912837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782838" y="2060848"/>
            <a:ext cx="766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Meson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>
            <a:stCxn id="27657" idx="2"/>
          </p:cNvCxnSpPr>
          <p:nvPr/>
        </p:nvCxnSpPr>
        <p:spPr>
          <a:xfrm>
            <a:off x="3166145" y="2399402"/>
            <a:ext cx="264765" cy="30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8542" y="544522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resulting rapidity spectra of </a:t>
            </a:r>
            <a:r>
              <a:rPr lang="en-US" dirty="0" err="1" smtClean="0"/>
              <a:t>ith</a:t>
            </a:r>
            <a:r>
              <a:rPr lang="en-US" dirty="0" smtClean="0"/>
              <a:t> </a:t>
            </a:r>
            <a:r>
              <a:rPr lang="en-US" dirty="0" err="1" smtClean="0"/>
              <a:t>hadron</a:t>
            </a:r>
            <a:r>
              <a:rPr lang="en-US" dirty="0" smtClean="0"/>
              <a:t>, after incorporation of the flow velocity in the longitudinal direction is [11, 12]: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97795"/>
            <a:ext cx="3289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Interesting strangeness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268760"/>
          <a:ext cx="676875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1198662" y="3861048"/>
          <a:ext cx="417646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98662" y="2708920"/>
            <a:ext cx="4193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→ Systematic study of medium properties!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2678" y="1124744"/>
            <a:ext cx="3917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Hadrons with (multiple) strange quarks</a:t>
            </a:r>
            <a:endParaRPr lang="ru-RU" b="1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06574" y="5157192"/>
            <a:ext cx="53751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→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 dramatic increase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prediction in the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φ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-meson after the formation of the quark-gluon plasma (QGP).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06774" y="3284984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262626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φ</a:t>
            </a:r>
            <a:r>
              <a:rPr lang="en-US" b="1" dirty="0" smtClean="0">
                <a:solidFill>
                  <a:srgbClr val="262626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-meson (1020)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4846" y="6165304"/>
            <a:ext cx="760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[1] - </a:t>
            </a:r>
            <a:r>
              <a:rPr lang="en-US" dirty="0" smtClean="0"/>
              <a:t>Asher </a:t>
            </a:r>
            <a:r>
              <a:rPr lang="en-US" dirty="0" err="1" smtClean="0"/>
              <a:t>Shor</a:t>
            </a:r>
            <a:r>
              <a:rPr lang="en-US" dirty="0" smtClean="0"/>
              <a:t> ,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PHYSICAL REVIEW LETTERS</a:t>
            </a:r>
            <a:r>
              <a:rPr lang="en-US" dirty="0" smtClean="0"/>
              <a:t>,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25.70.Np, 12.35.Ht, 21.65 (1985)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63158" y="494116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[1]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11230" y="5157192"/>
            <a:ext cx="613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increase in the </a:t>
            </a:r>
            <a:r>
              <a:rPr lang="en-US" dirty="0" smtClean="0">
                <a:solidFill>
                  <a:srgbClr val="FF0000"/>
                </a:solidFill>
              </a:rPr>
              <a:t>strangeness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 err="1" smtClean="0">
                <a:solidFill>
                  <a:srgbClr val="FF0000"/>
                </a:solidFill>
              </a:rPr>
              <a:t>fi</a:t>
            </a:r>
            <a:r>
              <a:rPr lang="en-US" dirty="0" smtClean="0">
                <a:solidFill>
                  <a:srgbClr val="FF0000"/>
                </a:solidFill>
              </a:rPr>
              <a:t>-mesons </a:t>
            </a:r>
            <a:r>
              <a:rPr lang="en-US" dirty="0" smtClean="0">
                <a:solidFill>
                  <a:srgbClr val="FF0000"/>
                </a:solidFill>
              </a:rPr>
              <a:t>output is observed.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 l="2136" r="6449"/>
          <a:stretch>
            <a:fillRect/>
          </a:stretch>
        </p:blipFill>
        <p:spPr bwMode="auto">
          <a:xfrm>
            <a:off x="6985305" y="1916832"/>
            <a:ext cx="49565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1567814" y="1628800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]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29373" y="6488668"/>
            <a:ext cx="936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]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dirty="0" smtClean="0"/>
              <a:t>O. </a:t>
            </a:r>
            <a:r>
              <a:rPr lang="en-US" dirty="0" err="1" smtClean="0"/>
              <a:t>Shaposhnikova</a:t>
            </a:r>
            <a:r>
              <a:rPr lang="en-US" dirty="0" smtClean="0"/>
              <a:t> et al., 2024, Vol. 55, No. 4, pp. 1134–1139. 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stCxn id="1026" idx="2"/>
          </p:cNvCxnSpPr>
          <p:nvPr/>
        </p:nvCxnSpPr>
        <p:spPr>
          <a:xfrm flipH="1" flipV="1">
            <a:off x="9407574" y="4005064"/>
            <a:ext cx="56006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4646" y="2132856"/>
            <a:ext cx="10513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ratio of particles with different strangeness can indicate whether there is an increased production of φ mesons.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846" y="4797152"/>
            <a:ext cx="6562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046" y="3717032"/>
            <a:ext cx="33813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Transverse energy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982" y="2780928"/>
            <a:ext cx="47720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078" y="4581128"/>
            <a:ext cx="2952328" cy="4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8542" y="6108685"/>
            <a:ext cx="120718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[2] - J.T. Mitchell (for the PHENIX Collaboration), Nuclear Physics A 00 (2022)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62958" y="1556792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[2]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43478" y="2204864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[3] </a:t>
            </a:r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558" y="1916832"/>
            <a:ext cx="358283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18542" y="6381328"/>
            <a:ext cx="5507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 – </a:t>
            </a:r>
            <a:r>
              <a:rPr lang="en-US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Abelev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al.(RHIC Collaboration),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PHYSICAL REVIEW C 79, 034909 (2009)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9062" y="5157192"/>
            <a:ext cx="5685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События берутся в самой центральной области </a:t>
            </a:r>
            <a:r>
              <a:rPr lang="ru-RU" dirty="0" err="1" smtClean="0"/>
              <a:t>быстрот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27054" y="5589240"/>
            <a:ext cx="8251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Мы интересуемся зависимостями для отдельных заряженных </a:t>
            </a:r>
            <a:r>
              <a:rPr lang="ru-RU" dirty="0" smtClean="0"/>
              <a:t>частиц</a:t>
            </a:r>
            <a:r>
              <a:rPr lang="en-US" dirty="0" smtClean="0"/>
              <a:t> </a:t>
            </a:r>
            <a:r>
              <a:rPr lang="ru-RU" dirty="0" smtClean="0"/>
              <a:t>фи, и омега.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experimental data used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62" name="Picture 5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61" name="Picture 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60" name="Picture 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58" name="Picture 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57" name="Picture 4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56" name="Picture 4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55" name="Picture 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54" name="Picture 4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90500"/>
          </a:xfrm>
          <a:prstGeom prst="rect">
            <a:avLst/>
          </a:prstGeom>
          <a:noFill/>
        </p:spPr>
      </p:pic>
      <p:pic>
        <p:nvPicPr>
          <p:cNvPr id="17453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90500"/>
          </a:xfrm>
          <a:prstGeom prst="rect">
            <a:avLst/>
          </a:prstGeom>
          <a:noFill/>
        </p:spPr>
      </p:pic>
      <p:pic>
        <p:nvPicPr>
          <p:cNvPr id="17452" name="Picture 4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8425" cy="190500"/>
          </a:xfrm>
          <a:prstGeom prst="rect">
            <a:avLst/>
          </a:prstGeom>
          <a:noFill/>
        </p:spPr>
      </p:pic>
      <p:pic>
        <p:nvPicPr>
          <p:cNvPr id="17450" name="Picture 4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pic>
        <p:nvPicPr>
          <p:cNvPr id="17449" name="Picture 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075" cy="168275"/>
          </a:xfrm>
          <a:prstGeom prst="rect">
            <a:avLst/>
          </a:prstGeom>
          <a:noFill/>
        </p:spPr>
      </p:pic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19142" y="1556792"/>
            <a:ext cx="1152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 GeV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91150" y="3284984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2760 GeV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517232"/>
            <a:ext cx="95979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[1] -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J. Adams et al. (STAR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Collab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Phys. Rev. C71:064902,2005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2] -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J. Adams et al., (STAR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Collab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Phys.Rev.Lett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98 (2007) 062301, 2007.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[3] -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J. Adams et al. (STAR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Collab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“Scaling Properties 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Hyperon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Production in Au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Collisions at sNN 200 GeV”, PRL 98, 062301 (2007)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[4] - 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I.Abelev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al. (ALICE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Collab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.), Phys. Rev. C 88, 044910 (2013).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[5] -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B.I.Abelev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al. (ALICE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Collab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Phys.Lett.B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728 (2014) 216-227, 2014.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[6] -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ALICE Collaboration, “ Multi-strange baryon production at mid-rapidity 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Pb–Pb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collisions at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Sqrt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 = 2,760 TeV”, Physics Letters B 728 (2014)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2718" y="1988840"/>
            <a:ext cx="87725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2718" y="3645024"/>
            <a:ext cx="87820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1630710" y="4581128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- we obtained average values ​​from experimental pt spectra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75326" y="5445224"/>
            <a:ext cx="4687950" cy="251359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We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estimate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systematic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error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to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be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about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10%.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Calculating the average p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82" y="1988840"/>
            <a:ext cx="7084516" cy="77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590" y="1412776"/>
            <a:ext cx="190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Levy function: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662" y="3717032"/>
            <a:ext cx="3456384" cy="114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590" y="3429000"/>
            <a:ext cx="3240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Average transverse momentum: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558" y="4941168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 and b are extended intervals over the entire range of p</a:t>
            </a:r>
            <a:r>
              <a:rPr lang="en-US" baseline="-25000" dirty="0" smtClean="0"/>
              <a:t>⊥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574" y="2924944"/>
            <a:ext cx="3146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n, T, and m</a:t>
            </a:r>
            <a:r>
              <a:rPr lang="en-US" baseline="-25000" dirty="0" smtClean="0"/>
              <a:t>0</a:t>
            </a:r>
            <a:r>
              <a:rPr lang="en-US" dirty="0" smtClean="0"/>
              <a:t> - fitting parameters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558" y="6093296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To estimate systematic errors we</a:t>
            </a:r>
            <a:r>
              <a:rPr lang="ru-RU" dirty="0" smtClean="0"/>
              <a:t> </a:t>
            </a:r>
            <a:r>
              <a:rPr lang="en-US" dirty="0" smtClean="0"/>
              <a:t>used the blast-wave function.</a:t>
            </a:r>
            <a:endParaRPr lang="ru-RU" dirty="0"/>
          </a:p>
        </p:txBody>
      </p:sp>
      <p:sp>
        <p:nvSpPr>
          <p:cNvPr id="1028" name="AutoShape 4" descr="blob:https://web.telegram.org/3a556113-3b5d-47b4-beba-abf9b126f16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7" name="Рисунок 16" descr="Result_FittingData_two_func_Omega_minus_2760GeV_con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9222" y="2924944"/>
            <a:ext cx="5807175" cy="3120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0" y="274638"/>
            <a:ext cx="11246326" cy="164219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/&lt;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particles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|γ|&lt;0.5, 0-5%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023198" y="1916832"/>
            <a:ext cx="4871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mbria Math" pitchFamily="18" charset="0"/>
              </a:rPr>
              <a:t>⊥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φ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/&lt;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mbria Math" pitchFamily="18" charset="0"/>
              </a:rPr>
              <a:t>⊥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particles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Q *(√S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42678" y="5661248"/>
            <a:ext cx="10513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Our main result: the </a:t>
            </a:r>
            <a:r>
              <a:rPr lang="en-US" sz="2000" b="1" dirty="0" err="1" smtClean="0">
                <a:solidFill>
                  <a:srgbClr val="FF0000"/>
                </a:solidFill>
              </a:rPr>
              <a:t>ratious</a:t>
            </a:r>
            <a:r>
              <a:rPr lang="en-US" sz="2000" b="1" dirty="0" smtClean="0">
                <a:solidFill>
                  <a:srgbClr val="FF0000"/>
                </a:solidFill>
              </a:rPr>
              <a:t> of  transverse energy of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various particles with strangeness remain constant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in the  collision energy range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√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2000" b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~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GeV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r-IN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2.76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7652" name="AutoShape 4" descr="blob:https://web.telegram.org/c9c70e7e-99fd-45d6-a975-1e745ed9b9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Graph_DataOlga_compare_particle_17sept_sum_2ver.png"/>
          <p:cNvPicPr>
            <a:picLocks noChangeAspect="1"/>
          </p:cNvPicPr>
          <p:nvPr/>
        </p:nvPicPr>
        <p:blipFill>
          <a:blip r:embed="rId2" cstate="print"/>
          <a:srcRect t="5380" r="6547"/>
          <a:stretch>
            <a:fillRect/>
          </a:stretch>
        </p:blipFill>
        <p:spPr>
          <a:xfrm>
            <a:off x="118541" y="2420888"/>
            <a:ext cx="4464497" cy="24290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02718" y="1916832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&gt; = Q *(√S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dirty="0"/>
          </a:p>
        </p:txBody>
      </p:sp>
      <p:pic>
        <p:nvPicPr>
          <p:cNvPr id="14338" name="Picture 2" descr="https://lh7-rt.googleusercontent.com/docsz/AD_4nXdOeY3Wu-tppgGw4P71qkyge_fgn9teRHeAf5XHSjRB4XiDT1c4bUyoV_W8LN2Q7FGxCjVyh1H_3f0gddSXt0CPZxZ-W_CLaQYv-Tl0OwRmXAmDIvS5AS4Sple7cnuA1NpraaSM?key=OC6az8MQ24Glom3TN5P7ow"/>
          <p:cNvPicPr>
            <a:picLocks noChangeAspect="1" noChangeArrowheads="1"/>
          </p:cNvPicPr>
          <p:nvPr/>
        </p:nvPicPr>
        <p:blipFill>
          <a:blip r:embed="rId3" cstate="print"/>
          <a:srcRect r="6849"/>
          <a:stretch>
            <a:fillRect/>
          </a:stretch>
        </p:blipFill>
        <p:spPr bwMode="auto">
          <a:xfrm>
            <a:off x="5879182" y="2348880"/>
            <a:ext cx="4896544" cy="28291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2558" y="486916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Transverse energy density at </a:t>
            </a:r>
            <a:r>
              <a:rPr lang="en-US" b="1" dirty="0" err="1" smtClean="0">
                <a:solidFill>
                  <a:srgbClr val="000000"/>
                </a:solidFill>
              </a:rPr>
              <a:t>midrapidity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for various particles in central 0-5% in A+A </a:t>
            </a:r>
            <a:r>
              <a:rPr lang="en-US" b="1" dirty="0" smtClean="0">
                <a:solidFill>
                  <a:srgbClr val="000000"/>
                </a:solidFill>
              </a:rPr>
              <a:t>collisions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[</a:t>
            </a:r>
            <a:r>
              <a:rPr lang="en-US" b="1" dirty="0" smtClean="0">
                <a:solidFill>
                  <a:srgbClr val="000000"/>
                </a:solidFill>
              </a:rPr>
              <a:t>1]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574" y="6309320"/>
            <a:ext cx="643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[1</a:t>
            </a:r>
            <a:r>
              <a:rPr lang="en-US" b="1" dirty="0" smtClean="0"/>
              <a:t>] </a:t>
            </a:r>
            <a:r>
              <a:rPr lang="en-US" b="1" dirty="0" err="1" smtClean="0"/>
              <a:t>O.Shaposhnikova</a:t>
            </a:r>
            <a:r>
              <a:rPr lang="en-US" b="1" dirty="0" smtClean="0"/>
              <a:t> et al., report at ICPPA-2024, to be published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83638" y="393305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b="1" dirty="0" err="1" smtClean="0">
                <a:solidFill>
                  <a:srgbClr val="000000"/>
                </a:solidFill>
              </a:rPr>
              <a:t>Λ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11630" y="321297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Ξ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5606" y="2564904"/>
            <a:ext cx="100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/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Ω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27254" y="5229200"/>
            <a:ext cx="378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Ratios of transverse </a:t>
            </a:r>
            <a:r>
              <a:rPr lang="en-US" b="1" dirty="0">
                <a:solidFill>
                  <a:srgbClr val="000000"/>
                </a:solidFill>
              </a:rPr>
              <a:t>energy </a:t>
            </a:r>
            <a:r>
              <a:rPr lang="en-US" b="1" dirty="0" smtClean="0">
                <a:solidFill>
                  <a:srgbClr val="000000"/>
                </a:solidFill>
              </a:rPr>
              <a:t>densities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98" y="260648"/>
            <a:ext cx="10971372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theoretical models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18742" y="2996952"/>
            <a:ext cx="2448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 is the string tension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0550" y="5501262"/>
            <a:ext cx="5616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S.A. Bass et al. “Microscopic Models for Ultrarelativistic Heavy Ion Collisions”,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Nuclear Theory (nucl-th)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High Energy Physics - Phenomenology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6814" y="1340768"/>
            <a:ext cx="4155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Cluster of fused quark-gluon strings 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(Schwinger-like formula)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3438" y="1484784"/>
            <a:ext cx="1871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Thermal model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4926" y="213285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4878" r="4878" b="23738"/>
          <a:stretch>
            <a:fillRect/>
          </a:stretch>
        </p:blipFill>
        <p:spPr bwMode="auto">
          <a:xfrm>
            <a:off x="622598" y="2060848"/>
            <a:ext cx="26642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097588" y="5445224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Swatantra Kumar Tiwari , Raghunath Sahoo, “Transverse Energy per Charged Particle in Heavy-Ion Collisions: Role of Collective Flow”,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Phys. J. A (2018)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358" y="2276872"/>
            <a:ext cx="33843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327454" y="3356992"/>
            <a:ext cx="2088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temperature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582" y="3573016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where M gives the matrix-element for the production of a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quark-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antiquark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pair.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823398" y="3927539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degeneracy factor m-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823398" y="4365104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fugasity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582" y="4581128"/>
            <a:ext cx="5486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9" name="Picture 18"/>
          <p:cNvPicPr/>
          <p:nvPr/>
        </p:nvPicPr>
        <p:blipFill>
          <a:blip r:embed="rId5" cstate="print"/>
          <a:stretch/>
        </p:blipFill>
        <p:spPr>
          <a:xfrm>
            <a:off x="262558" y="908720"/>
            <a:ext cx="2016224" cy="864096"/>
          </a:xfrm>
          <a:prstGeom prst="rect">
            <a:avLst/>
          </a:prstGeom>
          <a:ln w="0">
            <a:noFill/>
          </a:ln>
        </p:spPr>
      </p:pic>
      <p:pic>
        <p:nvPicPr>
          <p:cNvPr id="21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11" t="51409" b="20413"/>
          <a:stretch/>
        </p:blipFill>
        <p:spPr bwMode="auto">
          <a:xfrm>
            <a:off x="10271670" y="620688"/>
            <a:ext cx="2160240" cy="12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Box 207"/>
          <p:cNvSpPr txBox="1"/>
          <p:nvPr/>
        </p:nvSpPr>
        <p:spPr>
          <a:xfrm>
            <a:off x="262558" y="1196752"/>
            <a:ext cx="11921794" cy="48797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Более 90% адронов в высокоэнергетических столкновениях рождаются в мягкой области (диапазон </a:t>
            </a:r>
            <a:r>
              <a:rPr lang="en-US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поперечных</a:t>
            </a:r>
            <a:r>
              <a:rPr lang="en-US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импульсов 0 &lt; pt&lt; 1 – 1.5 ГэВ/</a:t>
            </a:r>
            <a:r>
              <a:rPr lang="en-US" b="0" i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Невозможность применения теории возмущения КХД → полуфеноменологические подходы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794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strike="noStrike" spc="-1" dirty="0">
                <a:solidFill>
                  <a:srgbClr val="090909"/>
                </a:solidFill>
                <a:latin typeface="Times New Roman" pitchFamily="18" charset="0"/>
                <a:cs typeface="Times New Roman" pitchFamily="18" charset="0"/>
              </a:rPr>
              <a:t>Кварк-глюонные струны – трубки цветового поля, образующиеся между партонами снаряда и мишени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" name="Picture 208"/>
          <p:cNvPicPr/>
          <p:nvPr/>
        </p:nvPicPr>
        <p:blipFill>
          <a:blip r:embed="rId2" cstate="print"/>
          <a:stretch/>
        </p:blipFill>
        <p:spPr>
          <a:xfrm>
            <a:off x="424595" y="3614110"/>
            <a:ext cx="5396494" cy="2761753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209"/>
          <p:cNvPicPr/>
          <p:nvPr/>
        </p:nvPicPr>
        <p:blipFill>
          <a:blip r:embed="rId3" cstate="print"/>
          <a:stretch/>
        </p:blipFill>
        <p:spPr>
          <a:xfrm>
            <a:off x="6779585" y="3568407"/>
            <a:ext cx="5116914" cy="2809415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210"/>
          <p:cNvSpPr/>
          <p:nvPr/>
        </p:nvSpPr>
        <p:spPr>
          <a:xfrm>
            <a:off x="561337" y="6484244"/>
            <a:ext cx="5889459" cy="358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9680" rIns="90000" bIns="45000" anchor="t">
            <a:no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IN" sz="1990" b="0" strike="noStrike" spc="-1">
                <a:solidFill>
                  <a:srgbClr val="4C4C4C"/>
                </a:solidFill>
                <a:latin typeface="Cambria"/>
              </a:rPr>
              <a:t>F. Bissey, et. al., Phys. Rev. D 80, 114506 (2009)</a:t>
            </a:r>
            <a:endParaRPr lang="ru-RU" sz="1990" b="0" strike="noStrike" spc="-1">
              <a:solidFill>
                <a:srgbClr val="4C4C4C"/>
              </a:solidFill>
              <a:latin typeface="Arial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406574" y="260648"/>
            <a:ext cx="11231953" cy="58793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Cluster of fused quark-gluon strings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Schwinger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-like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formula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strike="noStrike" spc="-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Множественное </a:t>
            </a:r>
            <a:r>
              <a:rPr lang="ru-RU" sz="2000" b="1" i="1" strike="noStrike" spc="-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рождение </a:t>
            </a:r>
            <a:r>
              <a:rPr lang="ru-RU" sz="2000" b="1" i="1" spc="-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частиц </a:t>
            </a:r>
            <a:r>
              <a:rPr lang="ru-RU" sz="2000" b="1" i="1" strike="noStrike" spc="-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strike="noStrike" spc="-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мягкой области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231A-A641-4807-A669-D925CF71DFB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687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1328</Words>
  <Application>Microsoft Office PowerPoint</Application>
  <PresentationFormat>Произвольный</PresentationFormat>
  <Paragraphs>131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Открытая и скрытая странность в самых центральных ядро-ядерных столкновениях: отношение средней поперечной энергии ϕ -мезонов и Ω -гиперонов в диапазоне √SNN =39 ГэВ -2,76 ТэВ </vt:lpstr>
      <vt:lpstr>Interesting strangeness</vt:lpstr>
      <vt:lpstr>Motivation</vt:lpstr>
      <vt:lpstr>Transverse energy</vt:lpstr>
      <vt:lpstr>Sources of experimental data used</vt:lpstr>
      <vt:lpstr>Calculating the average p⊥ </vt:lpstr>
      <vt:lpstr>&lt;dE⊥/dy&gt; φ/&lt;dE⊥/dy&gt; particles, |γ|&lt;0.5, 0-5%</vt:lpstr>
      <vt:lpstr>Two theoretical models</vt:lpstr>
      <vt:lpstr>Слайд 9</vt:lpstr>
      <vt:lpstr>Слайд 10</vt:lpstr>
      <vt:lpstr>Schwinger-like formula</vt:lpstr>
      <vt:lpstr>Thermal model</vt:lpstr>
      <vt:lpstr>Conclusion</vt:lpstr>
      <vt:lpstr>Слайд 14</vt:lpstr>
      <vt:lpstr>Thermal model </vt:lpstr>
      <vt:lpstr>Thermal model: dN/dy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22</cp:revision>
  <dcterms:created xsi:type="dcterms:W3CDTF">2025-01-27T18:13:00Z</dcterms:created>
  <dcterms:modified xsi:type="dcterms:W3CDTF">2025-02-19T17:02:53Z</dcterms:modified>
</cp:coreProperties>
</file>