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c530e435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0c530e435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46bc0d5d6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46bc0d5d6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b252b106e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fb252b106e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8bcb5740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08bcb5740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dc4781e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dc4781e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b2a15ac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b2a15ac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3f1da1da3_7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d3f1da1da3_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b252b106e_0_51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b252b106e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c066bbd10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0c066bbd10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b2a15ac5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b2a15ac5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dc4781efd_2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0dc4781efd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b252b106e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b252b106e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46a4ae80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46a4ae80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c4caadb6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c4caadb6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эксперимента хадес на слайде.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Траектории рожденных частиц регистристрируются трекинговой системой, состоящей из …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Импульс восстанавливается по отклонению частиц в магнитном поле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Идентификация производится при помощи детекторов времени пролета … которые регистрируют время пролета. Зная длину траектории можно вычислить массу частицы.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Спектаторы регистрируются детектором FW. Поскольку они отклоняются в плоскости реакции материей в области перекрытия, спектаторы используются для оценки угла плоскости реакции.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Всего столько статистики ...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c530e435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c530e435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2336800" y="4966343"/>
            <a:ext cx="43164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1pPr>
            <a:lvl2pPr indent="0" lvl="1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2pPr>
            <a:lvl3pPr indent="0" lvl="2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3pPr>
            <a:lvl4pPr indent="0" lvl="3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4pPr>
            <a:lvl5pPr indent="0" lvl="4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5pPr>
            <a:lvl6pPr indent="0" lvl="5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6pPr>
            <a:lvl7pPr indent="0" lvl="6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7pPr>
            <a:lvl8pPr indent="0" lvl="7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8pPr>
            <a:lvl9pPr indent="0" lvl="8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457172" y="105814"/>
            <a:ext cx="82287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>
            <a:off x="457172" y="871003"/>
            <a:ext cx="8228700" cy="3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38.png"/><Relationship Id="rId5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39.png"/><Relationship Id="rId5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Relationship Id="rId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ctrTitle"/>
          </p:nvPr>
        </p:nvSpPr>
        <p:spPr>
          <a:xfrm>
            <a:off x="311708" y="72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684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Измерение анизотропных потоков лямбда-гиперонов в экспериментах MPD и BM@N</a:t>
            </a:r>
            <a:endParaRPr sz="368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7"/>
          <p:cNvSpPr txBox="1"/>
          <p:nvPr>
            <p:ph idx="1" type="subTitle"/>
          </p:nvPr>
        </p:nvSpPr>
        <p:spPr>
          <a:xfrm>
            <a:off x="311700" y="2175450"/>
            <a:ext cx="8520600" cy="24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Трошин В.В., Мамаев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М.В.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Парфёнов П.Е., Тараненко А.В.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ОИЯИ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НИЯУ МИФИ</a:t>
            </a:r>
            <a:b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Сессия-конференция секции ядерной физики ОФН РАН</a:t>
            </a:r>
            <a:b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17-21 февраля 2025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поддержана Министерством науки и высшего образования РФ, проект</a:t>
            </a:r>
            <a:endParaRPr sz="1800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"Фундаментальные и прикладные исследования на экспериментальном комплексе</a:t>
            </a:r>
            <a:endParaRPr sz="1800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класса мегасайенс NICA (ОИЯИ)" № FSWU-2025-0014</a:t>
            </a:r>
            <a:endParaRPr sz="1800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A1A1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61100"/>
            <a:ext cx="1127074" cy="9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3826" y="4157550"/>
            <a:ext cx="1000174" cy="9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/>
        </p:nvSpPr>
        <p:spPr>
          <a:xfrm>
            <a:off x="848425" y="1104613"/>
            <a:ext cx="3389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</a:rPr>
              <a:t>Scalar product (SP) method: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3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Flow methods for v</a:t>
            </a:r>
            <a:r>
              <a:rPr baseline="-25000" lang="ru"/>
              <a:t>n</a:t>
            </a:r>
            <a:r>
              <a:rPr lang="ru"/>
              <a:t> calculation</a:t>
            </a:r>
            <a:endParaRPr/>
          </a:p>
        </p:txBody>
      </p:sp>
      <p:pic>
        <p:nvPicPr>
          <p:cNvPr descr="v_1 = \frac{&#10;\langle &#10;u_1 Q_1^{F1} &#10;\rangle }{ &#10;R_1^{F1} &#10;}" id="269" name="Google Shape;269;p3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742" y="1503092"/>
            <a:ext cx="114904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1^{F2(F1,F3)} = \frac{ \sqrt{\langle Q_1^{F2}Q_1^{F1}\rangle\langle Q_1^{F2}Q_1^{F3}\rangle} }{ \sqrt{\langle Q_1^{F1}Q_1^{F3}\rangle} } " id="270" name="Google Shape;270;p3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38" y="3356838"/>
            <a:ext cx="338666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2" name="Google Shape;272;p36"/>
          <p:cNvSpPr txBox="1"/>
          <p:nvPr/>
        </p:nvSpPr>
        <p:spPr>
          <a:xfrm>
            <a:off x="659425" y="1981825"/>
            <a:ext cx="376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</a:rPr>
              <a:t>Where R</a:t>
            </a:r>
            <a:r>
              <a:rPr baseline="-25000" lang="ru">
                <a:solidFill>
                  <a:schemeClr val="dk1"/>
                </a:solidFill>
              </a:rPr>
              <a:t>1</a:t>
            </a:r>
            <a:r>
              <a:rPr lang="ru">
                <a:solidFill>
                  <a:schemeClr val="dk1"/>
                </a:solidFill>
              </a:rPr>
              <a:t> is the resolution correction factor</a:t>
            </a:r>
            <a:endParaRPr/>
          </a:p>
        </p:txBody>
      </p:sp>
      <p:pic>
        <p:nvPicPr>
          <p:cNvPr descr="R_1^{F1} = \langle&#10;\cos ( \Psi_1^{F1} - \Psi_1^{RP} )&#10;\rangle" id="273" name="Google Shape;273;p3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0454" y="2417629"/>
            <a:ext cx="2565656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659425" y="2770725"/>
            <a:ext cx="3767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Symbol “</a:t>
            </a:r>
            <a:r>
              <a:rPr lang="ru"/>
              <a:t>F2(F1,F3)</a:t>
            </a:r>
            <a:r>
              <a:rPr lang="ru">
                <a:solidFill>
                  <a:srgbClr val="000000"/>
                </a:solidFill>
              </a:rPr>
              <a:t>” means R</a:t>
            </a:r>
            <a:r>
              <a:rPr baseline="-25000" lang="ru">
                <a:solidFill>
                  <a:srgbClr val="000000"/>
                </a:solidFill>
              </a:rPr>
              <a:t>1</a:t>
            </a:r>
            <a:r>
              <a:rPr lang="ru">
                <a:solidFill>
                  <a:srgbClr val="000000"/>
                </a:solidFill>
              </a:rPr>
              <a:t> calculated</a:t>
            </a:r>
            <a:r>
              <a:rPr lang="ru"/>
              <a:t> </a:t>
            </a:r>
            <a:r>
              <a:rPr lang="ru">
                <a:solidFill>
                  <a:srgbClr val="000000"/>
                </a:solidFill>
              </a:rPr>
              <a:t>via (3S resolution):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v_2 = \frac{&#10;\langle &#10;u_2 Q_1^{F1} Q_1^{F3} &#10;\rangle }{ &#10;R_1^{F1} R_1^{F3} &#10;}" id="275" name="Google Shape;275;p36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9142" y="1473572"/>
            <a:ext cx="142465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/>
          <p:nvPr/>
        </p:nvSpPr>
        <p:spPr>
          <a:xfrm>
            <a:off x="2010125" y="599025"/>
            <a:ext cx="376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M Mamaev et al 2020 PPNuclei 53, 277–281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M Mamaev et al 2020 J. Phys.: Conf. Ser. 1690 012122</a:t>
            </a:r>
            <a:br>
              <a:rPr lang="ru" sz="1000"/>
            </a:br>
            <a:endParaRPr sz="1000"/>
          </a:p>
        </p:txBody>
      </p:sp>
      <p:sp>
        <p:nvSpPr>
          <p:cNvPr id="277" name="Google Shape;277;p36"/>
          <p:cNvSpPr txBox="1"/>
          <p:nvPr/>
        </p:nvSpPr>
        <p:spPr>
          <a:xfrm>
            <a:off x="354725" y="670575"/>
            <a:ext cx="18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Tested in HADES:</a:t>
            </a:r>
            <a:endParaRPr/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68000" y="137950"/>
            <a:ext cx="3389699" cy="3648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/>
          <p:nvPr/>
        </p:nvSpPr>
        <p:spPr>
          <a:xfrm>
            <a:off x="4427125" y="3792875"/>
            <a:ext cx="4665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Corrections for non-uniform </a:t>
            </a:r>
            <a:r>
              <a:rPr lang="ru">
                <a:solidFill>
                  <a:schemeClr val="dk1"/>
                </a:solidFill>
              </a:rPr>
              <a:t>acceptance</a:t>
            </a:r>
            <a:r>
              <a:rPr lang="ru">
                <a:solidFill>
                  <a:schemeClr val="dk1"/>
                </a:solidFill>
              </a:rPr>
              <a:t> - see slide №15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85" name="Google Shape;2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0450" y="478388"/>
            <a:ext cx="3308901" cy="35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0850"/>
            <a:ext cx="4640974" cy="3236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>
            <p:ph idx="4294967295" type="ctrTitle"/>
          </p:nvPr>
        </p:nvSpPr>
        <p:spPr>
          <a:xfrm>
            <a:off x="390700" y="-126275"/>
            <a:ext cx="82296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Performance study with JAM fully reconstructed data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324900" y="3776350"/>
            <a:ext cx="78486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performance study 15 M events of fully reconstructed data from JAM model are used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limited p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-rapidity coverage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agreement with signal from model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idx="4294967295" type="ctrTitle"/>
          </p:nvPr>
        </p:nvSpPr>
        <p:spPr>
          <a:xfrm>
            <a:off x="390700" y="-126275"/>
            <a:ext cx="82296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Fitting the m</a:t>
            </a:r>
            <a:r>
              <a:rPr baseline="-25000" lang="ru" sz="2500">
                <a:latin typeface="Times New Roman"/>
                <a:ea typeface="Times New Roman"/>
                <a:cs typeface="Times New Roman"/>
                <a:sym typeface="Times New Roman"/>
              </a:rPr>
              <a:t>inv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distributions in p</a:t>
            </a:r>
            <a:r>
              <a:rPr baseline="-25000" lang="ru" sz="25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-y bins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0050" y="1127176"/>
            <a:ext cx="2342975" cy="252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5564700" y="385600"/>
            <a:ext cx="3579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Directed flow of Λ hyperons in Xe+Cs(I) collisions at 3.8 AGeV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v_{1}^{SB}(m_{inv},p_T)=v_{1}^S(p_T)\frac{N^S(m_{inv},p_T)}{N^{SB}(m_{inv},p_T)}+v_{1}^B(m_{inv},p_T)\frac{N^B(m_{inv},p_T)}{N^{SB}(m_{inv},p_T)}&#10;%f80f67ff-3014-4505-8b0c-708139daca9b" id="297" name="Google Shape;2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113" y="3725400"/>
            <a:ext cx="3442478" cy="2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69175"/>
            <a:ext cx="5606717" cy="307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9"/>
          <p:cNvSpPr txBox="1"/>
          <p:nvPr>
            <p:ph idx="1" type="body"/>
          </p:nvPr>
        </p:nvSpPr>
        <p:spPr>
          <a:xfrm>
            <a:off x="412875" y="471325"/>
            <a:ext cx="8617800" cy="40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study for flow measurements of Λ hyperons for Bi+Bi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√S</a:t>
            </a:r>
            <a:r>
              <a:rPr baseline="-25000"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NN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=9.2 GeV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with PHSD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MPD and Xe+Cs(I)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√S</a:t>
            </a:r>
            <a:r>
              <a:rPr baseline="-25000" lang="ru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NN</a:t>
            </a: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=3.26 GeV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JAM at BM@N are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provided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Invariant mass fit method for reconstructed data show an agreement with simulated data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of invariant mass fit method for directed flow measurements at recent BM@N Xe+Cs(I) experimental run is shown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analysis is under work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Outlook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rapidity and transverse momentum dependence of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experimental data.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results with existing data from other experiments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efficiency study and analysis of systematic effects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9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type="title"/>
          </p:nvPr>
        </p:nvSpPr>
        <p:spPr>
          <a:xfrm>
            <a:off x="457657" y="2130012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0">
                <a:latin typeface="Times New Roman"/>
                <a:ea typeface="Times New Roman"/>
                <a:cs typeface="Times New Roman"/>
                <a:sym typeface="Times New Roman"/>
              </a:rPr>
              <a:t>BACKUP</a:t>
            </a:r>
            <a:endParaRPr sz="7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40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Corrections on acceptance</a:t>
            </a:r>
            <a:endParaRPr/>
          </a:p>
        </p:txBody>
      </p:sp>
      <p:sp>
        <p:nvSpPr>
          <p:cNvPr id="317" name="Google Shape;31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18" name="Google Shape;31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19" name="Google Shape;319;p41"/>
          <p:cNvSpPr txBox="1"/>
          <p:nvPr/>
        </p:nvSpPr>
        <p:spPr>
          <a:xfrm>
            <a:off x="1047900" y="455750"/>
            <a:ext cx="24216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φ yield of Λ candidates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0" name="Google Shape;320;p41"/>
          <p:cNvGrpSpPr/>
          <p:nvPr/>
        </p:nvGrpSpPr>
        <p:grpSpPr>
          <a:xfrm>
            <a:off x="4659244" y="1385365"/>
            <a:ext cx="4430715" cy="2575759"/>
            <a:chOff x="5632328" y="998785"/>
            <a:chExt cx="3952466" cy="2262415"/>
          </a:xfrm>
        </p:grpSpPr>
        <p:pic>
          <p:nvPicPr>
            <p:cNvPr id="321" name="Google Shape;321;p41"/>
            <p:cNvPicPr preferRelativeResize="0"/>
            <p:nvPr/>
          </p:nvPicPr>
          <p:blipFill rotWithShape="1">
            <a:blip r:embed="rId3">
              <a:alphaModFix/>
            </a:blip>
            <a:srcRect b="0" l="6147" r="0" t="0"/>
            <a:stretch/>
          </p:blipFill>
          <p:spPr>
            <a:xfrm>
              <a:off x="5632328" y="998785"/>
              <a:ext cx="3952466" cy="2262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41"/>
            <p:cNvSpPr/>
            <p:nvPr/>
          </p:nvSpPr>
          <p:spPr>
            <a:xfrm>
              <a:off x="5721561" y="1961891"/>
              <a:ext cx="1404300" cy="32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/>
                <a:t>2. Twist</a:t>
              </a:r>
              <a:endParaRPr sz="1000"/>
            </a:p>
          </p:txBody>
        </p:sp>
      </p:grpSp>
      <p:sp>
        <p:nvSpPr>
          <p:cNvPr id="323" name="Google Shape;323;p41"/>
          <p:cNvSpPr txBox="1"/>
          <p:nvPr/>
        </p:nvSpPr>
        <p:spPr>
          <a:xfrm>
            <a:off x="4572000" y="502400"/>
            <a:ext cx="42552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Corrections are based on method in:</a:t>
            </a:r>
            <a:br>
              <a:rPr lang="ru" sz="1600">
                <a:solidFill>
                  <a:schemeClr val="dk1"/>
                </a:solidFill>
              </a:rPr>
            </a:br>
            <a:r>
              <a:rPr lang="ru" sz="1600">
                <a:solidFill>
                  <a:schemeClr val="dk1"/>
                </a:solidFill>
              </a:rPr>
              <a:t>I. Selyuzhenkov and S. Voloshin PRC77, 034904 (2008)</a:t>
            </a:r>
            <a:endParaRPr sz="1600"/>
          </a:p>
        </p:txBody>
      </p:sp>
      <p:pic>
        <p:nvPicPr>
          <p:cNvPr id="324" name="Google Shape;32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7850"/>
            <a:ext cx="4354443" cy="31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252700" y="3894575"/>
            <a:ext cx="47577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Non-uniform acceptance - corrections are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idx="1" type="body"/>
          </p:nvPr>
        </p:nvSpPr>
        <p:spPr>
          <a:xfrm>
            <a:off x="628650" y="4356533"/>
            <a:ext cx="7886700" cy="37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999" l="-1204" r="0" t="-1999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None/>
            </a:pPr>
            <a:r>
              <a:rPr lang="ru" sz="1100"/>
              <a:t> </a:t>
            </a:r>
            <a:endParaRPr sz="1100"/>
          </a:p>
        </p:txBody>
      </p:sp>
      <p:sp>
        <p:nvSpPr>
          <p:cNvPr id="331" name="Google Shape;331;p42"/>
          <p:cNvSpPr txBox="1"/>
          <p:nvPr>
            <p:ph idx="11" type="ftr"/>
          </p:nvPr>
        </p:nvSpPr>
        <p:spPr>
          <a:xfrm>
            <a:off x="1752600" y="3724757"/>
            <a:ext cx="3237300" cy="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XIII MPD CM</a:t>
            </a:r>
            <a:endParaRPr sz="1100"/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40" y="780392"/>
            <a:ext cx="6461890" cy="33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/>
          <p:nvPr/>
        </p:nvSpPr>
        <p:spPr>
          <a:xfrm>
            <a:off x="285924" y="597475"/>
            <a:ext cx="3933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A. Sorensen et. al., Prog.Part.Nucl.Phys. 134 (2024) 104080</a:t>
            </a:r>
            <a:endParaRPr sz="1100"/>
          </a:p>
        </p:txBody>
      </p:sp>
      <p:sp>
        <p:nvSpPr>
          <p:cNvPr id="334" name="Google Shape;334;p42"/>
          <p:cNvSpPr txBox="1"/>
          <p:nvPr>
            <p:ph type="title"/>
          </p:nvPr>
        </p:nvSpPr>
        <p:spPr>
          <a:xfrm>
            <a:off x="628650" y="81820"/>
            <a:ext cx="8087087" cy="466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3998" l="-352" r="-822" t="-27997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</a:pPr>
            <a:r>
              <a:rPr lang="ru" sz="1100"/>
              <a:t> </a:t>
            </a:r>
            <a:endParaRPr sz="1100"/>
          </a:p>
        </p:txBody>
      </p:sp>
      <p:sp>
        <p:nvSpPr>
          <p:cNvPr id="335" name="Google Shape;335;p42"/>
          <p:cNvSpPr txBox="1"/>
          <p:nvPr/>
        </p:nvSpPr>
        <p:spPr>
          <a:xfrm>
            <a:off x="6457950" y="780392"/>
            <a:ext cx="2686200" cy="2354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13" l="-1766" r="-2119" t="-1208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336" name="Google Shape;336;p42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ctrTitle"/>
          </p:nvPr>
        </p:nvSpPr>
        <p:spPr>
          <a:xfrm>
            <a:off x="457200" y="249325"/>
            <a:ext cx="82296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Anisotropic transverse flow</a:t>
            </a:r>
            <a:b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\frac{d^3N}{d^3p}=\frac{1}{2\pi}\frac{d^2N}{p_Tdp_Tdy}(1+\sum_{n=1}^{\infty}2v_n\cos(n(\phi-\Psi_{RP})))" id="117" name="Google Shape;117;p2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287" y="1325883"/>
            <a:ext cx="4789714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_n=\langle \cos(n(\phi-\Psi_{RP}))\rangle" id="118" name="Google Shape;118;p2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782" y="2033825"/>
            <a:ext cx="2276326" cy="2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/>
        </p:nvSpPr>
        <p:spPr>
          <a:xfrm>
            <a:off x="590125" y="621550"/>
            <a:ext cx="80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 asymmetry of energy distribution at the initial state is transformed, through the strong interaction, into momentum anisotropy of the produced particles.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" name="Google Shape;120;p28"/>
          <p:cNvGrpSpPr/>
          <p:nvPr/>
        </p:nvGrpSpPr>
        <p:grpSpPr>
          <a:xfrm>
            <a:off x="1184982" y="3206707"/>
            <a:ext cx="3053018" cy="1707240"/>
            <a:chOff x="1018850" y="2444775"/>
            <a:chExt cx="3256900" cy="1821250"/>
          </a:xfrm>
        </p:grpSpPr>
        <p:pic>
          <p:nvPicPr>
            <p:cNvPr id="121" name="Google Shape;121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8850" y="2444775"/>
              <a:ext cx="3256900" cy="182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8"/>
            <p:cNvSpPr/>
            <p:nvPr/>
          </p:nvSpPr>
          <p:spPr>
            <a:xfrm>
              <a:off x="1119216" y="2493975"/>
              <a:ext cx="238800" cy="27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28"/>
          <p:cNvGrpSpPr/>
          <p:nvPr/>
        </p:nvGrpSpPr>
        <p:grpSpPr>
          <a:xfrm>
            <a:off x="5109517" y="3282388"/>
            <a:ext cx="2829134" cy="1625539"/>
            <a:chOff x="5109517" y="3282388"/>
            <a:chExt cx="2829134" cy="1625539"/>
          </a:xfrm>
        </p:grpSpPr>
        <p:pic>
          <p:nvPicPr>
            <p:cNvPr id="124" name="Google Shape;124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12998" y="3282388"/>
              <a:ext cx="2825652" cy="1625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8"/>
            <p:cNvSpPr/>
            <p:nvPr/>
          </p:nvSpPr>
          <p:spPr>
            <a:xfrm>
              <a:off x="5109517" y="3324214"/>
              <a:ext cx="223800" cy="261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8"/>
          <p:cNvSpPr txBox="1"/>
          <p:nvPr/>
        </p:nvSpPr>
        <p:spPr>
          <a:xfrm>
            <a:off x="395350" y="2450350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experiment reaction plane angle Ψ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approximated by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 Ψ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spectator Ψ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symmetry planes.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4378150" y="1713575"/>
            <a:ext cx="255000" cy="320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208344" y="25241"/>
            <a:ext cx="86901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Anisotropic transverse flow in heavy-ion collisions at Nuclotron-NICA energies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01902"/>
            <a:ext cx="3086100" cy="3881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9"/>
          <p:cNvCxnSpPr/>
          <p:nvPr/>
        </p:nvCxnSpPr>
        <p:spPr>
          <a:xfrm rot="10800000">
            <a:off x="1267458" y="2571750"/>
            <a:ext cx="946200" cy="0"/>
          </a:xfrm>
          <a:prstGeom prst="straightConnector1">
            <a:avLst/>
          </a:prstGeom>
          <a:noFill/>
          <a:ln cap="flat" cmpd="sng" w="5715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29"/>
          <p:cNvCxnSpPr/>
          <p:nvPr/>
        </p:nvCxnSpPr>
        <p:spPr>
          <a:xfrm rot="10800000">
            <a:off x="721975" y="2571750"/>
            <a:ext cx="4326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29"/>
          <p:cNvSpPr txBox="1"/>
          <p:nvPr/>
        </p:nvSpPr>
        <p:spPr>
          <a:xfrm>
            <a:off x="1531774" y="2548334"/>
            <a:ext cx="452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MPD</a:t>
            </a:r>
            <a:endParaRPr b="1" sz="1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595861" y="2548334"/>
            <a:ext cx="599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BM@N</a:t>
            </a:r>
            <a:endParaRPr b="1"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105237" y="4860220"/>
            <a:ext cx="3828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Abdallah et al. [STAR Collaboration] 2108.00908 [nucl-ex]</a:t>
            </a:r>
            <a:endParaRPr sz="1100"/>
          </a:p>
        </p:txBody>
      </p:sp>
      <p:sp>
        <p:nvSpPr>
          <p:cNvPr id="140" name="Google Shape;140;p29"/>
          <p:cNvSpPr txBox="1"/>
          <p:nvPr/>
        </p:nvSpPr>
        <p:spPr>
          <a:xfrm>
            <a:off x="1107233" y="2548427"/>
            <a:ext cx="441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CBM</a:t>
            </a:r>
            <a:endParaRPr b="1"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29"/>
          <p:cNvCxnSpPr/>
          <p:nvPr/>
        </p:nvCxnSpPr>
        <p:spPr>
          <a:xfrm rot="10800000">
            <a:off x="985200" y="2472238"/>
            <a:ext cx="462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9"/>
          <p:cNvSpPr txBox="1"/>
          <p:nvPr/>
        </p:nvSpPr>
        <p:spPr>
          <a:xfrm>
            <a:off x="3513575" y="754775"/>
            <a:ext cx="52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9"/>
          <p:cNvSpPr txBox="1"/>
          <p:nvPr/>
        </p:nvSpPr>
        <p:spPr>
          <a:xfrm>
            <a:off x="3409475" y="815500"/>
            <a:ext cx="5453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Strong energy dependence of d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/d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at SNN  =4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-11 GeV.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Anisotropic flow at FAIR/NICA energies is a delicate balance between: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The ability of pressure developed early in the reaction zone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Long passage time (strong shadowing by spectators).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Differential flow measurements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( SNN , centrality, pid,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ru" sz="15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ru" sz="150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) will help to study: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effects of collective (radial) expansion on anisotropic flow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interaction between collision spectators and produced matter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baryon number transport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Several experiments (MPD, BM@N, STAR FXT, CBM, HADES, NA61/SHINE) aim to study properties of the strongly-interacted matter in this energy region.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525" y="901911"/>
            <a:ext cx="432600" cy="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269" y="2506262"/>
            <a:ext cx="432600" cy="2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8384034" y="4778776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47" name="Google Shape;147;p29"/>
          <p:cNvCxnSpPr/>
          <p:nvPr/>
        </p:nvCxnSpPr>
        <p:spPr>
          <a:xfrm flipH="1">
            <a:off x="860150" y="2349675"/>
            <a:ext cx="417300" cy="5400"/>
          </a:xfrm>
          <a:prstGeom prst="straightConnector1">
            <a:avLst/>
          </a:prstGeom>
          <a:noFill/>
          <a:ln cap="flat" cmpd="sng" w="5715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29"/>
          <p:cNvSpPr txBox="1"/>
          <p:nvPr/>
        </p:nvSpPr>
        <p:spPr>
          <a:xfrm>
            <a:off x="751426" y="2065825"/>
            <a:ext cx="797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MPD FXT</a:t>
            </a:r>
            <a:endParaRPr b="1"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" type="subTitle"/>
          </p:nvPr>
        </p:nvSpPr>
        <p:spPr>
          <a:xfrm>
            <a:off x="156525" y="-110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Aims to study flow of Λ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336710" y="4163775"/>
            <a:ext cx="4653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Yasushi Nara et al. </a:t>
            </a:r>
            <a:r>
              <a:rPr i="1" lang="r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Phys.Rev.C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106 (2022) 4, 044902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5032650" y="465575"/>
            <a:ext cx="42105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 potential is important to explanation of existence of two-solar-mass neutron stars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Constrained by directed flow of Λ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Models cannot fully describe anisotropic flow for NICA energy range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agreement with model includes interactions with hyperons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0" l="0" r="0" t="50308"/>
          <a:stretch/>
        </p:blipFill>
        <p:spPr>
          <a:xfrm>
            <a:off x="114900" y="524700"/>
            <a:ext cx="5097525" cy="3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65030" y="-15883"/>
            <a:ext cx="7886700" cy="609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MPD experiment at NICA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65033" y="2438711"/>
            <a:ext cx="5197500" cy="153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09" l="-909" r="0" t="-3089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100"/>
              <a:t> </a:t>
            </a:r>
            <a:endParaRPr sz="1100"/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2457" y="593162"/>
            <a:ext cx="3617810" cy="272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56071" y="516271"/>
            <a:ext cx="5296322" cy="1782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190" l="-895" r="0" t="-1595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7" name="Google Shape;167;p31"/>
          <p:cNvSpPr/>
          <p:nvPr/>
        </p:nvSpPr>
        <p:spPr>
          <a:xfrm>
            <a:off x="103125" y="3584200"/>
            <a:ext cx="5121300" cy="48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/>
          <p:nvPr/>
        </p:nvSpPr>
        <p:spPr>
          <a:xfrm>
            <a:off x="295600" y="4020200"/>
            <a:ext cx="997800" cy="642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1674775" y="4020200"/>
            <a:ext cx="1650900" cy="642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Simulation of MPD setup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3633125" y="4020200"/>
            <a:ext cx="1155600" cy="642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GEANT4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5140700" y="4020200"/>
            <a:ext cx="1650900" cy="642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Realistic data reconstruction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7128450" y="4020200"/>
            <a:ext cx="1806300" cy="642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Obtaining results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3" name="Google Shape;173;p31"/>
          <p:cNvCxnSpPr>
            <a:stCxn id="168" idx="3"/>
            <a:endCxn id="169" idx="1"/>
          </p:cNvCxnSpPr>
          <p:nvPr/>
        </p:nvCxnSpPr>
        <p:spPr>
          <a:xfrm>
            <a:off x="1293400" y="4341650"/>
            <a:ext cx="3813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31"/>
          <p:cNvCxnSpPr>
            <a:stCxn id="169" idx="3"/>
          </p:cNvCxnSpPr>
          <p:nvPr/>
        </p:nvCxnSpPr>
        <p:spPr>
          <a:xfrm>
            <a:off x="3325675" y="4341650"/>
            <a:ext cx="307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31"/>
          <p:cNvCxnSpPr>
            <a:endCxn id="171" idx="1"/>
          </p:cNvCxnSpPr>
          <p:nvPr/>
        </p:nvCxnSpPr>
        <p:spPr>
          <a:xfrm>
            <a:off x="4788800" y="4341650"/>
            <a:ext cx="351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31"/>
          <p:cNvCxnSpPr/>
          <p:nvPr/>
        </p:nvCxnSpPr>
        <p:spPr>
          <a:xfrm>
            <a:off x="6791600" y="4341650"/>
            <a:ext cx="351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472" y="407330"/>
            <a:ext cx="3844353" cy="203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5288170" y="2509593"/>
            <a:ext cx="37326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PV — primary vertex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</a:t>
            </a:r>
            <a:r>
              <a:rPr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vertex of hyperon decay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dca — distance of closest approach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 — decay length</a:t>
            </a:r>
            <a:endParaRPr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32"/>
          <p:cNvSpPr txBox="1"/>
          <p:nvPr>
            <p:ph type="ctrTitle"/>
          </p:nvPr>
        </p:nvSpPr>
        <p:spPr>
          <a:xfrm>
            <a:off x="405475" y="-184750"/>
            <a:ext cx="82296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Λ hyperon reconstruction and anisotropic flow measurements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117225" y="768600"/>
            <a:ext cx="4256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Centrality and track selection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Λ - from p and π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of Λ candidates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Fitting the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distributions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R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baseline="-25000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Fitting v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a function of m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v_n^{SB}(m_{inv},p_T)=v_n^S(p_T)\frac{N^S(m_{inv},p_T)}{N^{SB}(m_{inv},p_T)}+v_n^B(m_{inv},p_T)\frac{N^B(m_{inv},p_T)}{N^{SB}(m_{inv},p_T)}&#10;%38fd0ee2-0847-4103-bab8-0501729a8cc4"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50" y="2571750"/>
            <a:ext cx="5048124" cy="328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75" y="2956050"/>
            <a:ext cx="2471307" cy="2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4168" y="2956050"/>
            <a:ext cx="2471307" cy="2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/>
          </a:blip>
          <a:srcRect b="228" l="0" r="0" t="219"/>
          <a:stretch/>
        </p:blipFill>
        <p:spPr>
          <a:xfrm>
            <a:off x="0" y="657125"/>
            <a:ext cx="3002154" cy="257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4">
            <a:alphaModFix/>
          </a:blip>
          <a:srcRect b="228" l="0" r="0" t="219"/>
          <a:stretch/>
        </p:blipFill>
        <p:spPr>
          <a:xfrm>
            <a:off x="3085628" y="657125"/>
            <a:ext cx="3002154" cy="257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 rotWithShape="1">
          <a:blip r:embed="rId5">
            <a:alphaModFix/>
          </a:blip>
          <a:srcRect b="228" l="0" r="0" t="219"/>
          <a:stretch/>
        </p:blipFill>
        <p:spPr>
          <a:xfrm>
            <a:off x="6141847" y="657138"/>
            <a:ext cx="3002154" cy="257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idx="4294967295" type="title"/>
          </p:nvPr>
        </p:nvSpPr>
        <p:spPr>
          <a:xfrm>
            <a:off x="193475" y="0"/>
            <a:ext cx="891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aseline="-25000" lang="ru" sz="25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and v</a:t>
            </a:r>
            <a:r>
              <a:rPr baseline="-25000" lang="ru" sz="2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of Λ hyperons for Bi+Bi at </a:t>
            </a:r>
            <a:r>
              <a:rPr lang="ru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√S</a:t>
            </a:r>
            <a:r>
              <a:rPr baseline="-25000" lang="ru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NN</a:t>
            </a:r>
            <a:r>
              <a:rPr lang="ru" sz="25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=9.2 GeV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 with PHSD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318900" y="3477750"/>
            <a:ext cx="77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scale reconstruction shows reasonable agreement with simulated data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The BM@N experiment: recent Xe+Cs(I) 3.8 AGeV run</a:t>
            </a:r>
            <a:endParaRPr sz="2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Google Shape;20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5" name="Google Shape;205;p34"/>
          <p:cNvSpPr txBox="1"/>
          <p:nvPr/>
        </p:nvSpPr>
        <p:spPr>
          <a:xfrm>
            <a:off x="5301650" y="1445375"/>
            <a:ext cx="33273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06" name="Google Shape;206;p34"/>
          <p:cNvSpPr txBox="1"/>
          <p:nvPr/>
        </p:nvSpPr>
        <p:spPr>
          <a:xfrm>
            <a:off x="4892175" y="4217600"/>
            <a:ext cx="394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Symmetry</a:t>
            </a:r>
            <a:r>
              <a:rPr lang="ru"/>
              <a:t> plane estimation with the azimuthal asymmetry of </a:t>
            </a:r>
            <a:r>
              <a:rPr lang="ru">
                <a:solidFill>
                  <a:schemeClr val="dk1"/>
                </a:solidFill>
              </a:rPr>
              <a:t> projectile spector</a:t>
            </a:r>
            <a:r>
              <a:rPr lang="ru"/>
              <a:t> energy</a:t>
            </a:r>
            <a:endParaRPr/>
          </a:p>
        </p:txBody>
      </p:sp>
      <p:sp>
        <p:nvSpPr>
          <p:cNvPr id="207" name="Google Shape;207;p34"/>
          <p:cNvSpPr/>
          <p:nvPr/>
        </p:nvSpPr>
        <p:spPr>
          <a:xfrm>
            <a:off x="5616775" y="1586900"/>
            <a:ext cx="1044000" cy="8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500" y="545148"/>
            <a:ext cx="3168576" cy="19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311700" y="4217600"/>
            <a:ext cx="44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Tracking system</a:t>
            </a:r>
            <a:endParaRPr/>
          </a:p>
        </p:txBody>
      </p:sp>
      <p:cxnSp>
        <p:nvCxnSpPr>
          <p:cNvPr id="210" name="Google Shape;210;p34"/>
          <p:cNvCxnSpPr/>
          <p:nvPr/>
        </p:nvCxnSpPr>
        <p:spPr>
          <a:xfrm>
            <a:off x="607375" y="1414650"/>
            <a:ext cx="57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11" name="Google Shape;211;p34"/>
          <p:cNvGrpSpPr/>
          <p:nvPr/>
        </p:nvGrpSpPr>
        <p:grpSpPr>
          <a:xfrm>
            <a:off x="5381063" y="2418175"/>
            <a:ext cx="3091122" cy="1884421"/>
            <a:chOff x="267700" y="306436"/>
            <a:chExt cx="5562573" cy="3395964"/>
          </a:xfrm>
        </p:grpSpPr>
        <p:pic>
          <p:nvPicPr>
            <p:cNvPr id="212" name="Google Shape;212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7700" y="692834"/>
              <a:ext cx="5562573" cy="29993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34"/>
            <p:cNvCxnSpPr/>
            <p:nvPr/>
          </p:nvCxnSpPr>
          <p:spPr>
            <a:xfrm rot="10800000">
              <a:off x="1657033" y="408700"/>
              <a:ext cx="0" cy="32937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4" name="Google Shape;214;p34"/>
            <p:cNvSpPr txBox="1"/>
            <p:nvPr/>
          </p:nvSpPr>
          <p:spPr>
            <a:xfrm>
              <a:off x="1587319" y="460023"/>
              <a:ext cx="8883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/>
                <a:t>x=0</a:t>
              </a:r>
              <a:endParaRPr sz="1000"/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1139705" y="1561296"/>
              <a:ext cx="1122000" cy="11220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6" name="Google Shape;216;p34"/>
            <p:cNvCxnSpPr>
              <a:stCxn id="217" idx="2"/>
              <a:endCxn id="215" idx="0"/>
            </p:cNvCxnSpPr>
            <p:nvPr/>
          </p:nvCxnSpPr>
          <p:spPr>
            <a:xfrm>
              <a:off x="1019431" y="916636"/>
              <a:ext cx="681300" cy="644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8" name="Google Shape;218;p34"/>
            <p:cNvSpPr/>
            <p:nvPr/>
          </p:nvSpPr>
          <p:spPr>
            <a:xfrm>
              <a:off x="2410409" y="1484461"/>
              <a:ext cx="1275600" cy="12756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9" name="Google Shape;219;p34"/>
            <p:cNvCxnSpPr>
              <a:stCxn id="220" idx="2"/>
              <a:endCxn id="218" idx="0"/>
            </p:cNvCxnSpPr>
            <p:nvPr/>
          </p:nvCxnSpPr>
          <p:spPr>
            <a:xfrm>
              <a:off x="3001464" y="916636"/>
              <a:ext cx="46800" cy="567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1" name="Google Shape;221;p34"/>
            <p:cNvSpPr/>
            <p:nvPr/>
          </p:nvSpPr>
          <p:spPr>
            <a:xfrm>
              <a:off x="3726411" y="1402508"/>
              <a:ext cx="1480500" cy="1480500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2" name="Google Shape;222;p34"/>
            <p:cNvCxnSpPr>
              <a:stCxn id="223" idx="2"/>
              <a:endCxn id="221" idx="0"/>
            </p:cNvCxnSpPr>
            <p:nvPr/>
          </p:nvCxnSpPr>
          <p:spPr>
            <a:xfrm flipH="1">
              <a:off x="4466634" y="916636"/>
              <a:ext cx="304500" cy="486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7" name="Google Shape;217;p34"/>
            <p:cNvSpPr txBox="1"/>
            <p:nvPr/>
          </p:nvSpPr>
          <p:spPr>
            <a:xfrm>
              <a:off x="458431" y="306436"/>
              <a:ext cx="11220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/>
                <a:t>neutron</a:t>
              </a:r>
              <a:endParaRPr sz="1000"/>
            </a:p>
          </p:txBody>
        </p:sp>
        <p:sp>
          <p:nvSpPr>
            <p:cNvPr id="220" name="Google Shape;220;p34"/>
            <p:cNvSpPr txBox="1"/>
            <p:nvPr/>
          </p:nvSpPr>
          <p:spPr>
            <a:xfrm>
              <a:off x="2594514" y="306436"/>
              <a:ext cx="8139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/>
                <a:t>ion</a:t>
              </a:r>
              <a:endParaRPr sz="1000"/>
            </a:p>
          </p:txBody>
        </p:sp>
        <p:sp>
          <p:nvSpPr>
            <p:cNvPr id="223" name="Google Shape;223;p34"/>
            <p:cNvSpPr txBox="1"/>
            <p:nvPr/>
          </p:nvSpPr>
          <p:spPr>
            <a:xfrm>
              <a:off x="4277484" y="306436"/>
              <a:ext cx="987300" cy="6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/>
                <a:t>proton</a:t>
              </a:r>
              <a:endParaRPr sz="1000"/>
            </a:p>
          </p:txBody>
        </p:sp>
      </p:grpSp>
      <p:pic>
        <p:nvPicPr>
          <p:cNvPr id="224" name="Google Shape;2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875" y="937713"/>
            <a:ext cx="4766275" cy="26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/>
          <p:nvPr/>
        </p:nvSpPr>
        <p:spPr>
          <a:xfrm>
            <a:off x="3872975" y="880550"/>
            <a:ext cx="942300" cy="98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6" name="Google Shape;226;p34"/>
          <p:cNvCxnSpPr>
            <a:stCxn id="225" idx="6"/>
            <a:endCxn id="208" idx="1"/>
          </p:cNvCxnSpPr>
          <p:nvPr/>
        </p:nvCxnSpPr>
        <p:spPr>
          <a:xfrm>
            <a:off x="4815275" y="1372550"/>
            <a:ext cx="917100" cy="1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34"/>
          <p:cNvSpPr/>
          <p:nvPr/>
        </p:nvSpPr>
        <p:spPr>
          <a:xfrm>
            <a:off x="645825" y="1095150"/>
            <a:ext cx="2237400" cy="2237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34"/>
          <p:cNvCxnSpPr>
            <a:stCxn id="227" idx="4"/>
            <a:endCxn id="209" idx="0"/>
          </p:cNvCxnSpPr>
          <p:nvPr/>
        </p:nvCxnSpPr>
        <p:spPr>
          <a:xfrm>
            <a:off x="1764525" y="3332550"/>
            <a:ext cx="761400" cy="8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34"/>
          <p:cNvSpPr txBox="1"/>
          <p:nvPr/>
        </p:nvSpPr>
        <p:spPr>
          <a:xfrm>
            <a:off x="3963425" y="480350"/>
            <a:ext cx="7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FHCal</a:t>
            </a: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981625" y="694950"/>
            <a:ext cx="13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Silicon + GEM</a:t>
            </a:r>
            <a:endParaRPr/>
          </a:p>
        </p:txBody>
      </p:sp>
      <p:sp>
        <p:nvSpPr>
          <p:cNvPr id="231" name="Google Shape;231;p34"/>
          <p:cNvSpPr txBox="1"/>
          <p:nvPr/>
        </p:nvSpPr>
        <p:spPr>
          <a:xfrm>
            <a:off x="2749900" y="2514275"/>
            <a:ext cx="9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TOF-400</a:t>
            </a:r>
            <a:endParaRPr/>
          </a:p>
        </p:txBody>
      </p:sp>
      <p:sp>
        <p:nvSpPr>
          <p:cNvPr id="232" name="Google Shape;232;p34"/>
          <p:cNvSpPr txBox="1"/>
          <p:nvPr/>
        </p:nvSpPr>
        <p:spPr>
          <a:xfrm>
            <a:off x="2472150" y="810950"/>
            <a:ext cx="9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TOF-700</a:t>
            </a:r>
            <a:endParaRPr/>
          </a:p>
        </p:txBody>
      </p:sp>
      <p:sp>
        <p:nvSpPr>
          <p:cNvPr id="233" name="Google Shape;233;p34"/>
          <p:cNvSpPr/>
          <p:nvPr/>
        </p:nvSpPr>
        <p:spPr>
          <a:xfrm>
            <a:off x="2525925" y="1095150"/>
            <a:ext cx="1295400" cy="1425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4" name="Google Shape;234;p34"/>
          <p:cNvCxnSpPr/>
          <p:nvPr/>
        </p:nvCxnSpPr>
        <p:spPr>
          <a:xfrm>
            <a:off x="3718750" y="2146050"/>
            <a:ext cx="545400" cy="3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34"/>
          <p:cNvSpPr txBox="1"/>
          <p:nvPr/>
        </p:nvSpPr>
        <p:spPr>
          <a:xfrm>
            <a:off x="3534875" y="2500850"/>
            <a:ext cx="21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Time-of-flight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Flow vectors</a:t>
            </a:r>
            <a:endParaRPr/>
          </a:p>
        </p:txBody>
      </p:sp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242" name="Google Shape;242;p35"/>
          <p:cNvGrpSpPr/>
          <p:nvPr/>
        </p:nvGrpSpPr>
        <p:grpSpPr>
          <a:xfrm>
            <a:off x="5534767" y="64033"/>
            <a:ext cx="2842252" cy="1613807"/>
            <a:chOff x="4672828" y="1880075"/>
            <a:chExt cx="4261247" cy="2419500"/>
          </a:xfrm>
        </p:grpSpPr>
        <p:sp>
          <p:nvSpPr>
            <p:cNvPr id="243" name="Google Shape;243;p35"/>
            <p:cNvSpPr/>
            <p:nvPr/>
          </p:nvSpPr>
          <p:spPr>
            <a:xfrm>
              <a:off x="4672828" y="1945241"/>
              <a:ext cx="1124700" cy="22971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5788875" y="1880075"/>
              <a:ext cx="2020500" cy="2419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7809375" y="1948700"/>
              <a:ext cx="1124700" cy="2296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6603535" y="2914658"/>
              <a:ext cx="407400" cy="33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5"/>
            <p:cNvSpPr txBox="1"/>
            <p:nvPr/>
          </p:nvSpPr>
          <p:spPr>
            <a:xfrm>
              <a:off x="7964468" y="2314642"/>
              <a:ext cx="814500" cy="6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/>
                <a:t>F3</a:t>
              </a:r>
              <a:endParaRPr b="1"/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6396212" y="2205811"/>
              <a:ext cx="814500" cy="6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/>
                <a:t>F2</a:t>
              </a:r>
              <a:endParaRPr b="1"/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4827930" y="2314677"/>
              <a:ext cx="814500" cy="6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/>
                <a:t>F1</a:t>
              </a:r>
              <a:endParaRPr b="1"/>
            </a:p>
          </p:txBody>
        </p:sp>
      </p:grp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706350" y="3524775"/>
            <a:ext cx="4226100" cy="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Q_n = \frac{\sum_{k=1}^Nw_n^k u_n^k}{\sum_{k=1}^Nw_n^k} = |Q_n| e^{in\Psi^{EP}_n}" id="251" name="Google Shape;251;p3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375" y="3465575"/>
            <a:ext cx="3441080" cy="63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_n = e^{in\phi}" id="252" name="Google Shape;252;p35" title="MathEquation,#0000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6625" y="1607063"/>
            <a:ext cx="1104348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/>
        </p:nvSpPr>
        <p:spPr>
          <a:xfrm>
            <a:off x="706350" y="1994625"/>
            <a:ext cx="44667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where φ is the azimuthal angle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</a:rPr>
              <a:t>Sum over a group of </a:t>
            </a:r>
            <a:r>
              <a:rPr i="1" lang="ru">
                <a:solidFill>
                  <a:schemeClr val="dk1"/>
                </a:solidFill>
              </a:rPr>
              <a:t>u</a:t>
            </a:r>
            <a:r>
              <a:rPr baseline="-25000" lang="ru">
                <a:solidFill>
                  <a:schemeClr val="dk1"/>
                </a:solidFill>
              </a:rPr>
              <a:t>n</a:t>
            </a:r>
            <a:r>
              <a:rPr lang="ru">
                <a:solidFill>
                  <a:schemeClr val="dk1"/>
                </a:solidFill>
              </a:rPr>
              <a:t>-vectors in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one event forms </a:t>
            </a:r>
            <a:r>
              <a:rPr i="1" lang="ru">
                <a:solidFill>
                  <a:schemeClr val="dk1"/>
                </a:solidFill>
              </a:rPr>
              <a:t>Q</a:t>
            </a:r>
            <a:r>
              <a:rPr baseline="-25000" lang="ru">
                <a:solidFill>
                  <a:schemeClr val="dk1"/>
                </a:solidFill>
              </a:rPr>
              <a:t>n</a:t>
            </a:r>
            <a:r>
              <a:rPr lang="ru">
                <a:solidFill>
                  <a:schemeClr val="dk1"/>
                </a:solidFill>
              </a:rPr>
              <a:t>-vector: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706350" y="781575"/>
            <a:ext cx="37425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From momentum of each </a:t>
            </a:r>
            <a:r>
              <a:rPr lang="ru" sz="1400">
                <a:solidFill>
                  <a:schemeClr val="dk1"/>
                </a:solidFill>
              </a:rPr>
              <a:t>measured </a:t>
            </a:r>
            <a:r>
              <a:rPr lang="ru" sz="1400">
                <a:solidFill>
                  <a:srgbClr val="000000"/>
                </a:solidFill>
              </a:rPr>
              <a:t>particle</a:t>
            </a:r>
            <a:br>
              <a:rPr lang="ru" sz="1400">
                <a:solidFill>
                  <a:srgbClr val="000000"/>
                </a:solidFill>
              </a:rPr>
            </a:br>
            <a:r>
              <a:rPr lang="ru" sz="1400">
                <a:solidFill>
                  <a:srgbClr val="000000"/>
                </a:solidFill>
              </a:rPr>
              <a:t>define a </a:t>
            </a:r>
            <a:r>
              <a:rPr i="1" lang="ru" sz="1400">
                <a:solidFill>
                  <a:srgbClr val="000000"/>
                </a:solidFill>
              </a:rPr>
              <a:t>u</a:t>
            </a:r>
            <a:r>
              <a:rPr baseline="-25000" lang="ru" sz="1400">
                <a:solidFill>
                  <a:srgbClr val="000000"/>
                </a:solidFill>
              </a:rPr>
              <a:t>n</a:t>
            </a:r>
            <a:r>
              <a:rPr lang="ru" sz="1400">
                <a:solidFill>
                  <a:srgbClr val="000000"/>
                </a:solidFill>
              </a:rPr>
              <a:t>-vector in transverse plane: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858750" y="4362975"/>
            <a:ext cx="3523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baseline="-25000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aseline="30000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</a:t>
            </a: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event plane angle</a:t>
            </a:r>
            <a:b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aseline="-2500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6" name="Google Shape;256;p35"/>
          <p:cNvGrpSpPr/>
          <p:nvPr/>
        </p:nvGrpSpPr>
        <p:grpSpPr>
          <a:xfrm>
            <a:off x="5173050" y="1589051"/>
            <a:ext cx="3666150" cy="2312174"/>
            <a:chOff x="5325450" y="2351051"/>
            <a:chExt cx="3666150" cy="2312174"/>
          </a:xfrm>
        </p:grpSpPr>
        <p:pic>
          <p:nvPicPr>
            <p:cNvPr id="257" name="Google Shape;257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25450" y="2351051"/>
              <a:ext cx="3666150" cy="2312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35"/>
            <p:cNvSpPr/>
            <p:nvPr/>
          </p:nvSpPr>
          <p:spPr>
            <a:xfrm>
              <a:off x="6708075" y="3063925"/>
              <a:ext cx="162900" cy="12516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5"/>
            <p:cNvSpPr txBox="1"/>
            <p:nvPr/>
          </p:nvSpPr>
          <p:spPr>
            <a:xfrm>
              <a:off x="6582170" y="2632532"/>
              <a:ext cx="49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F0000"/>
                  </a:solidFill>
                </a:rPr>
                <a:t>Tp</a:t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6610275" y="3828525"/>
              <a:ext cx="462900" cy="317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5"/>
            <p:cNvSpPr txBox="1"/>
            <p:nvPr/>
          </p:nvSpPr>
          <p:spPr>
            <a:xfrm>
              <a:off x="6810770" y="3470732"/>
              <a:ext cx="49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F0000"/>
                  </a:solidFill>
                </a:rPr>
                <a:t>Tπ-</a:t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62" name="Google Shape;262;p35"/>
          <p:cNvSpPr txBox="1"/>
          <p:nvPr/>
        </p:nvSpPr>
        <p:spPr>
          <a:xfrm>
            <a:off x="5145600" y="3726775"/>
            <a:ext cx="389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T-: all negatively charged particles with: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1.5 &lt; η &lt; 4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p</a:t>
            </a:r>
            <a:r>
              <a:rPr baseline="-25000" lang="ru"/>
              <a:t>T</a:t>
            </a:r>
            <a:r>
              <a:rPr lang="ru"/>
              <a:t> &gt; 0.2 GeV/c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T+: all positively charged particles with: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2.0 &lt; η &lt; 3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p</a:t>
            </a:r>
            <a:r>
              <a:rPr baseline="-25000" lang="ru">
                <a:solidFill>
                  <a:schemeClr val="dk1"/>
                </a:solidFill>
              </a:rPr>
              <a:t>T</a:t>
            </a:r>
            <a:r>
              <a:rPr lang="ru">
                <a:solidFill>
                  <a:schemeClr val="dk1"/>
                </a:solidFill>
              </a:rPr>
              <a:t> &gt; 0.2 GeV/c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