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0" r:id="rId4"/>
    <p:sldId id="260" r:id="rId5"/>
    <p:sldId id="269" r:id="rId6"/>
    <p:sldId id="271" r:id="rId7"/>
    <p:sldId id="278" r:id="rId8"/>
    <p:sldId id="280" r:id="rId9"/>
    <p:sldId id="327" r:id="rId10"/>
    <p:sldId id="328" r:id="rId11"/>
    <p:sldId id="282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6"/>
    <p:restoredTop sz="76418"/>
  </p:normalViewPr>
  <p:slideViewPr>
    <p:cSldViewPr snapToGrid="0">
      <p:cViewPr varScale="1">
        <p:scale>
          <a:sx n="119" d="100"/>
          <a:sy n="119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FEF6-0C87-1F48-AD7C-6BE894AF8C3C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09FB1-7873-D947-AF76-71F224C62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8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95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1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2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8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8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3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73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09FB1-7873-D947-AF76-71F224C62D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7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15D89-102F-F2A5-C2FA-6DFDBA58B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365A3-793C-B3C4-E5DE-DD91B0039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01BD4-C391-E56A-149E-83C4E4B9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93DF-1ABA-F648-9DB5-892B990DA31F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70E5-2A54-1570-EB97-485037EA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A2A72-ABAF-694F-DD21-8362C98F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A473D-0342-F7C4-9177-44B61E07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44B702-DAFF-E6EC-9183-6AD16EEA2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AC496-B0F2-6EA1-89DB-794E7508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D7A2-4C21-E44A-B2CA-41D9A184918A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DC798-44C4-346F-FD5B-50CA8721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A0037-AAEA-0672-EBC5-9D2DC3AF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6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D63DA-470E-C077-346A-A9389BAA5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BE6E8-B81F-5895-DAA9-1B55419F5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7D71A-FF1E-AFBE-CEB3-D7027C32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8412-0984-C34D-979F-24822AC2AA83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80110-8691-1FD7-1D4B-75D86C23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DCA74-62A4-4553-AA81-6A1F0CA8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7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5EB76-ED0E-9BE3-A533-E8C64215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BBE064-DA59-B1BD-3F25-826FFD82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0E5F1-8923-5818-03C2-85ECA68E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692B-322B-E04B-88CD-B7ED4462E957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36070-17CF-A5FC-CA75-146BD17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E1E96-39EA-DD4B-F644-E9D58F55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49165-ABC3-416B-E39B-430D2D01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5A0683-A763-48DE-A410-F696E333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46151-745E-65D2-397B-1E224B79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D47-9C62-6747-B4A3-A14C12EE1410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FCD8E-31F5-1C05-D823-5AD6FA2A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9BB148-0671-75D1-E6EA-EDC55977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1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D2892-1427-2CC3-2A81-CEFC7DF1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588BE-CD6B-B537-7335-2CBE11DF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5CE8A8-9C4D-F822-C91A-742EA3BBF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BA5E9-02EB-99CB-2551-7B222A07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A8E4D-8A72-E44B-91E9-CFAC73E90DEF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B8124-05EA-22D6-A2A5-C8758ECD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7C1309-9A23-F53D-897C-02B367AA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9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5230-8E5D-4F31-A699-2F389357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35387-1203-BFA6-5B67-D05A586A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BE76ED-EFC0-9092-7699-D6A4F4641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D2702E-77E8-3284-95F0-4D1D39592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03BB49-6F53-26DD-981D-94EF6A8A8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5D2B4B-13A3-C5A8-1A21-9D5D592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7B55-689A-5148-B983-2E26DDDB3A42}" type="datetime1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B6BEC4-64CB-DCE0-D5FE-B2237067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D5E660-95E6-BD6B-51F4-8B2E58F3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A0FA-4700-6AD1-BA26-74AD949D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B4F067-7546-262C-FDE3-A0F67D49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B6631-9D90-004B-86A2-7962F3ACE118}" type="datetime1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E48420-2EA5-66DF-55BC-B8A87738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64A1FE-A309-AAE4-C11E-62D2BAFA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7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DA802E-B540-8BE1-0FB4-A5FC2BE6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CB1D8-9EB2-6441-938D-59C753F0196F}" type="datetime1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2271E8-75D4-0CCC-3C3E-646E845C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52FBBF-406F-B7B6-5F72-78C0C1D5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B5C99-3057-2C5A-F93A-ECE7661E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D14DC-6650-89DB-E709-DC815BBE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B3DABB-BC0D-3243-638D-8D05C912F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8E7F5-1EEC-1472-EB24-F88A0720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E6DB-DC54-EF41-9882-FC3D4E5335A9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1B164-FF24-ED76-230A-1AFB4705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4A431-BD82-6FAE-28F1-19CA6EEF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077F9-898A-B2B8-DE1C-9EFA0A2E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7A8C82-5939-AB3F-B034-382B7CE2E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39CEAC-EA07-8BAC-1247-2A6F24859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E295F-C8CD-E1A8-6E8C-9A4FA371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D4E-ACB1-CC4F-85BA-ABC2835F511A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599A7F-788D-6CA8-BE55-1889B3F9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BC197E-B96B-5BDA-F63D-67C78AEA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DF55F-B2D3-49FC-D1F0-BF907F3F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ECC84-69FA-D715-5FD8-104576DB7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551F0D-A5DF-847C-8BE9-3D5131491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1A1EB-F999-6547-A99D-CDF7D9A895F7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3FABC-3273-189D-8803-FE173E69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1921F-A1F0-EDC5-8DBB-4BA02516D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B4D0E-0C0B-D341-837F-D0D05722ED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2E82-C777-8F4E-ADA1-383B9708E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61" y="2182585"/>
            <a:ext cx="11995139" cy="2125560"/>
          </a:xfrm>
        </p:spPr>
        <p:txBody>
          <a:bodyPr>
            <a:norm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 of the structure of the lowest quadrupole excitations in Ge isotopes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8C7FB-687D-294F-90E1-CDDC529D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830" y="4883150"/>
            <a:ext cx="10109200" cy="1655762"/>
          </a:xfrm>
        </p:spPr>
        <p:txBody>
          <a:bodyPr>
            <a:normAutofit/>
          </a:bodyPr>
          <a:lstStyle/>
          <a:p>
            <a:r>
              <a:rPr lang="e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V. </a:t>
            </a:r>
            <a:r>
              <a:rPr lang="en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Mardyban</a:t>
            </a:r>
            <a:r>
              <a:rPr lang="en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N. Arsenyev, T. M.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Shneidman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P.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Severyukhin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1565F3AA-801B-2447-B83E-3D4DD9EDB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115936"/>
            <a:ext cx="2343140" cy="2066649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1BEBD9-2E9E-CEDE-2B90-623A2A66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</a:t>
            </a:fld>
            <a:endParaRPr lang="ru-RU"/>
          </a:p>
        </p:txBody>
      </p:sp>
      <p:pic>
        <p:nvPicPr>
          <p:cNvPr id="13" name="Рисунок 12" descr="Изображение выглядит как Графика, графический дизайн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291259F-C7E4-3DE6-7434-9F255D99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80" y="156879"/>
            <a:ext cx="3502020" cy="2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CA3-48EA-74DA-B8B0-B8FF7A8402DE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DF816E2-C47B-50EB-0779-DB6BF82BD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967"/>
              </p:ext>
            </p:extLst>
          </p:nvPr>
        </p:nvGraphicFramePr>
        <p:xfrm>
          <a:off x="2420112" y="521791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4DF816E2-C47B-50EB-0779-DB6BF82BD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0112" y="521791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96784-0D6B-5D04-E382-B604218E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10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ED443E-C6A5-6875-1B71-D3D2F16B09FD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FC582B2-0072-3FCC-2342-64DF46D37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993085"/>
            <a:ext cx="1536212" cy="11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BADFB4A-6356-49B3-3C7A-8EDCBF7BD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96545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BADFB4A-6356-49B3-3C7A-8EDCBF7BD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6545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2A3FA8A1-1ADF-53B8-E89D-68F50CFD7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9664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2A3FA8A1-1ADF-53B8-E89D-68F50CFD7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9664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27080A-D0BF-BC3F-97EC-29B6BEB61B62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05BA6C-E6F9-B792-FD98-AFA6ACD0DBEC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A0A26-EEDE-1CEA-D297-970BA1C0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5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77C812-09A0-B108-4AC7-19101B0C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 descr="Изображение выглядит как Шрифт, рукописный текст, калли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F569394-02E5-A236-DDAE-B9ECA1C0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781300"/>
            <a:ext cx="3435350" cy="58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Шрифт, линия, белый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C95B04-609F-2A03-2A04-E485EC75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2794635"/>
            <a:ext cx="2533650" cy="533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A9AF36-3E33-98DC-AF01-B5D5612A5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50" y="4127500"/>
            <a:ext cx="77724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CD176AB-91E2-0BC0-0A06-74F5396FFA74}"/>
              </a:ext>
            </a:extLst>
          </p:cNvPr>
          <p:cNvSpPr/>
          <p:nvPr/>
        </p:nvSpPr>
        <p:spPr>
          <a:xfrm>
            <a:off x="16453" y="13960"/>
            <a:ext cx="18966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B077CE-8971-9ADC-CFA0-36A71377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D2B6F3-3AA3-BE8B-BBBE-7972BED1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934" y="3099664"/>
            <a:ext cx="6939648" cy="33429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2B4194AE-E50F-DB88-1F4B-03E635DB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6" y="639537"/>
            <a:ext cx="4931708" cy="35641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аграмм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85085CBD-B8FA-F45E-989F-E783CFBB9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323" y="169001"/>
            <a:ext cx="3529863" cy="2965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6E4D36-52D4-5786-DF53-C06B1D85F204}"/>
              </a:ext>
            </a:extLst>
          </p:cNvPr>
          <p:cNvSpPr txBox="1"/>
          <p:nvPr/>
        </p:nvSpPr>
        <p:spPr>
          <a:xfrm>
            <a:off x="110226" y="4829360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 err="1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Heyde</a:t>
            </a:r>
            <a:r>
              <a:rPr lang="en" dirty="0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Wood, </a:t>
            </a:r>
          </a:p>
          <a:p>
            <a:r>
              <a:rPr lang="en" dirty="0">
                <a:solidFill>
                  <a:srgbClr val="0324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Rev. of Mod. Phys. 83, 1467 (2011)</a:t>
            </a:r>
          </a:p>
          <a:p>
            <a:endParaRPr lang="e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" dirty="0">
              <a:solidFill>
                <a:srgbClr val="0324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09346-820A-73AA-64EC-A7BD9AF0FBE2}"/>
              </a:ext>
            </a:extLst>
          </p:cNvPr>
          <p:cNvSpPr txBox="1"/>
          <p:nvPr/>
        </p:nvSpPr>
        <p:spPr>
          <a:xfrm>
            <a:off x="9359900" y="265082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solidFill>
                  <a:srgbClr val="032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1200" dirty="0">
                <a:solidFill>
                  <a:srgbClr val="0324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Carlotta </a:t>
            </a:r>
            <a:r>
              <a:rPr lang="en" sz="1200" dirty="0" err="1">
                <a:solidFill>
                  <a:srgbClr val="03242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Porzio</a:t>
            </a:r>
            <a:endParaRPr lang="en" sz="1200" dirty="0">
              <a:solidFill>
                <a:srgbClr val="0324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5B4C9-33A2-ECB3-0145-4E5D02851836}"/>
              </a:ext>
            </a:extLst>
          </p:cNvPr>
          <p:cNvSpPr txBox="1"/>
          <p:nvPr/>
        </p:nvSpPr>
        <p:spPr>
          <a:xfrm>
            <a:off x="7447722" y="6403160"/>
            <a:ext cx="7812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J. G. Hirsch and P. C. Srivastava </a:t>
            </a:r>
          </a:p>
        </p:txBody>
      </p:sp>
    </p:spTree>
    <p:extLst>
      <p:ext uri="{BB962C8B-B14F-4D97-AF65-F5344CB8AC3E}">
        <p14:creationId xmlns:p14="http://schemas.microsoft.com/office/powerpoint/2010/main" val="147588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0863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principle with trial wave functions in the form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Шрифт, текст, белый, калли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0B210F8-1089-1256-1773-AD8F9A6A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61" y="1730868"/>
            <a:ext cx="5197718" cy="94704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496CE32-5876-26E2-37CC-EA8B99823E2C}"/>
              </a:ext>
            </a:extLst>
          </p:cNvPr>
          <p:cNvSpPr/>
          <p:nvPr/>
        </p:nvSpPr>
        <p:spPr>
          <a:xfrm>
            <a:off x="229298" y="1493667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the following Hill Wheeler integral equation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7B6E2BB-779C-6E86-E040-D82190BC8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560" y="2714284"/>
            <a:ext cx="3194634" cy="3474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Шрифт, типография, каллиграфия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2D8751CC-8FE0-0B41-2AB6-E05FE0A20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211" y="2697810"/>
            <a:ext cx="2996505" cy="3961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97AD205-EB96-9112-77DD-BB437976A0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6147" y="3630475"/>
            <a:ext cx="4299706" cy="39812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2368B29-6592-A977-2B95-EB4039C73C83}"/>
              </a:ext>
            </a:extLst>
          </p:cNvPr>
          <p:cNvSpPr/>
          <p:nvPr/>
        </p:nvSpPr>
        <p:spPr>
          <a:xfrm>
            <a:off x="289761" y="317606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a Gaussian overlap approximation (GOA) for wavefunction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8E89435-ED5F-DCCA-7521-880B59174BAC}"/>
              </a:ext>
            </a:extLst>
          </p:cNvPr>
          <p:cNvSpPr/>
          <p:nvPr/>
        </p:nvSpPr>
        <p:spPr>
          <a:xfrm>
            <a:off x="289761" y="404048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collective Hamiltonian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735641-9076-0F0F-45EC-C3D1A5B578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8315" y="4331390"/>
            <a:ext cx="6153517" cy="72817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F1FCF4-3F48-4BF5-CC4C-8B9D9D3A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682AFB-DEB7-48F1-3504-3667B9DAC723}"/>
              </a:ext>
            </a:extLst>
          </p:cNvPr>
          <p:cNvSpPr/>
          <p:nvPr/>
        </p:nvSpPr>
        <p:spPr>
          <a:xfrm>
            <a:off x="229298" y="5091100"/>
            <a:ext cx="12130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components of the quadrupole tensor in the internal coordinate system as a collective coordinate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4">
            <a:extLst>
              <a:ext uri="{FF2B5EF4-FFF2-40B4-BE49-F238E27FC236}">
                <a16:creationId xmlns:a16="http://schemas.microsoft.com/office/drawing/2014/main" id="{617F17E6-C5C5-2718-C65C-A49FA8340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12" y="5630342"/>
            <a:ext cx="2240963" cy="4059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7EFF75-9312-DD38-2EB2-446BD03DBE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9006" y="5694227"/>
            <a:ext cx="1802014" cy="306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A078F-0E44-D459-56AE-8919034F2C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7622" y="5486406"/>
            <a:ext cx="3244578" cy="721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5A17DF-816B-05A6-945C-56505C76A659}"/>
              </a:ext>
            </a:extLst>
          </p:cNvPr>
          <p:cNvSpPr txBox="1"/>
          <p:nvPr/>
        </p:nvSpPr>
        <p:spPr>
          <a:xfrm>
            <a:off x="0" y="6108809"/>
            <a:ext cx="975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Stanisław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 G </a:t>
            </a:r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Rohoziński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 2012 J. Phys. G: </a:t>
            </a:r>
            <a:r>
              <a:rPr lang="en" sz="1800" dirty="0" err="1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Nucl</a:t>
            </a:r>
            <a:r>
              <a:rPr lang="en" sz="1800" dirty="0">
                <a:effectLst/>
                <a:latin typeface="Times New Roman" panose="02020603050405020304" pitchFamily="18" charset="0"/>
                <a:ea typeface="ArialUnicodeMS" panose="020B0604020202020204" pitchFamily="34" charset="-128"/>
                <a:cs typeface="Times New Roman" panose="02020603050405020304" pitchFamily="18" charset="0"/>
              </a:rPr>
              <a:t>. Part. Phys. 39 095104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A3B8FE2-4CF8-2042-944F-2F6BF711C737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8F7EC8D-735A-75C1-0630-5AC1D68DAE57}"/>
              </a:ext>
            </a:extLst>
          </p:cNvPr>
          <p:cNvGrpSpPr/>
          <p:nvPr/>
        </p:nvGrpSpPr>
        <p:grpSpPr>
          <a:xfrm>
            <a:off x="4242935" y="636694"/>
            <a:ext cx="3476457" cy="1041744"/>
            <a:chOff x="4256187" y="757912"/>
            <a:chExt cx="3476457" cy="1041744"/>
          </a:xfrm>
        </p:grpSpPr>
        <p:pic>
          <p:nvPicPr>
            <p:cNvPr id="21" name="Рисунок 20" descr="Изображение выглядит как Шрифт, типография, белый,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2566019-5D0D-67D5-C8C3-EDF87760D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13095" r="23327"/>
            <a:stretch/>
          </p:blipFill>
          <p:spPr>
            <a:xfrm>
              <a:off x="4256187" y="963536"/>
              <a:ext cx="3059013" cy="823028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Шрифт, текст, белый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FB4A3BA1-76FB-6C62-94ED-6B0EB91D98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43" r="15708"/>
            <a:stretch/>
          </p:blipFill>
          <p:spPr>
            <a:xfrm>
              <a:off x="7295322" y="757912"/>
              <a:ext cx="437322" cy="1041744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28604E-2B49-C6B9-DD40-6CA2EF480417}"/>
              </a:ext>
            </a:extLst>
          </p:cNvPr>
          <p:cNvSpPr/>
          <p:nvPr/>
        </p:nvSpPr>
        <p:spPr>
          <a:xfrm>
            <a:off x="0" y="6470156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</p:spTree>
    <p:extLst>
      <p:ext uri="{BB962C8B-B14F-4D97-AF65-F5344CB8AC3E}">
        <p14:creationId xmlns:p14="http://schemas.microsoft.com/office/powerpoint/2010/main" val="412763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28571-F222-9A4D-B355-18FF00AB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4" y="1257171"/>
            <a:ext cx="8371744" cy="2439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7115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quadrupole collective Hamiltonian can be written in general form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FDE39A-2EB1-0C46-A276-BAC0EA83F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5"/>
          <a:stretch/>
        </p:blipFill>
        <p:spPr>
          <a:xfrm>
            <a:off x="9497966" y="4003357"/>
            <a:ext cx="2038773" cy="67028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4AC6D2-7856-6F49-A441-98E8119AD88D}"/>
              </a:ext>
            </a:extLst>
          </p:cNvPr>
          <p:cNvSpPr/>
          <p:nvPr/>
        </p:nvSpPr>
        <p:spPr>
          <a:xfrm>
            <a:off x="229298" y="4143690"/>
            <a:ext cx="1104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and                                         - determinant of the vibration inertia tensor: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8FB156-BD1A-BF43-A4D3-158F519C4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20" y="4215454"/>
            <a:ext cx="1524174" cy="246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8C7CFF-D44F-8A4B-B62F-359D366DB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858" y="4175101"/>
            <a:ext cx="2178516" cy="33792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81C116-244F-3141-B85A-A343C694C8A0}"/>
              </a:ext>
            </a:extLst>
          </p:cNvPr>
          <p:cNvSpPr/>
          <p:nvPr/>
        </p:nvSpPr>
        <p:spPr>
          <a:xfrm>
            <a:off x="60880" y="6373428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73B3140-8D8B-A244-B5E6-A1242BC26AA8}"/>
              </a:ext>
            </a:extLst>
          </p:cNvPr>
          <p:cNvSpPr/>
          <p:nvPr/>
        </p:nvSpPr>
        <p:spPr>
          <a:xfrm>
            <a:off x="170401" y="5382098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Moments of inertia are expressed as: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3339CC-A942-9440-BE64-7EA26AD16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116" y="5245162"/>
            <a:ext cx="3782865" cy="67028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B0825E-4533-D8D7-5797-56E1B7769666}"/>
              </a:ext>
            </a:extLst>
          </p:cNvPr>
          <p:cNvGrpSpPr/>
          <p:nvPr/>
        </p:nvGrpSpPr>
        <p:grpSpPr>
          <a:xfrm>
            <a:off x="9154652" y="267875"/>
            <a:ext cx="2890008" cy="1558842"/>
            <a:chOff x="8213228" y="416741"/>
            <a:chExt cx="3079598" cy="166110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AACCE01-275E-4DFB-A7EC-C6989486D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97"/>
            <a:stretch/>
          </p:blipFill>
          <p:spPr>
            <a:xfrm>
              <a:off x="9670292" y="524912"/>
              <a:ext cx="1622534" cy="14981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F8BDD9-72FF-821C-559D-4CDE72181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28" y="416741"/>
              <a:ext cx="1945662" cy="1661105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894E986-76A9-152C-F278-81B5F1D9063F}"/>
                </a:ext>
              </a:extLst>
            </p:cNvPr>
            <p:cNvSpPr/>
            <p:nvPr/>
          </p:nvSpPr>
          <p:spPr>
            <a:xfrm>
              <a:off x="11186160" y="1524000"/>
              <a:ext cx="106666" cy="11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87E539-829C-A378-603D-AFD99DF33342}"/>
              </a:ext>
            </a:extLst>
          </p:cNvPr>
          <p:cNvSpPr/>
          <p:nvPr/>
        </p:nvSpPr>
        <p:spPr>
          <a:xfrm>
            <a:off x="9380219" y="1876079"/>
            <a:ext cx="2664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collective motion described by the quadrupole Hamiltonian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D1457DCD-524B-2A62-AD87-9C214AEF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4</a:t>
            </a:fld>
            <a:endParaRPr lang="ru-RU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3A76D147-33D9-4F87-E58C-1786721765A6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6858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7371E34-6021-6046-BB51-AB5781102B24}"/>
              </a:ext>
            </a:extLst>
          </p:cNvPr>
          <p:cNvSpPr/>
          <p:nvPr/>
        </p:nvSpPr>
        <p:spPr>
          <a:xfrm>
            <a:off x="229298" y="571153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collective mass is expressed in cranking approximation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81C116-244F-3141-B85A-A343C694C8A0}"/>
              </a:ext>
            </a:extLst>
          </p:cNvPr>
          <p:cNvSpPr/>
          <p:nvPr/>
        </p:nvSpPr>
        <p:spPr>
          <a:xfrm>
            <a:off x="60880" y="6373428"/>
            <a:ext cx="935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Niksic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Z.P. Li,  D.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Vretenar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Prochniak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Meng, and P. Ring,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034303 (2009)</a:t>
            </a:r>
          </a:p>
        </p:txBody>
      </p:sp>
      <p:pic>
        <p:nvPicPr>
          <p:cNvPr id="16" name="Рисунок 15" descr="Изображение выглядит как Шрифт, типография, рукописный текст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6F6080-AC71-B1FA-15A4-4F4BE8D3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109" y="940485"/>
            <a:ext cx="3699422" cy="66374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3ACC16-54FF-137E-7225-120B3F74FE0E}"/>
              </a:ext>
            </a:extLst>
          </p:cNvPr>
          <p:cNvSpPr/>
          <p:nvPr/>
        </p:nvSpPr>
        <p:spPr>
          <a:xfrm>
            <a:off x="229298" y="2861515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moment of inertia is calculated as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66A19C-274B-AEF6-0C8D-7478A9B1E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48" y="3268482"/>
            <a:ext cx="4706948" cy="8497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2237FC8-43AB-6582-BC4E-3BE6C5410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20" y="1778731"/>
            <a:ext cx="6587359" cy="8603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F29A13E-C6D4-72B7-6057-ABA159DB3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7024" y="4921759"/>
            <a:ext cx="5677858" cy="342709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66BAFB-3E24-5709-EBCB-B5AD3838A7F0}"/>
              </a:ext>
            </a:extLst>
          </p:cNvPr>
          <p:cNvSpPr/>
          <p:nvPr/>
        </p:nvSpPr>
        <p:spPr>
          <a:xfrm>
            <a:off x="289761" y="4285119"/>
            <a:ext cx="1046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energy is calculated using the RMF approach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C71356-F2C9-F16E-760F-2A232892B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76" y="5492697"/>
            <a:ext cx="2993148" cy="5621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185BAA-0AC6-137F-6538-6210FCF392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541" y="5654785"/>
            <a:ext cx="4077355" cy="2420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E9FF48-72D8-D52B-06C9-C213355D7F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4882" y="5415796"/>
            <a:ext cx="2050984" cy="704778"/>
          </a:xfrm>
          <a:prstGeom prst="rect">
            <a:avLst/>
          </a:prstGeom>
        </p:spPr>
      </p:pic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3991E0A7-9B00-B232-CEA4-F9B0AE92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5</a:t>
            </a:fld>
            <a:endParaRPr lang="ru-RU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C2C1CAAF-FC3F-4891-DA6B-7D71FFE2F2AE}"/>
              </a:ext>
            </a:extLst>
          </p:cNvPr>
          <p:cNvSpPr/>
          <p:nvPr/>
        </p:nvSpPr>
        <p:spPr>
          <a:xfrm>
            <a:off x="406781" y="13960"/>
            <a:ext cx="1116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02044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CF598CE9-2F6A-4901-5E0E-D53318FD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682" y="6153646"/>
            <a:ext cx="2743200" cy="365125"/>
          </a:xfrm>
        </p:spPr>
        <p:txBody>
          <a:bodyPr/>
          <a:lstStyle/>
          <a:p>
            <a:fld id="{A21B4D0E-0C0B-D341-837F-D0D05722EDD2}" type="slidenum">
              <a:rPr lang="ru-RU" smtClean="0"/>
              <a:t>6</a:t>
            </a:fld>
            <a:endParaRPr lang="ru-RU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1CC1444-3D47-FE95-A172-08A3F488D19F}"/>
              </a:ext>
            </a:extLst>
          </p:cNvPr>
          <p:cNvSpPr/>
          <p:nvPr/>
        </p:nvSpPr>
        <p:spPr>
          <a:xfrm>
            <a:off x="362699" y="13960"/>
            <a:ext cx="12041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9BCFA-CA2D-F7F2-B2E2-F5301B8F812F}"/>
              </a:ext>
            </a:extLst>
          </p:cNvPr>
          <p:cNvSpPr/>
          <p:nvPr/>
        </p:nvSpPr>
        <p:spPr>
          <a:xfrm>
            <a:off x="100709" y="6191417"/>
            <a:ext cx="887935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Bing-Nan Lu,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Zhao,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En-Guang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Zhao,and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Shan-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hys.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89, 014323 (2014)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K. Gambhir, P. Ring, and 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Thimet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Ann. Phys. 198, 132 (1990). </a:t>
            </a:r>
          </a:p>
          <a:p>
            <a:endParaRPr lang="ru-RU" dirty="0"/>
          </a:p>
          <a:p>
            <a:endParaRPr lang="en" dirty="0"/>
          </a:p>
          <a:p>
            <a:endParaRPr lang="en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28BFF56-A853-C281-B0C0-6F763068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521791"/>
            <a:ext cx="10401300" cy="56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7E2DA3-5545-1A1E-03D8-4035A506E211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4C4491-5881-AE8E-D0DF-F9F2509B7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479425" y="-6349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04C4491-5881-AE8E-D0DF-F9F2509B7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79425" y="-6349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519E258-DB2E-AAE2-5760-B078C32A3B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3535" y="-635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519E258-DB2E-AAE2-5760-B078C32A3B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3535" y="-635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186840B-DFBC-8436-4060-C5B84382D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886" y="171450"/>
            <a:ext cx="1536212" cy="11747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C1234242-635A-715E-37E3-99141072C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788" y="171450"/>
            <a:ext cx="1536212" cy="11747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84F7AE-1405-005C-224C-271FD9E8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7</a:t>
            </a:fld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3BC7DC-BB34-2EB1-3487-1B4F7F3CD891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96783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D78CA3-48EA-74DA-B8B0-B8FF7A8402DE}"/>
              </a:ext>
            </a:extLst>
          </p:cNvPr>
          <p:cNvSpPr txBox="1"/>
          <p:nvPr/>
        </p:nvSpPr>
        <p:spPr>
          <a:xfrm>
            <a:off x="0" y="6208156"/>
            <a:ext cx="1003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SM+JUN45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PRC80, 064323 (2009); IBM+D1M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Nomura et al., PRC95, 064310 (2017);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CFHB+5DCH – Delaroche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PRC81, 014303 (2010)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169982-92B6-6D03-B693-57DD72D96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058473"/>
              </p:ext>
            </p:extLst>
          </p:nvPr>
        </p:nvGraphicFramePr>
        <p:xfrm>
          <a:off x="-294640" y="0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802368" imgH="7502511" progId="Origin50.Graph">
                  <p:embed/>
                </p:oleObj>
              </mc:Choice>
              <mc:Fallback>
                <p:oleObj name="Graph" r:id="rId3" imgW="9802368" imgH="7502511" progId="Origin50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F6169982-92B6-6D03-B693-57DD72D96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94640" y="0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A1C28CC-C612-2529-CD1A-BE065B4ACD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3855" y="-4882"/>
          <a:ext cx="7351776" cy="5626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802368" imgH="7502511" progId="Origin50.Graph">
                  <p:embed/>
                </p:oleObj>
              </mc:Choice>
              <mc:Fallback>
                <p:oleObj name="Graph" r:id="rId5" imgW="9802368" imgH="7502511" progId="Origin50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FA1C28CC-C612-2529-CD1A-BE065B4ACD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3855" y="-4882"/>
                        <a:ext cx="7351776" cy="5626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9B57B159-1111-A9E7-E7BB-5D77ED0802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886" y="171450"/>
            <a:ext cx="1536212" cy="11747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76A66FC5-7381-F2B4-4843-15A33F280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3472" y="171450"/>
            <a:ext cx="1536212" cy="117475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C21A5A-7B90-0D92-EBD4-59023721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8</a:t>
            </a:fld>
            <a:endParaRPr lang="ru-RU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ECDD4A2-8CFC-708D-72F7-F4315541A89F}"/>
              </a:ext>
            </a:extLst>
          </p:cNvPr>
          <p:cNvSpPr/>
          <p:nvPr/>
        </p:nvSpPr>
        <p:spPr>
          <a:xfrm>
            <a:off x="362699" y="13960"/>
            <a:ext cx="12041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64766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205BA6C-E6F9-B792-FD98-AFA6ACD0DBEC}"/>
              </a:ext>
            </a:extLst>
          </p:cNvPr>
          <p:cNvSpPr/>
          <p:nvPr/>
        </p:nvSpPr>
        <p:spPr>
          <a:xfrm>
            <a:off x="187553" y="0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030E0-9FBC-3B7F-4EB7-CBAD5D61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4D0E-0C0B-D341-837F-D0D05722EDD2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54569-02EF-0E6E-967C-18F2F5ADFAC7}"/>
              </a:ext>
            </a:extLst>
          </p:cNvPr>
          <p:cNvSpPr txBox="1"/>
          <p:nvPr/>
        </p:nvSpPr>
        <p:spPr>
          <a:xfrm>
            <a:off x="330200" y="825500"/>
            <a:ext cx="1149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the lowest quadrupole excitations in Ge isotopes has been studied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good agreement with experimental data and predictions of other approaches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probabilities and energies of the lowest states for neutron-rich isotopes of Ge are predicted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research is needed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259AF-F753-0B74-125A-11F261FDF68C}"/>
              </a:ext>
            </a:extLst>
          </p:cNvPr>
          <p:cNvSpPr txBox="1"/>
          <p:nvPr/>
        </p:nvSpPr>
        <p:spPr>
          <a:xfrm>
            <a:off x="4130967" y="5995549"/>
            <a:ext cx="457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61DFB-430B-9877-1F93-693452444FF0}"/>
              </a:ext>
            </a:extLst>
          </p:cNvPr>
          <p:cNvSpPr txBox="1"/>
          <p:nvPr/>
        </p:nvSpPr>
        <p:spPr>
          <a:xfrm>
            <a:off x="424926" y="4986241"/>
            <a:ext cx="10106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are included in </a:t>
            </a:r>
          </a:p>
          <a:p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N. Arsenyev, E. V.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Mardyban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M. </a:t>
            </a:r>
            <a:r>
              <a:rPr lang="e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Shneidman</a:t>
            </a: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Int. J. Mod. Phys. E, 2441021 (2024)</a:t>
            </a:r>
          </a:p>
        </p:txBody>
      </p:sp>
    </p:spTree>
    <p:extLst>
      <p:ext uri="{BB962C8B-B14F-4D97-AF65-F5344CB8AC3E}">
        <p14:creationId xmlns:p14="http://schemas.microsoft.com/office/powerpoint/2010/main" val="59787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16499</TotalTime>
  <Words>648</Words>
  <Application>Microsoft Macintosh PowerPoint</Application>
  <PresentationFormat>Широкоэкранный</PresentationFormat>
  <Paragraphs>76</Paragraphs>
  <Slides>12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Тема Office</vt:lpstr>
      <vt:lpstr>Graph</vt:lpstr>
      <vt:lpstr>Investigation of the structure of the lowest quadrupole excitations in Ge isotopes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594</dc:creator>
  <cp:lastModifiedBy>594</cp:lastModifiedBy>
  <cp:revision>33</cp:revision>
  <dcterms:created xsi:type="dcterms:W3CDTF">2024-06-21T07:37:52Z</dcterms:created>
  <dcterms:modified xsi:type="dcterms:W3CDTF">2025-02-17T09:41:14Z</dcterms:modified>
</cp:coreProperties>
</file>