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charts/chart6.xml" ContentType="application/vnd.openxmlformats-officedocument.drawingml.chart+xml"/>
  <Override PartName="/ppt/theme/themeOverride6.xml" ContentType="application/vnd.openxmlformats-officedocument.themeOverride+xml"/>
  <Override PartName="/ppt/charts/chart7.xml" ContentType="application/vnd.openxmlformats-officedocument.drawingml.chart+xml"/>
  <Override PartName="/ppt/theme/themeOverride7.xml" ContentType="application/vnd.openxmlformats-officedocument.themeOverride+xml"/>
  <Override PartName="/ppt/charts/chart8.xml" ContentType="application/vnd.openxmlformats-officedocument.drawingml.chart+xml"/>
  <Override PartName="/ppt/theme/themeOverride8.xml" ContentType="application/vnd.openxmlformats-officedocument.themeOverride+xml"/>
  <Override PartName="/ppt/charts/chart9.xml" ContentType="application/vnd.openxmlformats-officedocument.drawingml.chart+xml"/>
  <Override PartName="/ppt/theme/themeOverride9.xml" ContentType="application/vnd.openxmlformats-officedocument.themeOverride+xml"/>
  <Override PartName="/ppt/charts/chart10.xml" ContentType="application/vnd.openxmlformats-officedocument.drawingml.chart+xml"/>
  <Override PartName="/ppt/theme/themeOverride10.xml" ContentType="application/vnd.openxmlformats-officedocument.themeOverride+xml"/>
  <Override PartName="/ppt/charts/chart11.xml" ContentType="application/vnd.openxmlformats-officedocument.drawingml.chart+xml"/>
  <Override PartName="/ppt/theme/themeOverride11.xml" ContentType="application/vnd.openxmlformats-officedocument.themeOverride+xml"/>
  <Override PartName="/ppt/charts/chart12.xml" ContentType="application/vnd.openxmlformats-officedocument.drawingml.chart+xml"/>
  <Override PartName="/ppt/theme/themeOverride12.xml" ContentType="application/vnd.openxmlformats-officedocument.themeOverride+xml"/>
  <Override PartName="/ppt/charts/chart13.xml" ContentType="application/vnd.openxmlformats-officedocument.drawingml.chart+xml"/>
  <Override PartName="/ppt/theme/themeOverride13.xml" ContentType="application/vnd.openxmlformats-officedocument.themeOverride+xml"/>
  <Override PartName="/ppt/charts/chart14.xml" ContentType="application/vnd.openxmlformats-officedocument.drawingml.chart+xml"/>
  <Override PartName="/ppt/theme/themeOverride14.xml" ContentType="application/vnd.openxmlformats-officedocument.themeOverride+xml"/>
  <Override PartName="/ppt/charts/chart15.xml" ContentType="application/vnd.openxmlformats-officedocument.drawingml.chart+xml"/>
  <Override PartName="/ppt/theme/themeOverride15.xml" ContentType="application/vnd.openxmlformats-officedocument.themeOverride+xml"/>
  <Override PartName="/ppt/charts/chart16.xml" ContentType="application/vnd.openxmlformats-officedocument.drawingml.chart+xml"/>
  <Override PartName="/ppt/theme/themeOverride16.xml" ContentType="application/vnd.openxmlformats-officedocument.themeOverride+xml"/>
  <Override PartName="/ppt/charts/chart17.xml" ContentType="application/vnd.openxmlformats-officedocument.drawingml.chart+xml"/>
  <Override PartName="/ppt/theme/themeOverride17.xml" ContentType="application/vnd.openxmlformats-officedocument.themeOverride+xml"/>
  <Override PartName="/ppt/charts/chart18.xml" ContentType="application/vnd.openxmlformats-officedocument.drawingml.chart+xml"/>
  <Override PartName="/ppt/theme/themeOverride18.xml" ContentType="application/vnd.openxmlformats-officedocument.themeOverride+xml"/>
  <Override PartName="/ppt/charts/chart19.xml" ContentType="application/vnd.openxmlformats-officedocument.drawingml.chart+xml"/>
  <Override PartName="/ppt/theme/themeOverride19.xml" ContentType="application/vnd.openxmlformats-officedocument.themeOverride+xml"/>
  <Override PartName="/ppt/charts/chart20.xml" ContentType="application/vnd.openxmlformats-officedocument.drawingml.chart+xml"/>
  <Override PartName="/ppt/theme/themeOverride20.xml" ContentType="application/vnd.openxmlformats-officedocument.themeOverride+xml"/>
  <Override PartName="/ppt/charts/chart21.xml" ContentType="application/vnd.openxmlformats-officedocument.drawingml.chart+xml"/>
  <Override PartName="/ppt/theme/themeOverride21.xml" ContentType="application/vnd.openxmlformats-officedocument.themeOverride+xml"/>
  <Override PartName="/ppt/charts/chart22.xml" ContentType="application/vnd.openxmlformats-officedocument.drawingml.chart+xml"/>
  <Override PartName="/ppt/theme/themeOverride22.xml" ContentType="application/vnd.openxmlformats-officedocument.themeOverride+xml"/>
  <Override PartName="/ppt/charts/chart23.xml" ContentType="application/vnd.openxmlformats-officedocument.drawingml.chart+xml"/>
  <Override PartName="/ppt/theme/themeOverride23.xml" ContentType="application/vnd.openxmlformats-officedocument.themeOverride+xml"/>
  <Override PartName="/ppt/charts/chart24.xml" ContentType="application/vnd.openxmlformats-officedocument.drawingml.chart+xml"/>
  <Override PartName="/ppt/theme/themeOverride24.xml" ContentType="application/vnd.openxmlformats-officedocument.themeOverride+xml"/>
  <Override PartName="/ppt/charts/chart25.xml" ContentType="application/vnd.openxmlformats-officedocument.drawingml.chart+xml"/>
  <Override PartName="/ppt/theme/themeOverride25.xml" ContentType="application/vnd.openxmlformats-officedocument.themeOverride+xml"/>
  <Override PartName="/ppt/charts/chart26.xml" ContentType="application/vnd.openxmlformats-officedocument.drawingml.chart+xml"/>
  <Override PartName="/ppt/theme/themeOverride26.xml" ContentType="application/vnd.openxmlformats-officedocument.themeOverride+xml"/>
  <Override PartName="/ppt/charts/chart27.xml" ContentType="application/vnd.openxmlformats-officedocument.drawingml.chart+xml"/>
  <Override PartName="/ppt/theme/themeOverride27.xml" ContentType="application/vnd.openxmlformats-officedocument.themeOverride+xml"/>
  <Override PartName="/ppt/charts/chart28.xml" ContentType="application/vnd.openxmlformats-officedocument.drawingml.chart+xml"/>
  <Override PartName="/ppt/theme/themeOverride28.xml" ContentType="application/vnd.openxmlformats-officedocument.themeOverride+xml"/>
  <Override PartName="/ppt/charts/chart29.xml" ContentType="application/vnd.openxmlformats-officedocument.drawingml.chart+xml"/>
  <Override PartName="/ppt/theme/themeOverride29.xml" ContentType="application/vnd.openxmlformats-officedocument.themeOverride+xml"/>
  <Override PartName="/ppt/charts/chart30.xml" ContentType="application/vnd.openxmlformats-officedocument.drawingml.chart+xml"/>
  <Override PartName="/ppt/theme/themeOverride30.xml" ContentType="application/vnd.openxmlformats-officedocument.themeOverride+xml"/>
  <Override PartName="/ppt/charts/chart31.xml" ContentType="application/vnd.openxmlformats-officedocument.drawingml.chart+xml"/>
  <Override PartName="/ppt/theme/themeOverride31.xml" ContentType="application/vnd.openxmlformats-officedocument.themeOverride+xml"/>
  <Override PartName="/ppt/charts/chart32.xml" ContentType="application/vnd.openxmlformats-officedocument.drawingml.chart+xml"/>
  <Override PartName="/ppt/theme/themeOverride32.xml" ContentType="application/vnd.openxmlformats-officedocument.themeOverride+xml"/>
  <Override PartName="/ppt/charts/chart33.xml" ContentType="application/vnd.openxmlformats-officedocument.drawingml.chart+xml"/>
  <Override PartName="/ppt/theme/themeOverride33.xml" ContentType="application/vnd.openxmlformats-officedocument.themeOverride+xml"/>
  <Override PartName="/ppt/charts/chart34.xml" ContentType="application/vnd.openxmlformats-officedocument.drawingml.chart+xml"/>
  <Override PartName="/ppt/theme/themeOverride34.xml" ContentType="application/vnd.openxmlformats-officedocument.themeOverride+xml"/>
  <Override PartName="/ppt/charts/chart35.xml" ContentType="application/vnd.openxmlformats-officedocument.drawingml.chart+xml"/>
  <Override PartName="/ppt/theme/themeOverride35.xml" ContentType="application/vnd.openxmlformats-officedocument.themeOverride+xml"/>
  <Override PartName="/ppt/charts/chart36.xml" ContentType="application/vnd.openxmlformats-officedocument.drawingml.chart+xml"/>
  <Override PartName="/ppt/theme/themeOverride36.xml" ContentType="application/vnd.openxmlformats-officedocument.themeOverride+xml"/>
  <Override PartName="/ppt/charts/chart37.xml" ContentType="application/vnd.openxmlformats-officedocument.drawingml.chart+xml"/>
  <Override PartName="/ppt/theme/themeOverride37.xml" ContentType="application/vnd.openxmlformats-officedocument.themeOverride+xml"/>
  <Override PartName="/ppt/charts/chart38.xml" ContentType="application/vnd.openxmlformats-officedocument.drawingml.chart+xml"/>
  <Override PartName="/ppt/theme/themeOverride38.xml" ContentType="application/vnd.openxmlformats-officedocument.themeOverride+xml"/>
  <Override PartName="/ppt/charts/chart39.xml" ContentType="application/vnd.openxmlformats-officedocument.drawingml.chart+xml"/>
  <Override PartName="/ppt/theme/themeOverride39.xml" ContentType="application/vnd.openxmlformats-officedocument.themeOverride+xml"/>
  <Override PartName="/ppt/charts/chart40.xml" ContentType="application/vnd.openxmlformats-officedocument.drawingml.chart+xml"/>
  <Override PartName="/ppt/theme/themeOverride40.xml" ContentType="application/vnd.openxmlformats-officedocument.themeOverride+xml"/>
  <Override PartName="/ppt/charts/chart41.xml" ContentType="application/vnd.openxmlformats-officedocument.drawingml.chart+xml"/>
  <Override PartName="/ppt/theme/themeOverride41.xml" ContentType="application/vnd.openxmlformats-officedocument.themeOverride+xml"/>
  <Override PartName="/ppt/charts/chart42.xml" ContentType="application/vnd.openxmlformats-officedocument.drawingml.chart+xml"/>
  <Override PartName="/ppt/theme/themeOverride42.xml" ContentType="application/vnd.openxmlformats-officedocument.themeOverride+xml"/>
  <Override PartName="/ppt/charts/chart43.xml" ContentType="application/vnd.openxmlformats-officedocument.drawingml.chart+xml"/>
  <Override PartName="/ppt/theme/themeOverride43.xml" ContentType="application/vnd.openxmlformats-officedocument.themeOverride+xml"/>
  <Override PartName="/ppt/charts/chart44.xml" ContentType="application/vnd.openxmlformats-officedocument.drawingml.chart+xml"/>
  <Override PartName="/ppt/theme/themeOverride44.xml" ContentType="application/vnd.openxmlformats-officedocument.themeOverride+xml"/>
  <Override PartName="/ppt/charts/chart45.xml" ContentType="application/vnd.openxmlformats-officedocument.drawingml.chart+xml"/>
  <Override PartName="/ppt/theme/themeOverride45.xml" ContentType="application/vnd.openxmlformats-officedocument.themeOverride+xml"/>
  <Override PartName="/ppt/charts/chart46.xml" ContentType="application/vnd.openxmlformats-officedocument.drawingml.chart+xml"/>
  <Override PartName="/ppt/theme/themeOverride46.xml" ContentType="application/vnd.openxmlformats-officedocument.themeOverride+xml"/>
  <Override PartName="/ppt/charts/chart47.xml" ContentType="application/vnd.openxmlformats-officedocument.drawingml.chart+xml"/>
  <Override PartName="/ppt/theme/themeOverride47.xml" ContentType="application/vnd.openxmlformats-officedocument.themeOverride+xml"/>
  <Override PartName="/ppt/charts/chart48.xml" ContentType="application/vnd.openxmlformats-officedocument.drawingml.chart+xml"/>
  <Override PartName="/ppt/theme/themeOverride48.xml" ContentType="application/vnd.openxmlformats-officedocument.themeOverride+xml"/>
  <Override PartName="/ppt/charts/chart49.xml" ContentType="application/vnd.openxmlformats-officedocument.drawingml.chart+xml"/>
  <Override PartName="/ppt/theme/themeOverride49.xml" ContentType="application/vnd.openxmlformats-officedocument.themeOverride+xml"/>
  <Override PartName="/ppt/charts/chart50.xml" ContentType="application/vnd.openxmlformats-officedocument.drawingml.chart+xml"/>
  <Override PartName="/ppt/theme/themeOverride50.xml" ContentType="application/vnd.openxmlformats-officedocument.themeOverride+xml"/>
  <Override PartName="/ppt/charts/chart51.xml" ContentType="application/vnd.openxmlformats-officedocument.drawingml.chart+xml"/>
  <Override PartName="/ppt/theme/themeOverride51.xml" ContentType="application/vnd.openxmlformats-officedocument.themeOverride+xml"/>
  <Override PartName="/ppt/charts/chart52.xml" ContentType="application/vnd.openxmlformats-officedocument.drawingml.chart+xml"/>
  <Override PartName="/ppt/theme/themeOverride52.xml" ContentType="application/vnd.openxmlformats-officedocument.themeOverride+xml"/>
  <Override PartName="/ppt/charts/chart53.xml" ContentType="application/vnd.openxmlformats-officedocument.drawingml.chart+xml"/>
  <Override PartName="/ppt/theme/themeOverride53.xml" ContentType="application/vnd.openxmlformats-officedocument.themeOverride+xml"/>
  <Override PartName="/ppt/charts/chart54.xml" ContentType="application/vnd.openxmlformats-officedocument.drawingml.chart+xml"/>
  <Override PartName="/ppt/theme/themeOverride54.xml" ContentType="application/vnd.openxmlformats-officedocument.themeOverride+xml"/>
  <Override PartName="/ppt/charts/chart55.xml" ContentType="application/vnd.openxmlformats-officedocument.drawingml.chart+xml"/>
  <Override PartName="/ppt/theme/themeOverride55.xml" ContentType="application/vnd.openxmlformats-officedocument.themeOverride+xml"/>
  <Override PartName="/ppt/charts/chart56.xml" ContentType="application/vnd.openxmlformats-officedocument.drawingml.chart+xml"/>
  <Override PartName="/ppt/theme/themeOverride56.xml" ContentType="application/vnd.openxmlformats-officedocument.themeOverride+xml"/>
  <Override PartName="/ppt/charts/chart57.xml" ContentType="application/vnd.openxmlformats-officedocument.drawingml.chart+xml"/>
  <Override PartName="/ppt/theme/themeOverride57.xml" ContentType="application/vnd.openxmlformats-officedocument.themeOverride+xml"/>
  <Override PartName="/ppt/charts/chart58.xml" ContentType="application/vnd.openxmlformats-officedocument.drawingml.chart+xml"/>
  <Override PartName="/ppt/theme/themeOverride58.xml" ContentType="application/vnd.openxmlformats-officedocument.themeOverride+xml"/>
  <Override PartName="/ppt/charts/chart59.xml" ContentType="application/vnd.openxmlformats-officedocument.drawingml.chart+xml"/>
  <Override PartName="/ppt/theme/themeOverride59.xml" ContentType="application/vnd.openxmlformats-officedocument.themeOverride+xml"/>
  <Override PartName="/ppt/charts/chart60.xml" ContentType="application/vnd.openxmlformats-officedocument.drawingml.chart+xml"/>
  <Override PartName="/ppt/theme/themeOverride60.xml" ContentType="application/vnd.openxmlformats-officedocument.themeOverride+xml"/>
  <Override PartName="/ppt/charts/chart61.xml" ContentType="application/vnd.openxmlformats-officedocument.drawingml.chart+xml"/>
  <Override PartName="/ppt/theme/themeOverride61.xml" ContentType="application/vnd.openxmlformats-officedocument.themeOverride+xml"/>
  <Override PartName="/ppt/charts/chart62.xml" ContentType="application/vnd.openxmlformats-officedocument.drawingml.chart+xml"/>
  <Override PartName="/ppt/theme/themeOverride62.xml" ContentType="application/vnd.openxmlformats-officedocument.themeOverride+xml"/>
  <Override PartName="/ppt/charts/chart63.xml" ContentType="application/vnd.openxmlformats-officedocument.drawingml.chart+xml"/>
  <Override PartName="/ppt/theme/themeOverride63.xml" ContentType="application/vnd.openxmlformats-officedocument.themeOverride+xml"/>
  <Override PartName="/ppt/charts/chart64.xml" ContentType="application/vnd.openxmlformats-officedocument.drawingml.chart+xml"/>
  <Override PartName="/ppt/theme/themeOverride64.xml" ContentType="application/vnd.openxmlformats-officedocument.themeOverride+xml"/>
  <Override PartName="/ppt/charts/chart65.xml" ContentType="application/vnd.openxmlformats-officedocument.drawingml.chart+xml"/>
  <Override PartName="/ppt/theme/themeOverride65.xml" ContentType="application/vnd.openxmlformats-officedocument.themeOverride+xml"/>
  <Override PartName="/ppt/charts/chart66.xml" ContentType="application/vnd.openxmlformats-officedocument.drawingml.chart+xml"/>
  <Override PartName="/ppt/theme/themeOverride66.xml" ContentType="application/vnd.openxmlformats-officedocument.themeOverride+xml"/>
  <Override PartName="/ppt/charts/chart67.xml" ContentType="application/vnd.openxmlformats-officedocument.drawingml.chart+xml"/>
  <Override PartName="/ppt/theme/themeOverride67.xml" ContentType="application/vnd.openxmlformats-officedocument.themeOverride+xml"/>
  <Override PartName="/ppt/charts/chart68.xml" ContentType="application/vnd.openxmlformats-officedocument.drawingml.chart+xml"/>
  <Override PartName="/ppt/theme/themeOverride68.xml" ContentType="application/vnd.openxmlformats-officedocument.themeOverride+xml"/>
  <Override PartName="/ppt/charts/chart69.xml" ContentType="application/vnd.openxmlformats-officedocument.drawingml.chart+xml"/>
  <Override PartName="/ppt/theme/themeOverride69.xml" ContentType="application/vnd.openxmlformats-officedocument.themeOverride+xml"/>
  <Override PartName="/ppt/charts/chart70.xml" ContentType="application/vnd.openxmlformats-officedocument.drawingml.chart+xml"/>
  <Override PartName="/ppt/theme/themeOverride70.xml" ContentType="application/vnd.openxmlformats-officedocument.themeOverride+xml"/>
  <Override PartName="/ppt/charts/chart71.xml" ContentType="application/vnd.openxmlformats-officedocument.drawingml.chart+xml"/>
  <Override PartName="/ppt/theme/themeOverride71.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sldIdLst>
    <p:sldId id="259" r:id="rId3"/>
    <p:sldId id="266" r:id="rId4"/>
    <p:sldId id="267" r:id="rId5"/>
    <p:sldId id="268" r:id="rId6"/>
    <p:sldId id="323" r:id="rId7"/>
    <p:sldId id="257" r:id="rId8"/>
    <p:sldId id="299" r:id="rId9"/>
    <p:sldId id="335" r:id="rId10"/>
    <p:sldId id="334" r:id="rId11"/>
    <p:sldId id="333" r:id="rId12"/>
    <p:sldId id="332" r:id="rId13"/>
    <p:sldId id="331" r:id="rId14"/>
    <p:sldId id="330" r:id="rId15"/>
    <p:sldId id="329" r:id="rId16"/>
    <p:sldId id="328" r:id="rId17"/>
    <p:sldId id="326" r:id="rId18"/>
    <p:sldId id="327" r:id="rId19"/>
    <p:sldId id="303" r:id="rId20"/>
    <p:sldId id="274" r:id="rId21"/>
    <p:sldId id="336" r:id="rId22"/>
    <p:sldId id="324" r:id="rId23"/>
    <p:sldId id="290" r:id="rId24"/>
    <p:sldId id="341" r:id="rId25"/>
    <p:sldId id="349" r:id="rId26"/>
    <p:sldId id="348" r:id="rId27"/>
    <p:sldId id="347" r:id="rId28"/>
    <p:sldId id="346" r:id="rId29"/>
    <p:sldId id="345" r:id="rId30"/>
    <p:sldId id="344" r:id="rId31"/>
    <p:sldId id="343" r:id="rId32"/>
    <p:sldId id="342" r:id="rId33"/>
    <p:sldId id="350" r:id="rId34"/>
    <p:sldId id="352" r:id="rId35"/>
    <p:sldId id="351" r:id="rId36"/>
    <p:sldId id="337" r:id="rId37"/>
    <p:sldId id="338" r:id="rId38"/>
    <p:sldId id="325" r:id="rId39"/>
    <p:sldId id="291" r:id="rId40"/>
    <p:sldId id="353" r:id="rId41"/>
    <p:sldId id="363" r:id="rId42"/>
    <p:sldId id="362" r:id="rId43"/>
    <p:sldId id="361" r:id="rId44"/>
    <p:sldId id="360" r:id="rId45"/>
    <p:sldId id="359" r:id="rId46"/>
    <p:sldId id="358" r:id="rId47"/>
    <p:sldId id="357" r:id="rId48"/>
    <p:sldId id="356" r:id="rId49"/>
    <p:sldId id="355" r:id="rId50"/>
    <p:sldId id="354" r:id="rId51"/>
    <p:sldId id="364" r:id="rId52"/>
    <p:sldId id="339" r:id="rId53"/>
    <p:sldId id="340" r:id="rId54"/>
    <p:sldId id="321" r:id="rId55"/>
    <p:sldId id="322" r:id="rId56"/>
    <p:sldId id="304" r:id="rId57"/>
    <p:sldId id="263" r:id="rId58"/>
    <p:sldId id="262" r:id="rId59"/>
    <p:sldId id="261" r:id="rId60"/>
  </p:sldIdLst>
  <p:sldSz cx="9144000" cy="6858000" type="screen4x3"/>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16" d="100"/>
          <a:sy n="116" d="100"/>
        </p:scale>
        <p:origin x="-1482" y="-96"/>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s>
</file>

<file path=ppt/charts/_rels/chart1.xml.rels><?xml version="1.0" encoding="UTF-8" standalone="yes"?>
<Relationships xmlns="http://schemas.openxmlformats.org/package/2006/relationships"><Relationship Id="rId2" Type="http://schemas.openxmlformats.org/officeDocument/2006/relationships/package" Target="../embeddings/_____Microsoft_Excel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_____Microsoft_Excel10.xlsx"/><Relationship Id="rId1" Type="http://schemas.openxmlformats.org/officeDocument/2006/relationships/themeOverride" Target="../theme/themeOverride10.xml"/></Relationships>
</file>

<file path=ppt/charts/_rels/chart11.xml.rels><?xml version="1.0" encoding="UTF-8" standalone="yes"?>
<Relationships xmlns="http://schemas.openxmlformats.org/package/2006/relationships"><Relationship Id="rId2" Type="http://schemas.openxmlformats.org/officeDocument/2006/relationships/package" Target="../embeddings/_____Microsoft_Excel11.xlsx"/><Relationship Id="rId1" Type="http://schemas.openxmlformats.org/officeDocument/2006/relationships/themeOverride" Target="../theme/themeOverride11.xml"/></Relationships>
</file>

<file path=ppt/charts/_rels/chart12.xml.rels><?xml version="1.0" encoding="UTF-8" standalone="yes"?>
<Relationships xmlns="http://schemas.openxmlformats.org/package/2006/relationships"><Relationship Id="rId2" Type="http://schemas.openxmlformats.org/officeDocument/2006/relationships/package" Target="../embeddings/_____Microsoft_Excel12.xlsx"/><Relationship Id="rId1" Type="http://schemas.openxmlformats.org/officeDocument/2006/relationships/themeOverride" Target="../theme/themeOverride12.xml"/></Relationships>
</file>

<file path=ppt/charts/_rels/chart13.xml.rels><?xml version="1.0" encoding="UTF-8" standalone="yes"?>
<Relationships xmlns="http://schemas.openxmlformats.org/package/2006/relationships"><Relationship Id="rId2" Type="http://schemas.openxmlformats.org/officeDocument/2006/relationships/package" Target="../embeddings/_____Microsoft_Excel13.xlsx"/><Relationship Id="rId1" Type="http://schemas.openxmlformats.org/officeDocument/2006/relationships/themeOverride" Target="../theme/themeOverride13.xml"/></Relationships>
</file>

<file path=ppt/charts/_rels/chart14.xml.rels><?xml version="1.0" encoding="UTF-8" standalone="yes"?>
<Relationships xmlns="http://schemas.openxmlformats.org/package/2006/relationships"><Relationship Id="rId2" Type="http://schemas.openxmlformats.org/officeDocument/2006/relationships/package" Target="../embeddings/_____Microsoft_Excel14.xlsx"/><Relationship Id="rId1" Type="http://schemas.openxmlformats.org/officeDocument/2006/relationships/themeOverride" Target="../theme/themeOverride14.xml"/></Relationships>
</file>

<file path=ppt/charts/_rels/chart15.xml.rels><?xml version="1.0" encoding="UTF-8" standalone="yes"?>
<Relationships xmlns="http://schemas.openxmlformats.org/package/2006/relationships"><Relationship Id="rId2" Type="http://schemas.openxmlformats.org/officeDocument/2006/relationships/package" Target="../embeddings/_____Microsoft_Excel15.xlsx"/><Relationship Id="rId1" Type="http://schemas.openxmlformats.org/officeDocument/2006/relationships/themeOverride" Target="../theme/themeOverride15.xml"/></Relationships>
</file>

<file path=ppt/charts/_rels/chart16.xml.rels><?xml version="1.0" encoding="UTF-8" standalone="yes"?>
<Relationships xmlns="http://schemas.openxmlformats.org/package/2006/relationships"><Relationship Id="rId2" Type="http://schemas.openxmlformats.org/officeDocument/2006/relationships/package" Target="../embeddings/_____Microsoft_Excel16.xlsx"/><Relationship Id="rId1" Type="http://schemas.openxmlformats.org/officeDocument/2006/relationships/themeOverride" Target="../theme/themeOverride16.xml"/></Relationships>
</file>

<file path=ppt/charts/_rels/chart17.xml.rels><?xml version="1.0" encoding="UTF-8" standalone="yes"?>
<Relationships xmlns="http://schemas.openxmlformats.org/package/2006/relationships"><Relationship Id="rId2" Type="http://schemas.openxmlformats.org/officeDocument/2006/relationships/package" Target="../embeddings/_____Microsoft_Excel17.xlsx"/><Relationship Id="rId1" Type="http://schemas.openxmlformats.org/officeDocument/2006/relationships/themeOverride" Target="../theme/themeOverride17.xml"/></Relationships>
</file>

<file path=ppt/charts/_rels/chart18.xml.rels><?xml version="1.0" encoding="UTF-8" standalone="yes"?>
<Relationships xmlns="http://schemas.openxmlformats.org/package/2006/relationships"><Relationship Id="rId2" Type="http://schemas.openxmlformats.org/officeDocument/2006/relationships/package" Target="../embeddings/_____Microsoft_Excel18.xlsx"/><Relationship Id="rId1" Type="http://schemas.openxmlformats.org/officeDocument/2006/relationships/themeOverride" Target="../theme/themeOverride18.xml"/></Relationships>
</file>

<file path=ppt/charts/_rels/chart19.xml.rels><?xml version="1.0" encoding="UTF-8" standalone="yes"?>
<Relationships xmlns="http://schemas.openxmlformats.org/package/2006/relationships"><Relationship Id="rId2" Type="http://schemas.openxmlformats.org/officeDocument/2006/relationships/package" Target="../embeddings/_____Microsoft_Excel19.xlsx"/><Relationship Id="rId1" Type="http://schemas.openxmlformats.org/officeDocument/2006/relationships/themeOverride" Target="../theme/themeOverride19.xml"/></Relationships>
</file>

<file path=ppt/charts/_rels/chart2.xml.rels><?xml version="1.0" encoding="UTF-8" standalone="yes"?>
<Relationships xmlns="http://schemas.openxmlformats.org/package/2006/relationships"><Relationship Id="rId2" Type="http://schemas.openxmlformats.org/officeDocument/2006/relationships/package" Target="../embeddings/_____Microsoft_Excel2.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2" Type="http://schemas.openxmlformats.org/officeDocument/2006/relationships/package" Target="../embeddings/_____Microsoft_Excel20.xlsx"/><Relationship Id="rId1" Type="http://schemas.openxmlformats.org/officeDocument/2006/relationships/themeOverride" Target="../theme/themeOverride20.xml"/></Relationships>
</file>

<file path=ppt/charts/_rels/chart21.xml.rels><?xml version="1.0" encoding="UTF-8" standalone="yes"?>
<Relationships xmlns="http://schemas.openxmlformats.org/package/2006/relationships"><Relationship Id="rId2" Type="http://schemas.openxmlformats.org/officeDocument/2006/relationships/package" Target="../embeddings/_____Microsoft_Excel21.xlsx"/><Relationship Id="rId1" Type="http://schemas.openxmlformats.org/officeDocument/2006/relationships/themeOverride" Target="../theme/themeOverride21.xml"/></Relationships>
</file>

<file path=ppt/charts/_rels/chart22.xml.rels><?xml version="1.0" encoding="UTF-8" standalone="yes"?>
<Relationships xmlns="http://schemas.openxmlformats.org/package/2006/relationships"><Relationship Id="rId2" Type="http://schemas.openxmlformats.org/officeDocument/2006/relationships/package" Target="../embeddings/_____Microsoft_Excel22.xlsx"/><Relationship Id="rId1" Type="http://schemas.openxmlformats.org/officeDocument/2006/relationships/themeOverride" Target="../theme/themeOverride22.xml"/></Relationships>
</file>

<file path=ppt/charts/_rels/chart23.xml.rels><?xml version="1.0" encoding="UTF-8" standalone="yes"?>
<Relationships xmlns="http://schemas.openxmlformats.org/package/2006/relationships"><Relationship Id="rId2" Type="http://schemas.openxmlformats.org/officeDocument/2006/relationships/package" Target="../embeddings/_____Microsoft_Excel23.xlsx"/><Relationship Id="rId1" Type="http://schemas.openxmlformats.org/officeDocument/2006/relationships/themeOverride" Target="../theme/themeOverride23.xml"/></Relationships>
</file>

<file path=ppt/charts/_rels/chart24.xml.rels><?xml version="1.0" encoding="UTF-8" standalone="yes"?>
<Relationships xmlns="http://schemas.openxmlformats.org/package/2006/relationships"><Relationship Id="rId2" Type="http://schemas.openxmlformats.org/officeDocument/2006/relationships/package" Target="../embeddings/_____Microsoft_Excel24.xlsx"/><Relationship Id="rId1" Type="http://schemas.openxmlformats.org/officeDocument/2006/relationships/themeOverride" Target="../theme/themeOverride24.xml"/></Relationships>
</file>

<file path=ppt/charts/_rels/chart25.xml.rels><?xml version="1.0" encoding="UTF-8" standalone="yes"?>
<Relationships xmlns="http://schemas.openxmlformats.org/package/2006/relationships"><Relationship Id="rId2" Type="http://schemas.openxmlformats.org/officeDocument/2006/relationships/package" Target="../embeddings/_____Microsoft_Excel25.xlsx"/><Relationship Id="rId1" Type="http://schemas.openxmlformats.org/officeDocument/2006/relationships/themeOverride" Target="../theme/themeOverride25.xml"/></Relationships>
</file>

<file path=ppt/charts/_rels/chart26.xml.rels><?xml version="1.0" encoding="UTF-8" standalone="yes"?>
<Relationships xmlns="http://schemas.openxmlformats.org/package/2006/relationships"><Relationship Id="rId2" Type="http://schemas.openxmlformats.org/officeDocument/2006/relationships/package" Target="../embeddings/_____Microsoft_Excel26.xlsx"/><Relationship Id="rId1" Type="http://schemas.openxmlformats.org/officeDocument/2006/relationships/themeOverride" Target="../theme/themeOverride26.xml"/></Relationships>
</file>

<file path=ppt/charts/_rels/chart27.xml.rels><?xml version="1.0" encoding="UTF-8" standalone="yes"?>
<Relationships xmlns="http://schemas.openxmlformats.org/package/2006/relationships"><Relationship Id="rId2" Type="http://schemas.openxmlformats.org/officeDocument/2006/relationships/package" Target="../embeddings/_____Microsoft_Excel27.xlsx"/><Relationship Id="rId1" Type="http://schemas.openxmlformats.org/officeDocument/2006/relationships/themeOverride" Target="../theme/themeOverride27.xml"/></Relationships>
</file>

<file path=ppt/charts/_rels/chart28.xml.rels><?xml version="1.0" encoding="UTF-8" standalone="yes"?>
<Relationships xmlns="http://schemas.openxmlformats.org/package/2006/relationships"><Relationship Id="rId2" Type="http://schemas.openxmlformats.org/officeDocument/2006/relationships/package" Target="../embeddings/_____Microsoft_Excel28.xlsx"/><Relationship Id="rId1" Type="http://schemas.openxmlformats.org/officeDocument/2006/relationships/themeOverride" Target="../theme/themeOverride28.xml"/></Relationships>
</file>

<file path=ppt/charts/_rels/chart29.xml.rels><?xml version="1.0" encoding="UTF-8" standalone="yes"?>
<Relationships xmlns="http://schemas.openxmlformats.org/package/2006/relationships"><Relationship Id="rId2" Type="http://schemas.openxmlformats.org/officeDocument/2006/relationships/package" Target="../embeddings/_____Microsoft_Excel29.xlsx"/><Relationship Id="rId1" Type="http://schemas.openxmlformats.org/officeDocument/2006/relationships/themeOverride" Target="../theme/themeOverride29.xml"/></Relationships>
</file>

<file path=ppt/charts/_rels/chart3.xml.rels><?xml version="1.0" encoding="UTF-8" standalone="yes"?>
<Relationships xmlns="http://schemas.openxmlformats.org/package/2006/relationships"><Relationship Id="rId2" Type="http://schemas.openxmlformats.org/officeDocument/2006/relationships/package" Target="../embeddings/_____Microsoft_Excel3.xlsx"/><Relationship Id="rId1" Type="http://schemas.openxmlformats.org/officeDocument/2006/relationships/themeOverride" Target="../theme/themeOverride3.xml"/></Relationships>
</file>

<file path=ppt/charts/_rels/chart30.xml.rels><?xml version="1.0" encoding="UTF-8" standalone="yes"?>
<Relationships xmlns="http://schemas.openxmlformats.org/package/2006/relationships"><Relationship Id="rId2" Type="http://schemas.openxmlformats.org/officeDocument/2006/relationships/package" Target="../embeddings/_____Microsoft_Excel30.xlsx"/><Relationship Id="rId1" Type="http://schemas.openxmlformats.org/officeDocument/2006/relationships/themeOverride" Target="../theme/themeOverride30.xml"/></Relationships>
</file>

<file path=ppt/charts/_rels/chart31.xml.rels><?xml version="1.0" encoding="UTF-8" standalone="yes"?>
<Relationships xmlns="http://schemas.openxmlformats.org/package/2006/relationships"><Relationship Id="rId2" Type="http://schemas.openxmlformats.org/officeDocument/2006/relationships/package" Target="../embeddings/_____Microsoft_Excel31.xlsx"/><Relationship Id="rId1" Type="http://schemas.openxmlformats.org/officeDocument/2006/relationships/themeOverride" Target="../theme/themeOverride31.xml"/></Relationships>
</file>

<file path=ppt/charts/_rels/chart32.xml.rels><?xml version="1.0" encoding="UTF-8" standalone="yes"?>
<Relationships xmlns="http://schemas.openxmlformats.org/package/2006/relationships"><Relationship Id="rId2" Type="http://schemas.openxmlformats.org/officeDocument/2006/relationships/package" Target="../embeddings/_____Microsoft_Excel32.xlsx"/><Relationship Id="rId1" Type="http://schemas.openxmlformats.org/officeDocument/2006/relationships/themeOverride" Target="../theme/themeOverride32.xml"/></Relationships>
</file>

<file path=ppt/charts/_rels/chart33.xml.rels><?xml version="1.0" encoding="UTF-8" standalone="yes"?>
<Relationships xmlns="http://schemas.openxmlformats.org/package/2006/relationships"><Relationship Id="rId2" Type="http://schemas.openxmlformats.org/officeDocument/2006/relationships/package" Target="../embeddings/_____Microsoft_Excel33.xlsx"/><Relationship Id="rId1" Type="http://schemas.openxmlformats.org/officeDocument/2006/relationships/themeOverride" Target="../theme/themeOverride33.xml"/></Relationships>
</file>

<file path=ppt/charts/_rels/chart34.xml.rels><?xml version="1.0" encoding="UTF-8" standalone="yes"?>
<Relationships xmlns="http://schemas.openxmlformats.org/package/2006/relationships"><Relationship Id="rId2" Type="http://schemas.openxmlformats.org/officeDocument/2006/relationships/package" Target="../embeddings/_____Microsoft_Excel34.xlsx"/><Relationship Id="rId1" Type="http://schemas.openxmlformats.org/officeDocument/2006/relationships/themeOverride" Target="../theme/themeOverride34.xml"/></Relationships>
</file>

<file path=ppt/charts/_rels/chart35.xml.rels><?xml version="1.0" encoding="UTF-8" standalone="yes"?>
<Relationships xmlns="http://schemas.openxmlformats.org/package/2006/relationships"><Relationship Id="rId2" Type="http://schemas.openxmlformats.org/officeDocument/2006/relationships/package" Target="../embeddings/_____Microsoft_Excel35.xlsx"/><Relationship Id="rId1" Type="http://schemas.openxmlformats.org/officeDocument/2006/relationships/themeOverride" Target="../theme/themeOverride35.xml"/></Relationships>
</file>

<file path=ppt/charts/_rels/chart36.xml.rels><?xml version="1.0" encoding="UTF-8" standalone="yes"?>
<Relationships xmlns="http://schemas.openxmlformats.org/package/2006/relationships"><Relationship Id="rId2" Type="http://schemas.openxmlformats.org/officeDocument/2006/relationships/package" Target="../embeddings/_____Microsoft_Excel36.xlsx"/><Relationship Id="rId1" Type="http://schemas.openxmlformats.org/officeDocument/2006/relationships/themeOverride" Target="../theme/themeOverride36.xml"/></Relationships>
</file>

<file path=ppt/charts/_rels/chart37.xml.rels><?xml version="1.0" encoding="UTF-8" standalone="yes"?>
<Relationships xmlns="http://schemas.openxmlformats.org/package/2006/relationships"><Relationship Id="rId2" Type="http://schemas.openxmlformats.org/officeDocument/2006/relationships/package" Target="../embeddings/_____Microsoft_Excel37.xlsx"/><Relationship Id="rId1" Type="http://schemas.openxmlformats.org/officeDocument/2006/relationships/themeOverride" Target="../theme/themeOverride37.xml"/></Relationships>
</file>

<file path=ppt/charts/_rels/chart38.xml.rels><?xml version="1.0" encoding="UTF-8" standalone="yes"?>
<Relationships xmlns="http://schemas.openxmlformats.org/package/2006/relationships"><Relationship Id="rId2" Type="http://schemas.openxmlformats.org/officeDocument/2006/relationships/package" Target="../embeddings/_____Microsoft_Excel38.xlsx"/><Relationship Id="rId1" Type="http://schemas.openxmlformats.org/officeDocument/2006/relationships/themeOverride" Target="../theme/themeOverride38.xml"/></Relationships>
</file>

<file path=ppt/charts/_rels/chart39.xml.rels><?xml version="1.0" encoding="UTF-8" standalone="yes"?>
<Relationships xmlns="http://schemas.openxmlformats.org/package/2006/relationships"><Relationship Id="rId2" Type="http://schemas.openxmlformats.org/officeDocument/2006/relationships/package" Target="../embeddings/_____Microsoft_Excel39.xlsx"/><Relationship Id="rId1" Type="http://schemas.openxmlformats.org/officeDocument/2006/relationships/themeOverride" Target="../theme/themeOverride39.xml"/></Relationships>
</file>

<file path=ppt/charts/_rels/chart4.xml.rels><?xml version="1.0" encoding="UTF-8" standalone="yes"?>
<Relationships xmlns="http://schemas.openxmlformats.org/package/2006/relationships"><Relationship Id="rId2" Type="http://schemas.openxmlformats.org/officeDocument/2006/relationships/package" Target="../embeddings/_____Microsoft_Excel4.xlsx"/><Relationship Id="rId1" Type="http://schemas.openxmlformats.org/officeDocument/2006/relationships/themeOverride" Target="../theme/themeOverride4.xml"/></Relationships>
</file>

<file path=ppt/charts/_rels/chart40.xml.rels><?xml version="1.0" encoding="UTF-8" standalone="yes"?>
<Relationships xmlns="http://schemas.openxmlformats.org/package/2006/relationships"><Relationship Id="rId2" Type="http://schemas.openxmlformats.org/officeDocument/2006/relationships/package" Target="../embeddings/_____Microsoft_Excel40.xlsx"/><Relationship Id="rId1" Type="http://schemas.openxmlformats.org/officeDocument/2006/relationships/themeOverride" Target="../theme/themeOverride40.xml"/></Relationships>
</file>

<file path=ppt/charts/_rels/chart41.xml.rels><?xml version="1.0" encoding="UTF-8" standalone="yes"?>
<Relationships xmlns="http://schemas.openxmlformats.org/package/2006/relationships"><Relationship Id="rId2" Type="http://schemas.openxmlformats.org/officeDocument/2006/relationships/package" Target="../embeddings/_____Microsoft_Excel41.xlsx"/><Relationship Id="rId1" Type="http://schemas.openxmlformats.org/officeDocument/2006/relationships/themeOverride" Target="../theme/themeOverride41.xml"/></Relationships>
</file>

<file path=ppt/charts/_rels/chart42.xml.rels><?xml version="1.0" encoding="UTF-8" standalone="yes"?>
<Relationships xmlns="http://schemas.openxmlformats.org/package/2006/relationships"><Relationship Id="rId2" Type="http://schemas.openxmlformats.org/officeDocument/2006/relationships/package" Target="../embeddings/_____Microsoft_Excel42.xlsx"/><Relationship Id="rId1" Type="http://schemas.openxmlformats.org/officeDocument/2006/relationships/themeOverride" Target="../theme/themeOverride42.xml"/></Relationships>
</file>

<file path=ppt/charts/_rels/chart43.xml.rels><?xml version="1.0" encoding="UTF-8" standalone="yes"?>
<Relationships xmlns="http://schemas.openxmlformats.org/package/2006/relationships"><Relationship Id="rId2" Type="http://schemas.openxmlformats.org/officeDocument/2006/relationships/package" Target="../embeddings/_____Microsoft_Excel43.xlsx"/><Relationship Id="rId1" Type="http://schemas.openxmlformats.org/officeDocument/2006/relationships/themeOverride" Target="../theme/themeOverride43.xml"/></Relationships>
</file>

<file path=ppt/charts/_rels/chart44.xml.rels><?xml version="1.0" encoding="UTF-8" standalone="yes"?>
<Relationships xmlns="http://schemas.openxmlformats.org/package/2006/relationships"><Relationship Id="rId2" Type="http://schemas.openxmlformats.org/officeDocument/2006/relationships/package" Target="../embeddings/_____Microsoft_Excel44.xlsx"/><Relationship Id="rId1" Type="http://schemas.openxmlformats.org/officeDocument/2006/relationships/themeOverride" Target="../theme/themeOverride44.xml"/></Relationships>
</file>

<file path=ppt/charts/_rels/chart45.xml.rels><?xml version="1.0" encoding="UTF-8" standalone="yes"?>
<Relationships xmlns="http://schemas.openxmlformats.org/package/2006/relationships"><Relationship Id="rId2" Type="http://schemas.openxmlformats.org/officeDocument/2006/relationships/package" Target="../embeddings/_____Microsoft_Excel45.xlsx"/><Relationship Id="rId1" Type="http://schemas.openxmlformats.org/officeDocument/2006/relationships/themeOverride" Target="../theme/themeOverride45.xml"/></Relationships>
</file>

<file path=ppt/charts/_rels/chart46.xml.rels><?xml version="1.0" encoding="UTF-8" standalone="yes"?>
<Relationships xmlns="http://schemas.openxmlformats.org/package/2006/relationships"><Relationship Id="rId2" Type="http://schemas.openxmlformats.org/officeDocument/2006/relationships/package" Target="../embeddings/_____Microsoft_Excel46.xlsx"/><Relationship Id="rId1" Type="http://schemas.openxmlformats.org/officeDocument/2006/relationships/themeOverride" Target="../theme/themeOverride46.xml"/></Relationships>
</file>

<file path=ppt/charts/_rels/chart47.xml.rels><?xml version="1.0" encoding="UTF-8" standalone="yes"?>
<Relationships xmlns="http://schemas.openxmlformats.org/package/2006/relationships"><Relationship Id="rId2" Type="http://schemas.openxmlformats.org/officeDocument/2006/relationships/package" Target="../embeddings/_____Microsoft_Excel47.xlsx"/><Relationship Id="rId1" Type="http://schemas.openxmlformats.org/officeDocument/2006/relationships/themeOverride" Target="../theme/themeOverride47.xml"/></Relationships>
</file>

<file path=ppt/charts/_rels/chart48.xml.rels><?xml version="1.0" encoding="UTF-8" standalone="yes"?>
<Relationships xmlns="http://schemas.openxmlformats.org/package/2006/relationships"><Relationship Id="rId2" Type="http://schemas.openxmlformats.org/officeDocument/2006/relationships/package" Target="../embeddings/_____Microsoft_Excel48.xlsx"/><Relationship Id="rId1" Type="http://schemas.openxmlformats.org/officeDocument/2006/relationships/themeOverride" Target="../theme/themeOverride48.xml"/></Relationships>
</file>

<file path=ppt/charts/_rels/chart49.xml.rels><?xml version="1.0" encoding="UTF-8" standalone="yes"?>
<Relationships xmlns="http://schemas.openxmlformats.org/package/2006/relationships"><Relationship Id="rId2" Type="http://schemas.openxmlformats.org/officeDocument/2006/relationships/package" Target="../embeddings/_____Microsoft_Excel49.xlsx"/><Relationship Id="rId1" Type="http://schemas.openxmlformats.org/officeDocument/2006/relationships/themeOverride" Target="../theme/themeOverride49.xml"/></Relationships>
</file>

<file path=ppt/charts/_rels/chart5.xml.rels><?xml version="1.0" encoding="UTF-8" standalone="yes"?>
<Relationships xmlns="http://schemas.openxmlformats.org/package/2006/relationships"><Relationship Id="rId2" Type="http://schemas.openxmlformats.org/officeDocument/2006/relationships/package" Target="../embeddings/_____Microsoft_Excel5.xlsx"/><Relationship Id="rId1" Type="http://schemas.openxmlformats.org/officeDocument/2006/relationships/themeOverride" Target="../theme/themeOverride5.xml"/></Relationships>
</file>

<file path=ppt/charts/_rels/chart50.xml.rels><?xml version="1.0" encoding="UTF-8" standalone="yes"?>
<Relationships xmlns="http://schemas.openxmlformats.org/package/2006/relationships"><Relationship Id="rId2" Type="http://schemas.openxmlformats.org/officeDocument/2006/relationships/package" Target="../embeddings/_____Microsoft_Excel50.xlsx"/><Relationship Id="rId1" Type="http://schemas.openxmlformats.org/officeDocument/2006/relationships/themeOverride" Target="../theme/themeOverride50.xml"/></Relationships>
</file>

<file path=ppt/charts/_rels/chart51.xml.rels><?xml version="1.0" encoding="UTF-8" standalone="yes"?>
<Relationships xmlns="http://schemas.openxmlformats.org/package/2006/relationships"><Relationship Id="rId2" Type="http://schemas.openxmlformats.org/officeDocument/2006/relationships/package" Target="../embeddings/_____Microsoft_Excel51.xlsx"/><Relationship Id="rId1" Type="http://schemas.openxmlformats.org/officeDocument/2006/relationships/themeOverride" Target="../theme/themeOverride51.xml"/></Relationships>
</file>

<file path=ppt/charts/_rels/chart52.xml.rels><?xml version="1.0" encoding="UTF-8" standalone="yes"?>
<Relationships xmlns="http://schemas.openxmlformats.org/package/2006/relationships"><Relationship Id="rId2" Type="http://schemas.openxmlformats.org/officeDocument/2006/relationships/package" Target="../embeddings/_____Microsoft_Excel52.xlsx"/><Relationship Id="rId1" Type="http://schemas.openxmlformats.org/officeDocument/2006/relationships/themeOverride" Target="../theme/themeOverride52.xml"/></Relationships>
</file>

<file path=ppt/charts/_rels/chart53.xml.rels><?xml version="1.0" encoding="UTF-8" standalone="yes"?>
<Relationships xmlns="http://schemas.openxmlformats.org/package/2006/relationships"><Relationship Id="rId2" Type="http://schemas.openxmlformats.org/officeDocument/2006/relationships/package" Target="../embeddings/_____Microsoft_Excel53.xlsx"/><Relationship Id="rId1" Type="http://schemas.openxmlformats.org/officeDocument/2006/relationships/themeOverride" Target="../theme/themeOverride53.xml"/></Relationships>
</file>

<file path=ppt/charts/_rels/chart54.xml.rels><?xml version="1.0" encoding="UTF-8" standalone="yes"?>
<Relationships xmlns="http://schemas.openxmlformats.org/package/2006/relationships"><Relationship Id="rId2" Type="http://schemas.openxmlformats.org/officeDocument/2006/relationships/package" Target="../embeddings/_____Microsoft_Excel54.xlsx"/><Relationship Id="rId1" Type="http://schemas.openxmlformats.org/officeDocument/2006/relationships/themeOverride" Target="../theme/themeOverride54.xml"/></Relationships>
</file>

<file path=ppt/charts/_rels/chart55.xml.rels><?xml version="1.0" encoding="UTF-8" standalone="yes"?>
<Relationships xmlns="http://schemas.openxmlformats.org/package/2006/relationships"><Relationship Id="rId2" Type="http://schemas.openxmlformats.org/officeDocument/2006/relationships/package" Target="../embeddings/_____Microsoft_Excel55.xlsx"/><Relationship Id="rId1" Type="http://schemas.openxmlformats.org/officeDocument/2006/relationships/themeOverride" Target="../theme/themeOverride55.xml"/></Relationships>
</file>

<file path=ppt/charts/_rels/chart56.xml.rels><?xml version="1.0" encoding="UTF-8" standalone="yes"?>
<Relationships xmlns="http://schemas.openxmlformats.org/package/2006/relationships"><Relationship Id="rId2" Type="http://schemas.openxmlformats.org/officeDocument/2006/relationships/package" Target="../embeddings/_____Microsoft_Excel56.xlsx"/><Relationship Id="rId1" Type="http://schemas.openxmlformats.org/officeDocument/2006/relationships/themeOverride" Target="../theme/themeOverride56.xml"/></Relationships>
</file>

<file path=ppt/charts/_rels/chart57.xml.rels><?xml version="1.0" encoding="UTF-8" standalone="yes"?>
<Relationships xmlns="http://schemas.openxmlformats.org/package/2006/relationships"><Relationship Id="rId2" Type="http://schemas.openxmlformats.org/officeDocument/2006/relationships/package" Target="../embeddings/_____Microsoft_Excel57.xlsx"/><Relationship Id="rId1" Type="http://schemas.openxmlformats.org/officeDocument/2006/relationships/themeOverride" Target="../theme/themeOverride57.xml"/></Relationships>
</file>

<file path=ppt/charts/_rels/chart58.xml.rels><?xml version="1.0" encoding="UTF-8" standalone="yes"?>
<Relationships xmlns="http://schemas.openxmlformats.org/package/2006/relationships"><Relationship Id="rId2" Type="http://schemas.openxmlformats.org/officeDocument/2006/relationships/package" Target="../embeddings/_____Microsoft_Excel58.xlsx"/><Relationship Id="rId1" Type="http://schemas.openxmlformats.org/officeDocument/2006/relationships/themeOverride" Target="../theme/themeOverride58.xml"/></Relationships>
</file>

<file path=ppt/charts/_rels/chart59.xml.rels><?xml version="1.0" encoding="UTF-8" standalone="yes"?>
<Relationships xmlns="http://schemas.openxmlformats.org/package/2006/relationships"><Relationship Id="rId2" Type="http://schemas.openxmlformats.org/officeDocument/2006/relationships/package" Target="../embeddings/_____Microsoft_Excel59.xlsx"/><Relationship Id="rId1" Type="http://schemas.openxmlformats.org/officeDocument/2006/relationships/themeOverride" Target="../theme/themeOverride59.xml"/></Relationships>
</file>

<file path=ppt/charts/_rels/chart6.xml.rels><?xml version="1.0" encoding="UTF-8" standalone="yes"?>
<Relationships xmlns="http://schemas.openxmlformats.org/package/2006/relationships"><Relationship Id="rId2" Type="http://schemas.openxmlformats.org/officeDocument/2006/relationships/package" Target="../embeddings/_____Microsoft_Excel6.xlsx"/><Relationship Id="rId1" Type="http://schemas.openxmlformats.org/officeDocument/2006/relationships/themeOverride" Target="../theme/themeOverride6.xml"/></Relationships>
</file>

<file path=ppt/charts/_rels/chart60.xml.rels><?xml version="1.0" encoding="UTF-8" standalone="yes"?>
<Relationships xmlns="http://schemas.openxmlformats.org/package/2006/relationships"><Relationship Id="rId2" Type="http://schemas.openxmlformats.org/officeDocument/2006/relationships/package" Target="../embeddings/_____Microsoft_Excel60.xlsx"/><Relationship Id="rId1" Type="http://schemas.openxmlformats.org/officeDocument/2006/relationships/themeOverride" Target="../theme/themeOverride60.xml"/></Relationships>
</file>

<file path=ppt/charts/_rels/chart61.xml.rels><?xml version="1.0" encoding="UTF-8" standalone="yes"?>
<Relationships xmlns="http://schemas.openxmlformats.org/package/2006/relationships"><Relationship Id="rId2" Type="http://schemas.openxmlformats.org/officeDocument/2006/relationships/package" Target="../embeddings/_____Microsoft_Excel61.xlsx"/><Relationship Id="rId1" Type="http://schemas.openxmlformats.org/officeDocument/2006/relationships/themeOverride" Target="../theme/themeOverride61.xml"/></Relationships>
</file>

<file path=ppt/charts/_rels/chart62.xml.rels><?xml version="1.0" encoding="UTF-8" standalone="yes"?>
<Relationships xmlns="http://schemas.openxmlformats.org/package/2006/relationships"><Relationship Id="rId2" Type="http://schemas.openxmlformats.org/officeDocument/2006/relationships/package" Target="../embeddings/_____Microsoft_Excel62.xlsx"/><Relationship Id="rId1" Type="http://schemas.openxmlformats.org/officeDocument/2006/relationships/themeOverride" Target="../theme/themeOverride62.xml"/></Relationships>
</file>

<file path=ppt/charts/_rels/chart63.xml.rels><?xml version="1.0" encoding="UTF-8" standalone="yes"?>
<Relationships xmlns="http://schemas.openxmlformats.org/package/2006/relationships"><Relationship Id="rId2" Type="http://schemas.openxmlformats.org/officeDocument/2006/relationships/package" Target="../embeddings/_____Microsoft_Excel63.xlsx"/><Relationship Id="rId1" Type="http://schemas.openxmlformats.org/officeDocument/2006/relationships/themeOverride" Target="../theme/themeOverride63.xml"/></Relationships>
</file>

<file path=ppt/charts/_rels/chart64.xml.rels><?xml version="1.0" encoding="UTF-8" standalone="yes"?>
<Relationships xmlns="http://schemas.openxmlformats.org/package/2006/relationships"><Relationship Id="rId2" Type="http://schemas.openxmlformats.org/officeDocument/2006/relationships/package" Target="../embeddings/_____Microsoft_Excel64.xlsx"/><Relationship Id="rId1" Type="http://schemas.openxmlformats.org/officeDocument/2006/relationships/themeOverride" Target="../theme/themeOverride64.xml"/></Relationships>
</file>

<file path=ppt/charts/_rels/chart65.xml.rels><?xml version="1.0" encoding="UTF-8" standalone="yes"?>
<Relationships xmlns="http://schemas.openxmlformats.org/package/2006/relationships"><Relationship Id="rId2" Type="http://schemas.openxmlformats.org/officeDocument/2006/relationships/package" Target="../embeddings/_____Microsoft_Excel65.xlsx"/><Relationship Id="rId1" Type="http://schemas.openxmlformats.org/officeDocument/2006/relationships/themeOverride" Target="../theme/themeOverride65.xml"/></Relationships>
</file>

<file path=ppt/charts/_rels/chart66.xml.rels><?xml version="1.0" encoding="UTF-8" standalone="yes"?>
<Relationships xmlns="http://schemas.openxmlformats.org/package/2006/relationships"><Relationship Id="rId2" Type="http://schemas.openxmlformats.org/officeDocument/2006/relationships/package" Target="../embeddings/_____Microsoft_Excel66.xlsx"/><Relationship Id="rId1" Type="http://schemas.openxmlformats.org/officeDocument/2006/relationships/themeOverride" Target="../theme/themeOverride66.xml"/></Relationships>
</file>

<file path=ppt/charts/_rels/chart67.xml.rels><?xml version="1.0" encoding="UTF-8" standalone="yes"?>
<Relationships xmlns="http://schemas.openxmlformats.org/package/2006/relationships"><Relationship Id="rId2" Type="http://schemas.openxmlformats.org/officeDocument/2006/relationships/package" Target="../embeddings/_____Microsoft_Excel67.xlsx"/><Relationship Id="rId1" Type="http://schemas.openxmlformats.org/officeDocument/2006/relationships/themeOverride" Target="../theme/themeOverride67.xml"/></Relationships>
</file>

<file path=ppt/charts/_rels/chart68.xml.rels><?xml version="1.0" encoding="UTF-8" standalone="yes"?>
<Relationships xmlns="http://schemas.openxmlformats.org/package/2006/relationships"><Relationship Id="rId2" Type="http://schemas.openxmlformats.org/officeDocument/2006/relationships/package" Target="../embeddings/_____Microsoft_Excel68.xlsx"/><Relationship Id="rId1" Type="http://schemas.openxmlformats.org/officeDocument/2006/relationships/themeOverride" Target="../theme/themeOverride68.xml"/></Relationships>
</file>

<file path=ppt/charts/_rels/chart69.xml.rels><?xml version="1.0" encoding="UTF-8" standalone="yes"?>
<Relationships xmlns="http://schemas.openxmlformats.org/package/2006/relationships"><Relationship Id="rId2" Type="http://schemas.openxmlformats.org/officeDocument/2006/relationships/package" Target="../embeddings/_____Microsoft_Excel69.xlsx"/><Relationship Id="rId1" Type="http://schemas.openxmlformats.org/officeDocument/2006/relationships/themeOverride" Target="../theme/themeOverride69.xml"/></Relationships>
</file>

<file path=ppt/charts/_rels/chart7.xml.rels><?xml version="1.0" encoding="UTF-8" standalone="yes"?>
<Relationships xmlns="http://schemas.openxmlformats.org/package/2006/relationships"><Relationship Id="rId2" Type="http://schemas.openxmlformats.org/officeDocument/2006/relationships/package" Target="../embeddings/_____Microsoft_Excel7.xlsx"/><Relationship Id="rId1" Type="http://schemas.openxmlformats.org/officeDocument/2006/relationships/themeOverride" Target="../theme/themeOverride7.xml"/></Relationships>
</file>

<file path=ppt/charts/_rels/chart70.xml.rels><?xml version="1.0" encoding="UTF-8" standalone="yes"?>
<Relationships xmlns="http://schemas.openxmlformats.org/package/2006/relationships"><Relationship Id="rId2" Type="http://schemas.openxmlformats.org/officeDocument/2006/relationships/package" Target="../embeddings/_____Microsoft_Excel70.xlsx"/><Relationship Id="rId1" Type="http://schemas.openxmlformats.org/officeDocument/2006/relationships/themeOverride" Target="../theme/themeOverride70.xml"/></Relationships>
</file>

<file path=ppt/charts/_rels/chart71.xml.rels><?xml version="1.0" encoding="UTF-8" standalone="yes"?>
<Relationships xmlns="http://schemas.openxmlformats.org/package/2006/relationships"><Relationship Id="rId2" Type="http://schemas.openxmlformats.org/officeDocument/2006/relationships/package" Target="../embeddings/_____Microsoft_Excel71.xlsx"/><Relationship Id="rId1" Type="http://schemas.openxmlformats.org/officeDocument/2006/relationships/themeOverride" Target="../theme/themeOverride71.xml"/></Relationships>
</file>

<file path=ppt/charts/_rels/chart8.xml.rels><?xml version="1.0" encoding="UTF-8" standalone="yes"?>
<Relationships xmlns="http://schemas.openxmlformats.org/package/2006/relationships"><Relationship Id="rId2" Type="http://schemas.openxmlformats.org/officeDocument/2006/relationships/package" Target="../embeddings/_____Microsoft_Excel8.xlsx"/><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2" Type="http://schemas.openxmlformats.org/officeDocument/2006/relationships/package" Target="../embeddings/_____Microsoft_Excel9.xlsx"/><Relationship Id="rId1" Type="http://schemas.openxmlformats.org/officeDocument/2006/relationships/themeOverride" Target="../theme/themeOverrid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c:spPr>
          <c:marker>
            <c:symbol val="diamond"/>
            <c:size val="5"/>
            <c:spPr>
              <a:ln w="25400">
                <a:solidFill>
                  <a:srgbClr val="0070C0"/>
                </a:solidFill>
              </a:ln>
            </c:spPr>
          </c:marker>
          <c:xVal>
            <c:numRef>
              <c:f>Лист1!$D$1:$D$28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Лист1!$E$1:$E$28</c:f>
              <c:numCache>
                <c:formatCode>General</c:formatCode>
                <c:ptCount val="28"/>
                <c:pt idx="0">
                  <c:v>875382</c:v>
                </c:pt>
                <c:pt idx="1">
                  <c:v>2439</c:v>
                </c:pt>
                <c:pt idx="2">
                  <c:v>5826</c:v>
                </c:pt>
                <c:pt idx="3">
                  <c:v>9049</c:v>
                </c:pt>
                <c:pt idx="4">
                  <c:v>18340</c:v>
                </c:pt>
                <c:pt idx="5">
                  <c:v>44337</c:v>
                </c:pt>
                <c:pt idx="6">
                  <c:v>58092</c:v>
                </c:pt>
                <c:pt idx="7">
                  <c:v>55514</c:v>
                </c:pt>
                <c:pt idx="8">
                  <c:v>27882</c:v>
                </c:pt>
                <c:pt idx="9">
                  <c:v>9055</c:v>
                </c:pt>
                <c:pt idx="10">
                  <c:v>2694</c:v>
                </c:pt>
                <c:pt idx="11">
                  <c:v>682</c:v>
                </c:pt>
                <c:pt idx="12">
                  <c:v>51</c:v>
                </c:pt>
                <c:pt idx="13">
                  <c:v>12</c:v>
                </c:pt>
                <c:pt idx="14">
                  <c:v>1</c:v>
                </c:pt>
                <c:pt idx="15">
                  <c:v>1</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65959808"/>
        <c:axId val="127020416"/>
      </c:scatterChart>
      <c:valAx>
        <c:axId val="65959808"/>
        <c:scaling>
          <c:orientation val="maxMin"/>
          <c:max val="26"/>
          <c:min val="-1"/>
        </c:scaling>
        <c:delete val="0"/>
        <c:axPos val="b"/>
        <c:numFmt formatCode="General" sourceLinked="1"/>
        <c:majorTickMark val="in"/>
        <c:minorTickMark val="none"/>
        <c:tickLblPos val="low"/>
        <c:txPr>
          <a:bodyPr/>
          <a:lstStyle/>
          <a:p>
            <a:pPr>
              <a:defRPr sz="1200" b="1">
                <a:latin typeface="Times New Roman" pitchFamily="18" charset="0"/>
                <a:cs typeface="Times New Roman" pitchFamily="18" charset="0"/>
              </a:defRPr>
            </a:pPr>
            <a:endParaRPr lang="ru-RU"/>
          </a:p>
        </c:txPr>
        <c:crossAx val="127020416"/>
        <c:crossesAt val="0"/>
        <c:crossBetween val="midCat"/>
        <c:majorUnit val="2"/>
      </c:valAx>
      <c:valAx>
        <c:axId val="127020416"/>
        <c:scaling>
          <c:orientation val="minMax"/>
          <c:min val="0"/>
        </c:scaling>
        <c:delete val="0"/>
        <c:axPos val="r"/>
        <c:majorGridlines>
          <c:spPr>
            <a:ln w="12700"/>
          </c:spPr>
        </c:majorGridlines>
        <c:numFmt formatCode="General" sourceLinked="1"/>
        <c:majorTickMark val="out"/>
        <c:minorTickMark val="out"/>
        <c:tickLblPos val="high"/>
        <c:spPr>
          <a:ln w="19050">
            <a:solidFill>
              <a:srgbClr val="00B0F0"/>
            </a:solidFill>
          </a:ln>
        </c:spPr>
        <c:txPr>
          <a:bodyPr/>
          <a:lstStyle/>
          <a:p>
            <a:pPr>
              <a:defRPr sz="1200" b="1">
                <a:latin typeface="Times New Roman" pitchFamily="18" charset="0"/>
                <a:cs typeface="Times New Roman" pitchFamily="18" charset="0"/>
              </a:defRPr>
            </a:pPr>
            <a:endParaRPr lang="ru-RU"/>
          </a:p>
        </c:txPr>
        <c:crossAx val="65959808"/>
        <c:crossesAt val="26"/>
        <c:crossBetween val="midCat"/>
      </c:valAx>
    </c:plotArea>
    <c:legend>
      <c:legendPos val="r"/>
      <c:layout/>
      <c:overlay val="0"/>
    </c:legend>
    <c:plotVisOnly val="1"/>
    <c:dispBlanksAs val="gap"/>
    <c:showDLblsOverMax val="0"/>
  </c:chart>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2116010989762364"/>
          <c:y val="5.7060367454068242E-2"/>
          <c:w val="0.71879059778588617"/>
          <c:h val="0.80976013414989789"/>
        </c:manualLayout>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1929</c:v>
                </c:pt>
                <c:pt idx="1">
                  <c:v>73</c:v>
                </c:pt>
                <c:pt idx="2">
                  <c:v>0</c:v>
                </c:pt>
                <c:pt idx="3">
                  <c:v>97</c:v>
                </c:pt>
                <c:pt idx="4">
                  <c:v>1533</c:v>
                </c:pt>
                <c:pt idx="5">
                  <c:v>12387</c:v>
                </c:pt>
                <c:pt idx="6">
                  <c:v>43044</c:v>
                </c:pt>
                <c:pt idx="7">
                  <c:v>104996</c:v>
                </c:pt>
                <c:pt idx="8">
                  <c:v>206737</c:v>
                </c:pt>
                <c:pt idx="9">
                  <c:v>256729</c:v>
                </c:pt>
                <c:pt idx="10">
                  <c:v>252891</c:v>
                </c:pt>
                <c:pt idx="11">
                  <c:v>101853</c:v>
                </c:pt>
                <c:pt idx="12">
                  <c:v>22921</c:v>
                </c:pt>
                <c:pt idx="13">
                  <c:v>4609</c:v>
                </c:pt>
                <c:pt idx="14">
                  <c:v>1055</c:v>
                </c:pt>
                <c:pt idx="15">
                  <c:v>75</c:v>
                </c:pt>
                <c:pt idx="16">
                  <c:v>12</c:v>
                </c:pt>
                <c:pt idx="17">
                  <c:v>1</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66959232"/>
        <c:axId val="66961408"/>
      </c:scatterChart>
      <c:valAx>
        <c:axId val="66959232"/>
        <c:scaling>
          <c:orientation val="maxMin"/>
          <c:max val="26"/>
          <c:min val="-1"/>
        </c:scaling>
        <c:delete val="0"/>
        <c:axPos val="b"/>
        <c:numFmt formatCode="General" sourceLinked="1"/>
        <c:majorTickMark val="in"/>
        <c:minorTickMark val="none"/>
        <c:tickLblPos val="low"/>
        <c:spPr>
          <a:ln>
            <a:solidFill>
              <a:srgbClr val="00B0F0"/>
            </a:solidFill>
          </a:ln>
        </c:spPr>
        <c:txPr>
          <a:bodyPr/>
          <a:lstStyle/>
          <a:p>
            <a:pPr>
              <a:defRPr sz="1200" b="1"/>
            </a:pPr>
            <a:endParaRPr lang="ru-RU"/>
          </a:p>
        </c:txPr>
        <c:crossAx val="66961408"/>
        <c:crosses val="autoZero"/>
        <c:crossBetween val="midCat"/>
        <c:majorUnit val="2"/>
      </c:valAx>
      <c:valAx>
        <c:axId val="6696140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66959232"/>
        <c:crossesAt val="26"/>
        <c:crossBetween val="midCat"/>
      </c:valAx>
    </c:plotArea>
    <c:plotVisOnly val="1"/>
    <c:dispBlanksAs val="gap"/>
    <c:showDLblsOverMax val="0"/>
  </c:chart>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17935</c:v>
                </c:pt>
                <c:pt idx="1">
                  <c:v>8891</c:v>
                </c:pt>
                <c:pt idx="2">
                  <c:v>1832</c:v>
                </c:pt>
                <c:pt idx="3">
                  <c:v>2460</c:v>
                </c:pt>
                <c:pt idx="4">
                  <c:v>4638</c:v>
                </c:pt>
                <c:pt idx="5">
                  <c:v>14188</c:v>
                </c:pt>
                <c:pt idx="6">
                  <c:v>35730</c:v>
                </c:pt>
                <c:pt idx="7">
                  <c:v>92012</c:v>
                </c:pt>
                <c:pt idx="8">
                  <c:v>157374</c:v>
                </c:pt>
                <c:pt idx="9">
                  <c:v>139331</c:v>
                </c:pt>
                <c:pt idx="10">
                  <c:v>58675</c:v>
                </c:pt>
                <c:pt idx="11">
                  <c:v>11367</c:v>
                </c:pt>
                <c:pt idx="12">
                  <c:v>1437</c:v>
                </c:pt>
                <c:pt idx="13">
                  <c:v>185</c:v>
                </c:pt>
                <c:pt idx="14">
                  <c:v>21</c:v>
                </c:pt>
                <c:pt idx="15">
                  <c:v>1</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12431104"/>
        <c:axId val="112432640"/>
      </c:scatterChart>
      <c:valAx>
        <c:axId val="112431104"/>
        <c:scaling>
          <c:orientation val="maxMin"/>
          <c:max val="26"/>
          <c:min val="-1"/>
        </c:scaling>
        <c:delete val="0"/>
        <c:axPos val="b"/>
        <c:numFmt formatCode="General" sourceLinked="1"/>
        <c:majorTickMark val="in"/>
        <c:minorTickMark val="none"/>
        <c:tickLblPos val="low"/>
        <c:spPr>
          <a:ln>
            <a:solidFill>
              <a:srgbClr val="00B0F0"/>
            </a:solidFill>
          </a:ln>
        </c:spPr>
        <c:txPr>
          <a:bodyPr/>
          <a:lstStyle/>
          <a:p>
            <a:pPr>
              <a:defRPr sz="1200" b="1"/>
            </a:pPr>
            <a:endParaRPr lang="ru-RU"/>
          </a:p>
        </c:txPr>
        <c:crossAx val="112432640"/>
        <c:crosses val="autoZero"/>
        <c:crossBetween val="midCat"/>
        <c:majorUnit val="2"/>
      </c:valAx>
      <c:valAx>
        <c:axId val="112432640"/>
        <c:scaling>
          <c:orientation val="minMax"/>
          <c:min val="0"/>
        </c:scaling>
        <c:delete val="0"/>
        <c:axPos val="r"/>
        <c:majorGridlines/>
        <c:numFmt formatCode="General" sourceLinked="1"/>
        <c:majorTickMark val="out"/>
        <c:minorTickMark val="out"/>
        <c:tickLblPos val="high"/>
        <c:spPr>
          <a:ln w="12700">
            <a:solidFill>
              <a:srgbClr val="00B0F0"/>
            </a:solidFill>
          </a:ln>
        </c:spPr>
        <c:txPr>
          <a:bodyPr/>
          <a:lstStyle/>
          <a:p>
            <a:pPr>
              <a:defRPr sz="1200" b="1"/>
            </a:pPr>
            <a:endParaRPr lang="ru-RU"/>
          </a:p>
        </c:txPr>
        <c:crossAx val="112431104"/>
        <c:crossesAt val="26"/>
        <c:crossBetween val="midCat"/>
      </c:valAx>
    </c:plotArea>
    <c:legend>
      <c:legendPos val="r"/>
      <c:layout/>
      <c:overlay val="0"/>
    </c:legend>
    <c:plotVisOnly val="1"/>
    <c:dispBlanksAs val="gap"/>
    <c:showDLblsOverMax val="0"/>
  </c:chart>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1926</c:v>
                </c:pt>
                <c:pt idx="1">
                  <c:v>100</c:v>
                </c:pt>
                <c:pt idx="2">
                  <c:v>0</c:v>
                </c:pt>
                <c:pt idx="3">
                  <c:v>106</c:v>
                </c:pt>
                <c:pt idx="4">
                  <c:v>1614</c:v>
                </c:pt>
                <c:pt idx="5">
                  <c:v>13341</c:v>
                </c:pt>
                <c:pt idx="6">
                  <c:v>47903</c:v>
                </c:pt>
                <c:pt idx="7">
                  <c:v>121866</c:v>
                </c:pt>
                <c:pt idx="8">
                  <c:v>259709</c:v>
                </c:pt>
                <c:pt idx="9">
                  <c:v>349476</c:v>
                </c:pt>
                <c:pt idx="10">
                  <c:v>358831</c:v>
                </c:pt>
                <c:pt idx="11">
                  <c:v>144915</c:v>
                </c:pt>
                <c:pt idx="12">
                  <c:v>31604</c:v>
                </c:pt>
                <c:pt idx="13">
                  <c:v>6180</c:v>
                </c:pt>
                <c:pt idx="14">
                  <c:v>1459</c:v>
                </c:pt>
                <c:pt idx="15">
                  <c:v>102</c:v>
                </c:pt>
                <c:pt idx="16">
                  <c:v>13</c:v>
                </c:pt>
                <c:pt idx="17">
                  <c:v>2</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12599808"/>
        <c:axId val="112601728"/>
      </c:scatterChart>
      <c:valAx>
        <c:axId val="112599808"/>
        <c:scaling>
          <c:orientation val="maxMin"/>
          <c:max val="26"/>
          <c:min val="-1"/>
        </c:scaling>
        <c:delete val="0"/>
        <c:axPos val="b"/>
        <c:numFmt formatCode="General" sourceLinked="1"/>
        <c:majorTickMark val="in"/>
        <c:minorTickMark val="none"/>
        <c:tickLblPos val="low"/>
        <c:spPr>
          <a:ln>
            <a:solidFill>
              <a:srgbClr val="00B0F0"/>
            </a:solidFill>
          </a:ln>
        </c:spPr>
        <c:txPr>
          <a:bodyPr/>
          <a:lstStyle/>
          <a:p>
            <a:pPr>
              <a:defRPr sz="1200" b="1">
                <a:latin typeface="Times New Roman" pitchFamily="18" charset="0"/>
                <a:cs typeface="Times New Roman" pitchFamily="18" charset="0"/>
              </a:defRPr>
            </a:pPr>
            <a:endParaRPr lang="ru-RU"/>
          </a:p>
        </c:txPr>
        <c:crossAx val="112601728"/>
        <c:crosses val="autoZero"/>
        <c:crossBetween val="midCat"/>
        <c:majorUnit val="2"/>
      </c:valAx>
      <c:valAx>
        <c:axId val="11260172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2599808"/>
        <c:crossesAt val="26"/>
        <c:crossBetween val="midCat"/>
      </c:valAx>
    </c:plotArea>
    <c:legend>
      <c:legendPos val="r"/>
      <c:layout/>
      <c:overlay val="0"/>
    </c:legend>
    <c:plotVisOnly val="1"/>
    <c:dispBlanksAs val="gap"/>
    <c:showDLblsOverMax val="0"/>
  </c:chart>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spPr>
              <a:ln w="25400"/>
            </c:spPr>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6832</c:v>
                </c:pt>
                <c:pt idx="1">
                  <c:v>5026</c:v>
                </c:pt>
                <c:pt idx="2">
                  <c:v>910</c:v>
                </c:pt>
                <c:pt idx="3">
                  <c:v>1154</c:v>
                </c:pt>
                <c:pt idx="4">
                  <c:v>2216</c:v>
                </c:pt>
                <c:pt idx="5">
                  <c:v>6552</c:v>
                </c:pt>
                <c:pt idx="6">
                  <c:v>17147</c:v>
                </c:pt>
                <c:pt idx="7">
                  <c:v>47837</c:v>
                </c:pt>
                <c:pt idx="8">
                  <c:v>94598</c:v>
                </c:pt>
                <c:pt idx="9">
                  <c:v>92798</c:v>
                </c:pt>
                <c:pt idx="10">
                  <c:v>41343</c:v>
                </c:pt>
                <c:pt idx="11">
                  <c:v>8285</c:v>
                </c:pt>
                <c:pt idx="12">
                  <c:v>1033</c:v>
                </c:pt>
                <c:pt idx="13">
                  <c:v>108</c:v>
                </c:pt>
                <c:pt idx="14">
                  <c:v>20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12499328"/>
        <c:axId val="141624064"/>
      </c:scatterChart>
      <c:valAx>
        <c:axId val="112499328"/>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41624064"/>
        <c:crosses val="autoZero"/>
        <c:crossBetween val="midCat"/>
        <c:majorUnit val="2"/>
      </c:valAx>
      <c:valAx>
        <c:axId val="141624064"/>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latin typeface="Times New Roman" pitchFamily="18" charset="0"/>
                <a:cs typeface="Times New Roman" pitchFamily="18" charset="0"/>
              </a:defRPr>
            </a:pPr>
            <a:endParaRPr lang="ru-RU"/>
          </a:p>
        </c:txPr>
        <c:crossAx val="112499328"/>
        <c:crossesAt val="26"/>
        <c:crossBetween val="midCat"/>
      </c:valAx>
    </c:plotArea>
    <c:legend>
      <c:legendPos val="r"/>
      <c:layout/>
      <c:overlay val="0"/>
    </c:legend>
    <c:plotVisOnly val="1"/>
    <c:dispBlanksAs val="gap"/>
    <c:showDLblsOverMax val="0"/>
  </c:chart>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a:solidFill>
                <a:srgbClr val="FF0000"/>
              </a:solidFill>
            </a:ln>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2064</c:v>
                </c:pt>
                <c:pt idx="1">
                  <c:v>114</c:v>
                </c:pt>
                <c:pt idx="2">
                  <c:v>0</c:v>
                </c:pt>
                <c:pt idx="3">
                  <c:v>98</c:v>
                </c:pt>
                <c:pt idx="4">
                  <c:v>1650</c:v>
                </c:pt>
                <c:pt idx="5">
                  <c:v>13629</c:v>
                </c:pt>
                <c:pt idx="6">
                  <c:v>50169</c:v>
                </c:pt>
                <c:pt idx="7">
                  <c:v>130685</c:v>
                </c:pt>
                <c:pt idx="8">
                  <c:v>292229</c:v>
                </c:pt>
                <c:pt idx="9">
                  <c:v>415298</c:v>
                </c:pt>
                <c:pt idx="10">
                  <c:v>440077</c:v>
                </c:pt>
                <c:pt idx="11">
                  <c:v>178383</c:v>
                </c:pt>
                <c:pt idx="12">
                  <c:v>38475</c:v>
                </c:pt>
                <c:pt idx="13">
                  <c:v>7468</c:v>
                </c:pt>
                <c:pt idx="14">
                  <c:v>1664</c:v>
                </c:pt>
                <c:pt idx="15">
                  <c:v>129</c:v>
                </c:pt>
                <c:pt idx="16">
                  <c:v>16</c:v>
                </c:pt>
                <c:pt idx="17">
                  <c:v>2</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2115200"/>
        <c:axId val="142116736"/>
      </c:scatterChart>
      <c:valAx>
        <c:axId val="142115200"/>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42116736"/>
        <c:crosses val="autoZero"/>
        <c:crossBetween val="midCat"/>
        <c:majorUnit val="2"/>
      </c:valAx>
      <c:valAx>
        <c:axId val="142116736"/>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latin typeface="Times New Roman" pitchFamily="18" charset="0"/>
                <a:cs typeface="Times New Roman" pitchFamily="18" charset="0"/>
              </a:defRPr>
            </a:pPr>
            <a:endParaRPr lang="ru-RU"/>
          </a:p>
        </c:txPr>
        <c:crossAx val="142115200"/>
        <c:crossesAt val="26"/>
        <c:crossBetween val="midCat"/>
      </c:valAx>
    </c:plotArea>
    <c:legend>
      <c:legendPos val="r"/>
      <c:layout/>
      <c:overlay val="0"/>
    </c:legend>
    <c:plotVisOnly val="1"/>
    <c:dispBlanksAs val="gap"/>
    <c:showDLblsOverMax val="0"/>
  </c:chart>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959</c:v>
                </c:pt>
                <c:pt idx="1">
                  <c:v>1344</c:v>
                </c:pt>
                <c:pt idx="2">
                  <c:v>166</c:v>
                </c:pt>
                <c:pt idx="3">
                  <c:v>248</c:v>
                </c:pt>
                <c:pt idx="4">
                  <c:v>380</c:v>
                </c:pt>
                <c:pt idx="5">
                  <c:v>1240</c:v>
                </c:pt>
                <c:pt idx="6">
                  <c:v>3542</c:v>
                </c:pt>
                <c:pt idx="7">
                  <c:v>11221</c:v>
                </c:pt>
                <c:pt idx="8">
                  <c:v>26812</c:v>
                </c:pt>
                <c:pt idx="9">
                  <c:v>32362</c:v>
                </c:pt>
                <c:pt idx="10">
                  <c:v>15912</c:v>
                </c:pt>
                <c:pt idx="11">
                  <c:v>3242</c:v>
                </c:pt>
                <c:pt idx="12">
                  <c:v>409</c:v>
                </c:pt>
                <c:pt idx="13">
                  <c:v>51</c:v>
                </c:pt>
                <c:pt idx="14">
                  <c:v>5</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2772480"/>
        <c:axId val="142774272"/>
      </c:scatterChart>
      <c:valAx>
        <c:axId val="14277248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42774272"/>
        <c:crosses val="autoZero"/>
        <c:crossBetween val="midCat"/>
        <c:majorUnit val="2"/>
      </c:valAx>
      <c:valAx>
        <c:axId val="14277427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42772480"/>
        <c:crossesAt val="26"/>
        <c:crossBetween val="midCat"/>
      </c:valAx>
    </c:plotArea>
    <c:legend>
      <c:legendPos val="r"/>
      <c:layout/>
      <c:overlay val="0"/>
    </c:legend>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w="9525">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2019</c:v>
                </c:pt>
                <c:pt idx="1">
                  <c:v>100</c:v>
                </c:pt>
                <c:pt idx="2">
                  <c:v>0</c:v>
                </c:pt>
                <c:pt idx="3">
                  <c:v>110</c:v>
                </c:pt>
                <c:pt idx="4">
                  <c:v>1663</c:v>
                </c:pt>
                <c:pt idx="5">
                  <c:v>13908</c:v>
                </c:pt>
                <c:pt idx="6">
                  <c:v>51891</c:v>
                </c:pt>
                <c:pt idx="7">
                  <c:v>137234</c:v>
                </c:pt>
                <c:pt idx="8">
                  <c:v>320797</c:v>
                </c:pt>
                <c:pt idx="9">
                  <c:v>481645</c:v>
                </c:pt>
                <c:pt idx="10">
                  <c:v>527966</c:v>
                </c:pt>
                <c:pt idx="11">
                  <c:v>215431</c:v>
                </c:pt>
                <c:pt idx="12">
                  <c:v>45958</c:v>
                </c:pt>
                <c:pt idx="13">
                  <c:v>8458</c:v>
                </c:pt>
                <c:pt idx="14">
                  <c:v>1929</c:v>
                </c:pt>
                <c:pt idx="15">
                  <c:v>138</c:v>
                </c:pt>
                <c:pt idx="16">
                  <c:v>21</c:v>
                </c:pt>
                <c:pt idx="17">
                  <c:v>2</c:v>
                </c:pt>
                <c:pt idx="18">
                  <c:v>1</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2807040"/>
        <c:axId val="142808192"/>
      </c:scatterChart>
      <c:valAx>
        <c:axId val="142807040"/>
        <c:scaling>
          <c:orientation val="maxMin"/>
          <c:max val="26"/>
          <c:min val="-1"/>
        </c:scaling>
        <c:delete val="0"/>
        <c:axPos val="b"/>
        <c:numFmt formatCode="General" sourceLinked="1"/>
        <c:majorTickMark val="in"/>
        <c:minorTickMark val="none"/>
        <c:tickLblPos val="low"/>
        <c:spPr>
          <a:ln>
            <a:solidFill>
              <a:srgbClr val="00B0F0"/>
            </a:solidFill>
          </a:ln>
        </c:spPr>
        <c:txPr>
          <a:bodyPr/>
          <a:lstStyle/>
          <a:p>
            <a:pPr>
              <a:defRPr sz="1200" b="1"/>
            </a:pPr>
            <a:endParaRPr lang="ru-RU"/>
          </a:p>
        </c:txPr>
        <c:crossAx val="142808192"/>
        <c:crosses val="autoZero"/>
        <c:crossBetween val="midCat"/>
        <c:majorUnit val="2"/>
      </c:valAx>
      <c:valAx>
        <c:axId val="142808192"/>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42807040"/>
        <c:crossesAt val="26"/>
        <c:crossBetween val="midCat"/>
      </c:valAx>
    </c:plotArea>
    <c:legend>
      <c:legendPos val="r"/>
      <c:layout/>
      <c:overlay val="0"/>
    </c:legend>
    <c:plotVisOnly val="1"/>
    <c:dispBlanksAs val="gap"/>
    <c:showDLblsOverMax val="0"/>
  </c:chart>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129</c:v>
                </c:pt>
                <c:pt idx="1">
                  <c:v>270</c:v>
                </c:pt>
                <c:pt idx="2">
                  <c:v>33</c:v>
                </c:pt>
                <c:pt idx="3">
                  <c:v>58</c:v>
                </c:pt>
                <c:pt idx="4">
                  <c:v>66</c:v>
                </c:pt>
                <c:pt idx="5">
                  <c:v>244</c:v>
                </c:pt>
                <c:pt idx="6">
                  <c:v>675</c:v>
                </c:pt>
                <c:pt idx="7">
                  <c:v>2232</c:v>
                </c:pt>
                <c:pt idx="8">
                  <c:v>6433</c:v>
                </c:pt>
                <c:pt idx="9">
                  <c:v>8936</c:v>
                </c:pt>
                <c:pt idx="10">
                  <c:v>4844</c:v>
                </c:pt>
                <c:pt idx="11">
                  <c:v>985</c:v>
                </c:pt>
                <c:pt idx="12">
                  <c:v>110</c:v>
                </c:pt>
                <c:pt idx="13">
                  <c:v>13</c:v>
                </c:pt>
                <c:pt idx="14">
                  <c:v>3</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4258560"/>
        <c:axId val="144260096"/>
      </c:scatterChart>
      <c:valAx>
        <c:axId val="144258560"/>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44260096"/>
        <c:crosses val="autoZero"/>
        <c:crossBetween val="midCat"/>
        <c:majorUnit val="2"/>
      </c:valAx>
      <c:valAx>
        <c:axId val="144260096"/>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44258560"/>
        <c:crossesAt val="26"/>
        <c:crossBetween val="midCat"/>
      </c:valAx>
    </c:plotArea>
    <c:legend>
      <c:legendPos val="r"/>
      <c:layout/>
      <c:overlay val="0"/>
    </c:legend>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2004</c:v>
                </c:pt>
                <c:pt idx="1">
                  <c:v>126</c:v>
                </c:pt>
                <c:pt idx="2">
                  <c:v>0</c:v>
                </c:pt>
                <c:pt idx="3">
                  <c:v>111</c:v>
                </c:pt>
                <c:pt idx="4">
                  <c:v>1697</c:v>
                </c:pt>
                <c:pt idx="5">
                  <c:v>14105</c:v>
                </c:pt>
                <c:pt idx="6">
                  <c:v>52394</c:v>
                </c:pt>
                <c:pt idx="7">
                  <c:v>138910</c:v>
                </c:pt>
                <c:pt idx="8">
                  <c:v>327987</c:v>
                </c:pt>
                <c:pt idx="9">
                  <c:v>501362</c:v>
                </c:pt>
                <c:pt idx="10">
                  <c:v>557217</c:v>
                </c:pt>
                <c:pt idx="11">
                  <c:v>228181</c:v>
                </c:pt>
                <c:pt idx="12">
                  <c:v>48506</c:v>
                </c:pt>
                <c:pt idx="13">
                  <c:v>8858</c:v>
                </c:pt>
                <c:pt idx="14">
                  <c:v>1992</c:v>
                </c:pt>
                <c:pt idx="15">
                  <c:v>147</c:v>
                </c:pt>
                <c:pt idx="16">
                  <c:v>19</c:v>
                </c:pt>
                <c:pt idx="17">
                  <c:v>3</c:v>
                </c:pt>
                <c:pt idx="18">
                  <c:v>1</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4218368"/>
        <c:axId val="144224640"/>
      </c:scatterChart>
      <c:valAx>
        <c:axId val="144218368"/>
        <c:scaling>
          <c:orientation val="maxMin"/>
          <c:max val="26"/>
          <c:min val="-1"/>
        </c:scaling>
        <c:delete val="0"/>
        <c:axPos val="b"/>
        <c:numFmt formatCode="General" sourceLinked="1"/>
        <c:majorTickMark val="in"/>
        <c:minorTickMark val="none"/>
        <c:tickLblPos val="nextTo"/>
        <c:spPr>
          <a:ln>
            <a:solidFill>
              <a:srgbClr val="00B0F0"/>
            </a:solidFill>
          </a:ln>
        </c:spPr>
        <c:txPr>
          <a:bodyPr/>
          <a:lstStyle/>
          <a:p>
            <a:pPr>
              <a:defRPr sz="1200" b="1"/>
            </a:pPr>
            <a:endParaRPr lang="ru-RU"/>
          </a:p>
        </c:txPr>
        <c:crossAx val="144224640"/>
        <c:crosses val="autoZero"/>
        <c:crossBetween val="midCat"/>
        <c:majorUnit val="2"/>
      </c:valAx>
      <c:valAx>
        <c:axId val="1442246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44218368"/>
        <c:crossesAt val="26"/>
        <c:crossBetween val="midCat"/>
      </c:valAx>
    </c:plotArea>
    <c:legend>
      <c:legendPos val="r"/>
      <c:layout/>
      <c:overlay val="0"/>
    </c:legend>
    <c:plotVisOnly val="1"/>
    <c:dispBlanksAs val="gap"/>
    <c:showDLblsOverMax val="0"/>
  </c:chart>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6</c:v>
                </c:pt>
                <c:pt idx="1">
                  <c:v>17</c:v>
                </c:pt>
                <c:pt idx="2">
                  <c:v>1</c:v>
                </c:pt>
                <c:pt idx="3">
                  <c:v>2</c:v>
                </c:pt>
                <c:pt idx="4">
                  <c:v>6</c:v>
                </c:pt>
                <c:pt idx="5">
                  <c:v>17</c:v>
                </c:pt>
                <c:pt idx="6">
                  <c:v>62</c:v>
                </c:pt>
                <c:pt idx="7">
                  <c:v>172</c:v>
                </c:pt>
                <c:pt idx="8">
                  <c:v>629</c:v>
                </c:pt>
                <c:pt idx="9">
                  <c:v>998</c:v>
                </c:pt>
                <c:pt idx="10">
                  <c:v>623</c:v>
                </c:pt>
                <c:pt idx="11">
                  <c:v>126</c:v>
                </c:pt>
                <c:pt idx="12">
                  <c:v>13</c:v>
                </c:pt>
                <c:pt idx="13">
                  <c:v>1</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4814848"/>
        <c:axId val="144816384"/>
      </c:scatterChart>
      <c:valAx>
        <c:axId val="144814848"/>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44816384"/>
        <c:crossesAt val="0"/>
        <c:crossBetween val="midCat"/>
        <c:majorUnit val="2"/>
      </c:valAx>
      <c:valAx>
        <c:axId val="144816384"/>
        <c:scaling>
          <c:orientation val="minMax"/>
          <c:min val="0"/>
        </c:scaling>
        <c:delete val="0"/>
        <c:axPos val="r"/>
        <c:majorGridlines/>
        <c:numFmt formatCode="General" sourceLinked="1"/>
        <c:majorTickMark val="out"/>
        <c:minorTickMark val="out"/>
        <c:tickLblPos val="high"/>
        <c:spPr>
          <a:ln w="25400">
            <a:solidFill>
              <a:srgbClr val="00B0F0"/>
            </a:solidFill>
          </a:ln>
        </c:spPr>
        <c:txPr>
          <a:bodyPr/>
          <a:lstStyle/>
          <a:p>
            <a:pPr>
              <a:defRPr sz="1200" b="1"/>
            </a:pPr>
            <a:endParaRPr lang="ru-RU"/>
          </a:p>
        </c:txPr>
        <c:crossAx val="144814848"/>
        <c:crossesAt val="26"/>
        <c:crossBetween val="midCat"/>
      </c:valAx>
    </c:plotArea>
    <c:legend>
      <c:legendPos val="r"/>
      <c:layout/>
      <c:overlay val="0"/>
    </c:legend>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w="12700"/>
            </c:spPr>
          </c:marker>
          <c:xVal>
            <c:numRef>
              <c:f>Лист1!$G$1:$G$28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Лист1!$H$1:$H$28</c:f>
              <c:numCache>
                <c:formatCode>General</c:formatCode>
                <c:ptCount val="28"/>
                <c:pt idx="0">
                  <c:v>252</c:v>
                </c:pt>
                <c:pt idx="1">
                  <c:v>1</c:v>
                </c:pt>
                <c:pt idx="2">
                  <c:v>0</c:v>
                </c:pt>
                <c:pt idx="3">
                  <c:v>3</c:v>
                </c:pt>
                <c:pt idx="4">
                  <c:v>21</c:v>
                </c:pt>
                <c:pt idx="5">
                  <c:v>149</c:v>
                </c:pt>
                <c:pt idx="6">
                  <c:v>306</c:v>
                </c:pt>
                <c:pt idx="7">
                  <c:v>379</c:v>
                </c:pt>
                <c:pt idx="8">
                  <c:v>281</c:v>
                </c:pt>
                <c:pt idx="9">
                  <c:v>160</c:v>
                </c:pt>
                <c:pt idx="10">
                  <c:v>120</c:v>
                </c:pt>
                <c:pt idx="11">
                  <c:v>34</c:v>
                </c:pt>
                <c:pt idx="12">
                  <c:v>2</c:v>
                </c:pt>
                <c:pt idx="13">
                  <c:v>0</c:v>
                </c:pt>
                <c:pt idx="14">
                  <c:v>1</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27426560"/>
        <c:axId val="127428480"/>
      </c:scatterChart>
      <c:valAx>
        <c:axId val="12742656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latin typeface="Times New Roman" pitchFamily="18" charset="0"/>
                <a:cs typeface="Times New Roman" pitchFamily="18" charset="0"/>
              </a:defRPr>
            </a:pPr>
            <a:endParaRPr lang="ru-RU"/>
          </a:p>
        </c:txPr>
        <c:crossAx val="127428480"/>
        <c:crossesAt val="0"/>
        <c:crossBetween val="midCat"/>
        <c:majorUnit val="2"/>
      </c:valAx>
      <c:valAx>
        <c:axId val="127428480"/>
        <c:scaling>
          <c:orientation val="minMax"/>
          <c:min val="0"/>
        </c:scaling>
        <c:delete val="0"/>
        <c:axPos val="r"/>
        <c:majorGridlines/>
        <c:numFmt formatCode="General" sourceLinked="1"/>
        <c:majorTickMark val="cross"/>
        <c:minorTickMark val="out"/>
        <c:tickLblPos val="high"/>
        <c:spPr>
          <a:ln w="19050">
            <a:solidFill>
              <a:srgbClr val="00B0F0"/>
            </a:solidFill>
          </a:ln>
        </c:spPr>
        <c:txPr>
          <a:bodyPr/>
          <a:lstStyle/>
          <a:p>
            <a:pPr>
              <a:defRPr sz="1200" b="1">
                <a:latin typeface="Times New Roman" pitchFamily="18" charset="0"/>
                <a:cs typeface="Times New Roman" pitchFamily="18" charset="0"/>
              </a:defRPr>
            </a:pPr>
            <a:endParaRPr lang="ru-RU"/>
          </a:p>
        </c:txPr>
        <c:crossAx val="127426560"/>
        <c:crossesAt val="26"/>
        <c:crossBetween val="midCat"/>
      </c:valAx>
    </c:plotArea>
    <c:legend>
      <c:legendPos val="r"/>
      <c:layout/>
      <c:overlay val="0"/>
    </c:legend>
    <c:plotVisOnly val="1"/>
    <c:dispBlanksAs val="gap"/>
    <c:showDLblsOverMax val="0"/>
  </c:chart>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2000</c:v>
                </c:pt>
                <c:pt idx="1">
                  <c:v>121</c:v>
                </c:pt>
                <c:pt idx="2">
                  <c:v>0</c:v>
                </c:pt>
                <c:pt idx="3">
                  <c:v>107</c:v>
                </c:pt>
                <c:pt idx="4">
                  <c:v>1715</c:v>
                </c:pt>
                <c:pt idx="5">
                  <c:v>14117</c:v>
                </c:pt>
                <c:pt idx="6">
                  <c:v>52432</c:v>
                </c:pt>
                <c:pt idx="7">
                  <c:v>139380</c:v>
                </c:pt>
                <c:pt idx="8">
                  <c:v>329994</c:v>
                </c:pt>
                <c:pt idx="9">
                  <c:v>507204</c:v>
                </c:pt>
                <c:pt idx="10">
                  <c:v>566537</c:v>
                </c:pt>
                <c:pt idx="11">
                  <c:v>232389</c:v>
                </c:pt>
                <c:pt idx="12">
                  <c:v>49229</c:v>
                </c:pt>
                <c:pt idx="13">
                  <c:v>9016</c:v>
                </c:pt>
                <c:pt idx="14">
                  <c:v>2019</c:v>
                </c:pt>
                <c:pt idx="15">
                  <c:v>147</c:v>
                </c:pt>
                <c:pt idx="16">
                  <c:v>19</c:v>
                </c:pt>
                <c:pt idx="17">
                  <c:v>3</c:v>
                </c:pt>
                <c:pt idx="18">
                  <c:v>1</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4856576"/>
        <c:axId val="144858496"/>
      </c:scatterChart>
      <c:valAx>
        <c:axId val="14485657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44858496"/>
        <c:crosses val="autoZero"/>
        <c:crossBetween val="midCat"/>
        <c:majorUnit val="2"/>
      </c:valAx>
      <c:valAx>
        <c:axId val="14485849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44856576"/>
        <c:crossesAt val="26"/>
        <c:crossBetween val="midCat"/>
      </c:valAx>
    </c:plotArea>
    <c:legend>
      <c:legendPos val="r"/>
      <c:layout/>
      <c:overlay val="0"/>
    </c:legend>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461463366785E-2"/>
          <c:y val="3.3912219305920095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c:v>
                </c:pt>
                <c:pt idx="1">
                  <c:v>2</c:v>
                </c:pt>
                <c:pt idx="2">
                  <c:v>0</c:v>
                </c:pt>
                <c:pt idx="3">
                  <c:v>0</c:v>
                </c:pt>
                <c:pt idx="4">
                  <c:v>0</c:v>
                </c:pt>
                <c:pt idx="5">
                  <c:v>3</c:v>
                </c:pt>
                <c:pt idx="6">
                  <c:v>0</c:v>
                </c:pt>
                <c:pt idx="7">
                  <c:v>14</c:v>
                </c:pt>
                <c:pt idx="8">
                  <c:v>60</c:v>
                </c:pt>
                <c:pt idx="9">
                  <c:v>98</c:v>
                </c:pt>
                <c:pt idx="10">
                  <c:v>60</c:v>
                </c:pt>
                <c:pt idx="11">
                  <c:v>12</c:v>
                </c:pt>
                <c:pt idx="12">
                  <c:v>2</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299136"/>
        <c:axId val="14300672"/>
      </c:scatterChart>
      <c:valAx>
        <c:axId val="1429913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4300672"/>
        <c:crosses val="autoZero"/>
        <c:crossBetween val="midCat"/>
        <c:majorUnit val="2"/>
      </c:valAx>
      <c:valAx>
        <c:axId val="14300672"/>
        <c:scaling>
          <c:orientation val="minMax"/>
          <c:min val="0"/>
        </c:scaling>
        <c:delete val="0"/>
        <c:axPos val="r"/>
        <c:majorGridlines/>
        <c:numFmt formatCode="General" sourceLinked="1"/>
        <c:majorTickMark val="out"/>
        <c:minorTickMark val="out"/>
        <c:tickLblPos val="high"/>
        <c:spPr>
          <a:ln w="31750">
            <a:solidFill>
              <a:srgbClr val="00B0F0"/>
            </a:solidFill>
          </a:ln>
        </c:spPr>
        <c:txPr>
          <a:bodyPr/>
          <a:lstStyle/>
          <a:p>
            <a:pPr>
              <a:defRPr sz="1200" b="1"/>
            </a:pPr>
            <a:endParaRPr lang="ru-RU"/>
          </a:p>
        </c:txPr>
        <c:crossAx val="14299136"/>
        <c:crossesAt val="26"/>
        <c:crossBetween val="midCat"/>
      </c:valAx>
    </c:plotArea>
    <c:legend>
      <c:legendPos val="r"/>
      <c:layout/>
      <c:overlay val="0"/>
    </c:legend>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1996</c:v>
                </c:pt>
                <c:pt idx="1">
                  <c:v>122</c:v>
                </c:pt>
                <c:pt idx="2">
                  <c:v>0</c:v>
                </c:pt>
                <c:pt idx="3">
                  <c:v>107</c:v>
                </c:pt>
                <c:pt idx="4">
                  <c:v>1708</c:v>
                </c:pt>
                <c:pt idx="5">
                  <c:v>14106</c:v>
                </c:pt>
                <c:pt idx="6">
                  <c:v>52499</c:v>
                </c:pt>
                <c:pt idx="7">
                  <c:v>139491</c:v>
                </c:pt>
                <c:pt idx="8">
                  <c:v>330182</c:v>
                </c:pt>
                <c:pt idx="9">
                  <c:v>507775</c:v>
                </c:pt>
                <c:pt idx="10">
                  <c:v>567549</c:v>
                </c:pt>
                <c:pt idx="11">
                  <c:v>232864</c:v>
                </c:pt>
                <c:pt idx="12">
                  <c:v>49281</c:v>
                </c:pt>
                <c:pt idx="13">
                  <c:v>9041</c:v>
                </c:pt>
                <c:pt idx="14">
                  <c:v>2023</c:v>
                </c:pt>
                <c:pt idx="15">
                  <c:v>148</c:v>
                </c:pt>
                <c:pt idx="16">
                  <c:v>20</c:v>
                </c:pt>
                <c:pt idx="17">
                  <c:v>3</c:v>
                </c:pt>
                <c:pt idx="18">
                  <c:v>1</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410496"/>
        <c:axId val="14412416"/>
      </c:scatterChart>
      <c:valAx>
        <c:axId val="1441049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4412416"/>
        <c:crosses val="autoZero"/>
        <c:crossBetween val="midCat"/>
        <c:majorUnit val="2"/>
      </c:valAx>
      <c:valAx>
        <c:axId val="14412416"/>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4410496"/>
        <c:crossesAt val="26"/>
        <c:crossBetween val="midCat"/>
      </c:valAx>
    </c:plotArea>
    <c:legend>
      <c:legendPos val="r"/>
      <c:layout/>
      <c:overlay val="0"/>
    </c:legend>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38100">
              <a:solidFill>
                <a:srgbClr val="FF0000"/>
              </a:solidFill>
            </a:ln>
          </c:spPr>
          <c:marker>
            <c:spPr>
              <a:ln>
                <a:solidFill>
                  <a:srgbClr val="FF0000"/>
                </a:solidFill>
              </a:ln>
            </c:spPr>
          </c:marker>
          <c:xVal>
            <c:numRef>
              <c:f>Лист24!$A$1:$A$28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Лист24!$B$1:$B$28</c:f>
              <c:numCache>
                <c:formatCode>General</c:formatCode>
                <c:ptCount val="28"/>
                <c:pt idx="0">
                  <c:v>1994</c:v>
                </c:pt>
                <c:pt idx="1">
                  <c:v>122</c:v>
                </c:pt>
                <c:pt idx="2">
                  <c:v>0</c:v>
                </c:pt>
                <c:pt idx="3">
                  <c:v>107</c:v>
                </c:pt>
                <c:pt idx="4">
                  <c:v>1708</c:v>
                </c:pt>
                <c:pt idx="5">
                  <c:v>14099</c:v>
                </c:pt>
                <c:pt idx="6">
                  <c:v>52500</c:v>
                </c:pt>
                <c:pt idx="7">
                  <c:v>139495</c:v>
                </c:pt>
                <c:pt idx="8">
                  <c:v>330214</c:v>
                </c:pt>
                <c:pt idx="9">
                  <c:v>507853</c:v>
                </c:pt>
                <c:pt idx="10">
                  <c:v>567658</c:v>
                </c:pt>
                <c:pt idx="11">
                  <c:v>232902</c:v>
                </c:pt>
                <c:pt idx="12">
                  <c:v>49298</c:v>
                </c:pt>
                <c:pt idx="13">
                  <c:v>9047</c:v>
                </c:pt>
                <c:pt idx="14">
                  <c:v>2027</c:v>
                </c:pt>
                <c:pt idx="15">
                  <c:v>148</c:v>
                </c:pt>
                <c:pt idx="16">
                  <c:v>20</c:v>
                </c:pt>
                <c:pt idx="17">
                  <c:v>3</c:v>
                </c:pt>
                <c:pt idx="18">
                  <c:v>1</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6230272"/>
        <c:axId val="146732160"/>
      </c:scatterChart>
      <c:valAx>
        <c:axId val="146230272"/>
        <c:scaling>
          <c:orientation val="maxMin"/>
          <c:max val="26"/>
          <c:min val="-1"/>
        </c:scaling>
        <c:delete val="0"/>
        <c:axPos val="b"/>
        <c:numFmt formatCode="General" sourceLinked="1"/>
        <c:majorTickMark val="in"/>
        <c:minorTickMark val="none"/>
        <c:tickLblPos val="low"/>
        <c:spPr>
          <a:ln w="38100">
            <a:solidFill>
              <a:srgbClr val="00B0F0"/>
            </a:solidFill>
          </a:ln>
        </c:spPr>
        <c:txPr>
          <a:bodyPr/>
          <a:lstStyle/>
          <a:p>
            <a:pPr>
              <a:defRPr sz="1400" b="1" baseline="0">
                <a:latin typeface="Times New Roman" pitchFamily="18" charset="0"/>
                <a:cs typeface="Times New Roman" pitchFamily="18" charset="0"/>
              </a:defRPr>
            </a:pPr>
            <a:endParaRPr lang="ru-RU"/>
          </a:p>
        </c:txPr>
        <c:crossAx val="146732160"/>
        <c:crosses val="autoZero"/>
        <c:crossBetween val="midCat"/>
        <c:majorUnit val="2"/>
      </c:valAx>
      <c:valAx>
        <c:axId val="14673216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46230272"/>
        <c:crossesAt val="26"/>
        <c:crossBetween val="midCat"/>
      </c:valAx>
    </c:plotArea>
    <c:legend>
      <c:legendPos val="r"/>
      <c:layout/>
      <c:overlay val="0"/>
    </c:legend>
    <c:plotVisOnly val="1"/>
    <c:dispBlanksAs val="gap"/>
    <c:showDLblsOverMax val="0"/>
  </c:chart>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855171</c:v>
                </c:pt>
                <c:pt idx="1">
                  <c:v>14702</c:v>
                </c:pt>
                <c:pt idx="2">
                  <c:v>12915</c:v>
                </c:pt>
                <c:pt idx="3">
                  <c:v>22591</c:v>
                </c:pt>
                <c:pt idx="4">
                  <c:v>25269</c:v>
                </c:pt>
                <c:pt idx="5">
                  <c:v>21138</c:v>
                </c:pt>
                <c:pt idx="6">
                  <c:v>12632</c:v>
                </c:pt>
                <c:pt idx="7">
                  <c:v>5956</c:v>
                </c:pt>
                <c:pt idx="8">
                  <c:v>2430</c:v>
                </c:pt>
                <c:pt idx="9">
                  <c:v>283</c:v>
                </c:pt>
                <c:pt idx="10">
                  <c:v>96</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49944576"/>
        <c:axId val="150425600"/>
      </c:scatterChart>
      <c:valAx>
        <c:axId val="149944576"/>
        <c:scaling>
          <c:orientation val="maxMin"/>
          <c:max val="26"/>
          <c:min val="-1"/>
        </c:scaling>
        <c:delete val="0"/>
        <c:axPos val="b"/>
        <c:numFmt formatCode="General" sourceLinked="1"/>
        <c:majorTickMark val="in"/>
        <c:minorTickMark val="none"/>
        <c:tickLblPos val="low"/>
        <c:spPr>
          <a:ln w="25400">
            <a:solidFill>
              <a:srgbClr val="00B0F0"/>
            </a:solidFill>
          </a:ln>
        </c:spPr>
        <c:txPr>
          <a:bodyPr/>
          <a:lstStyle/>
          <a:p>
            <a:pPr>
              <a:defRPr sz="1200" b="1"/>
            </a:pPr>
            <a:endParaRPr lang="ru-RU"/>
          </a:p>
        </c:txPr>
        <c:crossAx val="150425600"/>
        <c:crosses val="autoZero"/>
        <c:crossBetween val="midCat"/>
        <c:majorUnit val="2"/>
      </c:valAx>
      <c:valAx>
        <c:axId val="15042560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49944576"/>
        <c:crossesAt val="26"/>
        <c:crossBetween val="midCat"/>
      </c:valAx>
    </c:plotArea>
    <c:legend>
      <c:legendPos val="r"/>
      <c:layout/>
      <c:overlay val="0"/>
    </c:legend>
    <c:plotVisOnly val="1"/>
    <c:dispBlanksAs val="gap"/>
    <c:showDLblsOverMax val="0"/>
  </c:chart>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38129</c:v>
                </c:pt>
                <c:pt idx="1">
                  <c:v>502</c:v>
                </c:pt>
                <c:pt idx="2">
                  <c:v>531</c:v>
                </c:pt>
                <c:pt idx="3">
                  <c:v>647</c:v>
                </c:pt>
                <c:pt idx="4">
                  <c:v>334</c:v>
                </c:pt>
                <c:pt idx="5">
                  <c:v>81</c:v>
                </c:pt>
                <c:pt idx="6">
                  <c:v>77</c:v>
                </c:pt>
                <c:pt idx="7">
                  <c:v>0</c:v>
                </c:pt>
                <c:pt idx="8">
                  <c:v>3</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50846464"/>
        <c:axId val="150860928"/>
      </c:scatterChart>
      <c:valAx>
        <c:axId val="15084646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0860928"/>
        <c:crossesAt val="0"/>
        <c:crossBetween val="midCat"/>
        <c:majorUnit val="2"/>
      </c:valAx>
      <c:valAx>
        <c:axId val="15086092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0846464"/>
        <c:crossesAt val="26"/>
        <c:crossBetween val="midCat"/>
      </c:valAx>
    </c:plotArea>
    <c:legend>
      <c:legendPos val="r"/>
      <c:layout/>
      <c:overlay val="0"/>
    </c:legend>
    <c:plotVisOnly val="1"/>
    <c:dispBlanksAs val="gap"/>
    <c:showDLblsOverMax val="0"/>
  </c:chart>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450166</c:v>
                </c:pt>
                <c:pt idx="1">
                  <c:v>42000</c:v>
                </c:pt>
                <c:pt idx="2">
                  <c:v>27704</c:v>
                </c:pt>
                <c:pt idx="3">
                  <c:v>50266</c:v>
                </c:pt>
                <c:pt idx="4">
                  <c:v>69927</c:v>
                </c:pt>
                <c:pt idx="5">
                  <c:v>84013</c:v>
                </c:pt>
                <c:pt idx="6">
                  <c:v>73447</c:v>
                </c:pt>
                <c:pt idx="7">
                  <c:v>46477</c:v>
                </c:pt>
                <c:pt idx="8">
                  <c:v>19851</c:v>
                </c:pt>
                <c:pt idx="9">
                  <c:v>6586</c:v>
                </c:pt>
                <c:pt idx="10">
                  <c:v>1998</c:v>
                </c:pt>
                <c:pt idx="11">
                  <c:v>353</c:v>
                </c:pt>
                <c:pt idx="12">
                  <c:v>9</c:v>
                </c:pt>
                <c:pt idx="13">
                  <c:v>39</c:v>
                </c:pt>
                <c:pt idx="14">
                  <c:v>7</c:v>
                </c:pt>
                <c:pt idx="15">
                  <c:v>1</c:v>
                </c:pt>
                <c:pt idx="16">
                  <c:v>0</c:v>
                </c:pt>
                <c:pt idx="17">
                  <c:v>2</c:v>
                </c:pt>
                <c:pt idx="18">
                  <c:v>1</c:v>
                </c:pt>
                <c:pt idx="19">
                  <c:v>2</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51307776"/>
        <c:axId val="151309312"/>
      </c:scatterChart>
      <c:valAx>
        <c:axId val="15130777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1309312"/>
        <c:crosses val="autoZero"/>
        <c:crossBetween val="midCat"/>
        <c:majorUnit val="2"/>
      </c:valAx>
      <c:valAx>
        <c:axId val="15130931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latin typeface="Times New Roman" pitchFamily="18" charset="0"/>
                <a:cs typeface="Times New Roman" pitchFamily="18" charset="0"/>
              </a:defRPr>
            </a:pPr>
            <a:endParaRPr lang="ru-RU"/>
          </a:p>
        </c:txPr>
        <c:crossAx val="151307776"/>
        <c:crossesAt val="26"/>
        <c:crossBetween val="midCat"/>
      </c:valAx>
    </c:plotArea>
    <c:legend>
      <c:legendPos val="r"/>
      <c:layout/>
      <c:overlay val="0"/>
    </c:legend>
    <c:plotVisOnly val="1"/>
    <c:dispBlanksAs val="gap"/>
    <c:showDLblsOverMax val="0"/>
  </c:chart>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142319</c:v>
                </c:pt>
                <c:pt idx="1">
                  <c:v>9147</c:v>
                </c:pt>
                <c:pt idx="2">
                  <c:v>7996</c:v>
                </c:pt>
                <c:pt idx="3">
                  <c:v>10105</c:v>
                </c:pt>
                <c:pt idx="4">
                  <c:v>5872</c:v>
                </c:pt>
                <c:pt idx="5">
                  <c:v>1806</c:v>
                </c:pt>
                <c:pt idx="6">
                  <c:v>365</c:v>
                </c:pt>
                <c:pt idx="7">
                  <c:v>212</c:v>
                </c:pt>
                <c:pt idx="8">
                  <c:v>154</c:v>
                </c:pt>
                <c:pt idx="9">
                  <c:v>82</c:v>
                </c:pt>
                <c:pt idx="10">
                  <c:v>54</c:v>
                </c:pt>
                <c:pt idx="11">
                  <c:v>12</c:v>
                </c:pt>
                <c:pt idx="12">
                  <c:v>4</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51410944"/>
        <c:axId val="151417216"/>
      </c:scatterChart>
      <c:valAx>
        <c:axId val="15141094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1417216"/>
        <c:crosses val="autoZero"/>
        <c:crossBetween val="midCat"/>
        <c:majorUnit val="2"/>
      </c:valAx>
      <c:valAx>
        <c:axId val="15141721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1410944"/>
        <c:crossesAt val="26"/>
        <c:crossBetween val="midCat"/>
      </c:valAx>
    </c:plotArea>
    <c:legend>
      <c:legendPos val="r"/>
      <c:layout/>
      <c:overlay val="0"/>
    </c:legend>
    <c:plotVisOnly val="1"/>
    <c:dispBlanksAs val="gap"/>
    <c:showDLblsOverMax val="0"/>
  </c:chart>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194766</c:v>
                </c:pt>
                <c:pt idx="1">
                  <c:v>41196</c:v>
                </c:pt>
                <c:pt idx="2">
                  <c:v>20216</c:v>
                </c:pt>
                <c:pt idx="3">
                  <c:v>35792</c:v>
                </c:pt>
                <c:pt idx="4">
                  <c:v>60063</c:v>
                </c:pt>
                <c:pt idx="5">
                  <c:v>101659</c:v>
                </c:pt>
                <c:pt idx="6">
                  <c:v>129886</c:v>
                </c:pt>
                <c:pt idx="7">
                  <c:v>110650</c:v>
                </c:pt>
                <c:pt idx="8">
                  <c:v>45453</c:v>
                </c:pt>
                <c:pt idx="9">
                  <c:v>22918</c:v>
                </c:pt>
                <c:pt idx="10">
                  <c:v>7540</c:v>
                </c:pt>
                <c:pt idx="11">
                  <c:v>2453</c:v>
                </c:pt>
                <c:pt idx="12">
                  <c:v>145</c:v>
                </c:pt>
                <c:pt idx="13">
                  <c:v>758</c:v>
                </c:pt>
                <c:pt idx="14">
                  <c:v>308</c:v>
                </c:pt>
                <c:pt idx="15">
                  <c:v>327</c:v>
                </c:pt>
                <c:pt idx="16">
                  <c:v>198</c:v>
                </c:pt>
                <c:pt idx="17">
                  <c:v>118</c:v>
                </c:pt>
                <c:pt idx="18">
                  <c:v>86</c:v>
                </c:pt>
                <c:pt idx="19">
                  <c:v>70</c:v>
                </c:pt>
                <c:pt idx="20">
                  <c:v>40</c:v>
                </c:pt>
                <c:pt idx="21">
                  <c:v>31</c:v>
                </c:pt>
                <c:pt idx="22">
                  <c:v>16</c:v>
                </c:pt>
                <c:pt idx="23">
                  <c:v>2</c:v>
                </c:pt>
                <c:pt idx="24">
                  <c:v>3</c:v>
                </c:pt>
                <c:pt idx="25">
                  <c:v>1</c:v>
                </c:pt>
                <c:pt idx="26">
                  <c:v>0</c:v>
                </c:pt>
                <c:pt idx="27">
                  <c:v>0</c:v>
                </c:pt>
              </c:numCache>
            </c:numRef>
          </c:yVal>
          <c:smooth val="1"/>
        </c:ser>
        <c:dLbls>
          <c:showLegendKey val="0"/>
          <c:showVal val="0"/>
          <c:showCatName val="0"/>
          <c:showSerName val="0"/>
          <c:showPercent val="0"/>
          <c:showBubbleSize val="0"/>
        </c:dLbls>
        <c:axId val="152539904"/>
        <c:axId val="152541440"/>
      </c:scatterChart>
      <c:valAx>
        <c:axId val="15253990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2541440"/>
        <c:crosses val="autoZero"/>
        <c:crossBetween val="midCat"/>
        <c:majorUnit val="2"/>
      </c:valAx>
      <c:valAx>
        <c:axId val="1525414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2539904"/>
        <c:crossesAt val="26"/>
        <c:crossBetween val="midCat"/>
      </c:valAx>
    </c:plotArea>
    <c:legend>
      <c:legendPos val="r"/>
      <c:layout/>
      <c:overlay val="0"/>
    </c:legend>
    <c:plotVisOnly val="1"/>
    <c:dispBlanksAs val="gap"/>
    <c:showDLblsOverMax val="0"/>
  </c:chart>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206527</c:v>
                </c:pt>
                <c:pt idx="1">
                  <c:v>23213</c:v>
                </c:pt>
                <c:pt idx="2">
                  <c:v>17815</c:v>
                </c:pt>
                <c:pt idx="3">
                  <c:v>23643</c:v>
                </c:pt>
                <c:pt idx="4">
                  <c:v>15499</c:v>
                </c:pt>
                <c:pt idx="5">
                  <c:v>6164</c:v>
                </c:pt>
                <c:pt idx="6">
                  <c:v>1747</c:v>
                </c:pt>
                <c:pt idx="7">
                  <c:v>1397</c:v>
                </c:pt>
                <c:pt idx="8">
                  <c:v>998</c:v>
                </c:pt>
                <c:pt idx="9">
                  <c:v>882</c:v>
                </c:pt>
                <c:pt idx="10">
                  <c:v>578</c:v>
                </c:pt>
                <c:pt idx="11">
                  <c:v>370</c:v>
                </c:pt>
                <c:pt idx="12">
                  <c:v>151</c:v>
                </c:pt>
                <c:pt idx="13">
                  <c:v>53</c:v>
                </c:pt>
                <c:pt idx="14">
                  <c:v>55</c:v>
                </c:pt>
                <c:pt idx="15">
                  <c:v>60</c:v>
                </c:pt>
                <c:pt idx="16">
                  <c:v>31</c:v>
                </c:pt>
                <c:pt idx="17">
                  <c:v>24</c:v>
                </c:pt>
                <c:pt idx="18">
                  <c:v>31</c:v>
                </c:pt>
                <c:pt idx="19">
                  <c:v>33</c:v>
                </c:pt>
                <c:pt idx="20">
                  <c:v>23</c:v>
                </c:pt>
                <c:pt idx="21">
                  <c:v>36</c:v>
                </c:pt>
                <c:pt idx="22">
                  <c:v>29</c:v>
                </c:pt>
                <c:pt idx="23">
                  <c:v>12</c:v>
                </c:pt>
                <c:pt idx="24">
                  <c:v>10</c:v>
                </c:pt>
                <c:pt idx="25">
                  <c:v>7</c:v>
                </c:pt>
                <c:pt idx="26">
                  <c:v>0</c:v>
                </c:pt>
                <c:pt idx="27">
                  <c:v>0</c:v>
                </c:pt>
              </c:numCache>
            </c:numRef>
          </c:yVal>
          <c:smooth val="1"/>
        </c:ser>
        <c:dLbls>
          <c:showLegendKey val="0"/>
          <c:showVal val="0"/>
          <c:showCatName val="0"/>
          <c:showSerName val="0"/>
          <c:showPercent val="0"/>
          <c:showBubbleSize val="0"/>
        </c:dLbls>
        <c:axId val="152479232"/>
        <c:axId val="152481152"/>
      </c:scatterChart>
      <c:valAx>
        <c:axId val="152479232"/>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2481152"/>
        <c:crosses val="autoZero"/>
        <c:crossBetween val="midCat"/>
        <c:majorUnit val="2"/>
      </c:valAx>
      <c:valAx>
        <c:axId val="152481152"/>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52479232"/>
        <c:crossesAt val="26"/>
        <c:crossBetween val="midCat"/>
      </c:valAx>
    </c:plotArea>
    <c:legend>
      <c:legendPos val="r"/>
      <c:layout/>
      <c:overlay val="0"/>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501593</c:v>
                </c:pt>
                <c:pt idx="1">
                  <c:v>13305</c:v>
                </c:pt>
                <c:pt idx="2">
                  <c:v>14328</c:v>
                </c:pt>
                <c:pt idx="3">
                  <c:v>20623</c:v>
                </c:pt>
                <c:pt idx="4">
                  <c:v>43725</c:v>
                </c:pt>
                <c:pt idx="5">
                  <c:v>116866</c:v>
                </c:pt>
                <c:pt idx="6">
                  <c:v>190620</c:v>
                </c:pt>
                <c:pt idx="7">
                  <c:v>239824</c:v>
                </c:pt>
                <c:pt idx="8">
                  <c:v>158777</c:v>
                </c:pt>
                <c:pt idx="9">
                  <c:v>64309</c:v>
                </c:pt>
                <c:pt idx="10">
                  <c:v>20716</c:v>
                </c:pt>
                <c:pt idx="11">
                  <c:v>4704</c:v>
                </c:pt>
                <c:pt idx="12">
                  <c:v>736</c:v>
                </c:pt>
                <c:pt idx="13">
                  <c:v>136</c:v>
                </c:pt>
                <c:pt idx="14">
                  <c:v>27</c:v>
                </c:pt>
                <c:pt idx="15">
                  <c:v>1</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27526400"/>
        <c:axId val="127527936"/>
      </c:scatterChart>
      <c:valAx>
        <c:axId val="127526400"/>
        <c:scaling>
          <c:orientation val="maxMin"/>
          <c:max val="26"/>
          <c:min val="-1"/>
        </c:scaling>
        <c:delete val="0"/>
        <c:axPos val="b"/>
        <c:numFmt formatCode="General" sourceLinked="1"/>
        <c:majorTickMark val="in"/>
        <c:minorTickMark val="none"/>
        <c:tickLblPos val="low"/>
        <c:spPr>
          <a:ln w="19050">
            <a:solidFill>
              <a:srgbClr val="31B6FD"/>
            </a:solidFill>
          </a:ln>
        </c:spPr>
        <c:txPr>
          <a:bodyPr/>
          <a:lstStyle/>
          <a:p>
            <a:pPr>
              <a:defRPr sz="1200" b="1"/>
            </a:pPr>
            <a:endParaRPr lang="ru-RU"/>
          </a:p>
        </c:txPr>
        <c:crossAx val="127527936"/>
        <c:crosses val="autoZero"/>
        <c:crossBetween val="midCat"/>
        <c:majorUnit val="2"/>
      </c:valAx>
      <c:valAx>
        <c:axId val="12752793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27526400"/>
        <c:crossesAt val="26"/>
        <c:crossBetween val="midCat"/>
      </c:valAx>
    </c:plotArea>
    <c:legend>
      <c:legendPos val="r"/>
      <c:layout/>
      <c:overlay val="0"/>
    </c:legend>
    <c:plotVisOnly val="1"/>
    <c:dispBlanksAs val="gap"/>
    <c:showDLblsOverMax val="0"/>
  </c:chart>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81574</c:v>
                </c:pt>
                <c:pt idx="1">
                  <c:v>28894</c:v>
                </c:pt>
                <c:pt idx="2">
                  <c:v>10797</c:v>
                </c:pt>
                <c:pt idx="3">
                  <c:v>19060</c:v>
                </c:pt>
                <c:pt idx="4">
                  <c:v>36823</c:v>
                </c:pt>
                <c:pt idx="5">
                  <c:v>82094</c:v>
                </c:pt>
                <c:pt idx="6">
                  <c:v>141048</c:v>
                </c:pt>
                <c:pt idx="7">
                  <c:v>160519</c:v>
                </c:pt>
                <c:pt idx="8">
                  <c:v>66310</c:v>
                </c:pt>
                <c:pt idx="9">
                  <c:v>40876</c:v>
                </c:pt>
                <c:pt idx="10">
                  <c:v>16249</c:v>
                </c:pt>
                <c:pt idx="11">
                  <c:v>6150</c:v>
                </c:pt>
                <c:pt idx="12">
                  <c:v>523</c:v>
                </c:pt>
                <c:pt idx="13">
                  <c:v>2619</c:v>
                </c:pt>
                <c:pt idx="14">
                  <c:v>1203</c:v>
                </c:pt>
                <c:pt idx="15">
                  <c:v>1355</c:v>
                </c:pt>
                <c:pt idx="16">
                  <c:v>1119</c:v>
                </c:pt>
                <c:pt idx="17">
                  <c:v>956</c:v>
                </c:pt>
                <c:pt idx="18">
                  <c:v>730</c:v>
                </c:pt>
                <c:pt idx="19">
                  <c:v>597</c:v>
                </c:pt>
                <c:pt idx="20">
                  <c:v>437</c:v>
                </c:pt>
                <c:pt idx="21">
                  <c:v>304</c:v>
                </c:pt>
                <c:pt idx="22">
                  <c:v>215</c:v>
                </c:pt>
                <c:pt idx="23">
                  <c:v>128</c:v>
                </c:pt>
                <c:pt idx="24">
                  <c:v>51</c:v>
                </c:pt>
                <c:pt idx="25">
                  <c:v>15</c:v>
                </c:pt>
                <c:pt idx="26">
                  <c:v>3</c:v>
                </c:pt>
                <c:pt idx="27">
                  <c:v>0</c:v>
                </c:pt>
              </c:numCache>
            </c:numRef>
          </c:yVal>
          <c:smooth val="1"/>
        </c:ser>
        <c:dLbls>
          <c:showLegendKey val="0"/>
          <c:showVal val="0"/>
          <c:showCatName val="0"/>
          <c:showSerName val="0"/>
          <c:showPercent val="0"/>
          <c:showBubbleSize val="0"/>
        </c:dLbls>
        <c:axId val="153288704"/>
        <c:axId val="153290240"/>
      </c:scatterChart>
      <c:valAx>
        <c:axId val="15328870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3290240"/>
        <c:crosses val="autoZero"/>
        <c:crossBetween val="midCat"/>
        <c:majorUnit val="2"/>
      </c:valAx>
      <c:valAx>
        <c:axId val="1532902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3288704"/>
        <c:crossesAt val="26"/>
        <c:crossBetween val="midCat"/>
      </c:valAx>
    </c:plotArea>
    <c:legend>
      <c:legendPos val="r"/>
      <c:layout/>
      <c:overlay val="0"/>
    </c:legend>
    <c:plotVisOnly val="1"/>
    <c:dispBlanksAs val="gap"/>
    <c:showDLblsOverMax val="0"/>
  </c:chart>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233769</c:v>
                </c:pt>
                <c:pt idx="1">
                  <c:v>34452</c:v>
                </c:pt>
                <c:pt idx="2">
                  <c:v>24270</c:v>
                </c:pt>
                <c:pt idx="3">
                  <c:v>30944</c:v>
                </c:pt>
                <c:pt idx="4">
                  <c:v>22946</c:v>
                </c:pt>
                <c:pt idx="5">
                  <c:v>10911</c:v>
                </c:pt>
                <c:pt idx="6">
                  <c:v>4079</c:v>
                </c:pt>
                <c:pt idx="7">
                  <c:v>3982</c:v>
                </c:pt>
                <c:pt idx="8">
                  <c:v>3075</c:v>
                </c:pt>
                <c:pt idx="9">
                  <c:v>3356</c:v>
                </c:pt>
                <c:pt idx="10">
                  <c:v>2643</c:v>
                </c:pt>
                <c:pt idx="11">
                  <c:v>2030</c:v>
                </c:pt>
                <c:pt idx="12">
                  <c:v>939</c:v>
                </c:pt>
                <c:pt idx="13">
                  <c:v>414</c:v>
                </c:pt>
                <c:pt idx="14">
                  <c:v>557</c:v>
                </c:pt>
                <c:pt idx="15">
                  <c:v>509</c:v>
                </c:pt>
                <c:pt idx="16">
                  <c:v>322</c:v>
                </c:pt>
                <c:pt idx="17">
                  <c:v>366</c:v>
                </c:pt>
                <c:pt idx="18">
                  <c:v>424</c:v>
                </c:pt>
                <c:pt idx="19">
                  <c:v>531</c:v>
                </c:pt>
                <c:pt idx="20">
                  <c:v>588</c:v>
                </c:pt>
                <c:pt idx="21">
                  <c:v>671</c:v>
                </c:pt>
                <c:pt idx="22">
                  <c:v>616</c:v>
                </c:pt>
                <c:pt idx="23">
                  <c:v>507</c:v>
                </c:pt>
                <c:pt idx="24">
                  <c:v>382</c:v>
                </c:pt>
                <c:pt idx="25">
                  <c:v>205</c:v>
                </c:pt>
                <c:pt idx="26">
                  <c:v>90</c:v>
                </c:pt>
                <c:pt idx="27">
                  <c:v>9</c:v>
                </c:pt>
              </c:numCache>
            </c:numRef>
          </c:yVal>
          <c:smooth val="1"/>
        </c:ser>
        <c:dLbls>
          <c:showLegendKey val="0"/>
          <c:showVal val="0"/>
          <c:showCatName val="0"/>
          <c:showSerName val="0"/>
          <c:showPercent val="0"/>
          <c:showBubbleSize val="0"/>
        </c:dLbls>
        <c:axId val="153076480"/>
        <c:axId val="153078400"/>
      </c:scatterChart>
      <c:valAx>
        <c:axId val="15307648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3078400"/>
        <c:crossesAt val="0"/>
        <c:crossBetween val="midCat"/>
        <c:majorUnit val="2"/>
      </c:valAx>
      <c:valAx>
        <c:axId val="15307840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3076480"/>
        <c:crossesAt val="26"/>
        <c:crossBetween val="midCat"/>
      </c:valAx>
    </c:plotArea>
    <c:legend>
      <c:legendPos val="r"/>
      <c:layout/>
      <c:overlay val="0"/>
    </c:legend>
    <c:plotVisOnly val="1"/>
    <c:dispBlanksAs val="gap"/>
    <c:showDLblsOverMax val="0"/>
  </c:chart>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33423</c:v>
                </c:pt>
                <c:pt idx="1">
                  <c:v>17527</c:v>
                </c:pt>
                <c:pt idx="2">
                  <c:v>5292</c:v>
                </c:pt>
                <c:pt idx="3">
                  <c:v>9147</c:v>
                </c:pt>
                <c:pt idx="4">
                  <c:v>19677</c:v>
                </c:pt>
                <c:pt idx="5">
                  <c:v>53721</c:v>
                </c:pt>
                <c:pt idx="6">
                  <c:v>118846</c:v>
                </c:pt>
                <c:pt idx="7">
                  <c:v>179442</c:v>
                </c:pt>
                <c:pt idx="8">
                  <c:v>79291</c:v>
                </c:pt>
                <c:pt idx="9">
                  <c:v>53821</c:v>
                </c:pt>
                <c:pt idx="10">
                  <c:v>24119</c:v>
                </c:pt>
                <c:pt idx="11">
                  <c:v>10111</c:v>
                </c:pt>
                <c:pt idx="12">
                  <c:v>893</c:v>
                </c:pt>
                <c:pt idx="13">
                  <c:v>4814</c:v>
                </c:pt>
                <c:pt idx="14">
                  <c:v>2363</c:v>
                </c:pt>
                <c:pt idx="15">
                  <c:v>2840</c:v>
                </c:pt>
                <c:pt idx="16">
                  <c:v>2333</c:v>
                </c:pt>
                <c:pt idx="17">
                  <c:v>2118</c:v>
                </c:pt>
                <c:pt idx="18">
                  <c:v>1789</c:v>
                </c:pt>
                <c:pt idx="19">
                  <c:v>1507</c:v>
                </c:pt>
                <c:pt idx="20">
                  <c:v>1240</c:v>
                </c:pt>
                <c:pt idx="21">
                  <c:v>952</c:v>
                </c:pt>
                <c:pt idx="22">
                  <c:v>637</c:v>
                </c:pt>
                <c:pt idx="23">
                  <c:v>414</c:v>
                </c:pt>
                <c:pt idx="24">
                  <c:v>182</c:v>
                </c:pt>
                <c:pt idx="25">
                  <c:v>59</c:v>
                </c:pt>
                <c:pt idx="26">
                  <c:v>17</c:v>
                </c:pt>
                <c:pt idx="27">
                  <c:v>0</c:v>
                </c:pt>
              </c:numCache>
            </c:numRef>
          </c:yVal>
          <c:smooth val="1"/>
        </c:ser>
        <c:dLbls>
          <c:showLegendKey val="0"/>
          <c:showVal val="0"/>
          <c:showCatName val="0"/>
          <c:showSerName val="0"/>
          <c:showPercent val="0"/>
          <c:showBubbleSize val="0"/>
        </c:dLbls>
        <c:axId val="153861120"/>
        <c:axId val="154235648"/>
      </c:scatterChart>
      <c:valAx>
        <c:axId val="15386112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4235648"/>
        <c:crosses val="autoZero"/>
        <c:crossBetween val="midCat"/>
        <c:majorUnit val="2"/>
      </c:valAx>
      <c:valAx>
        <c:axId val="154235648"/>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53861120"/>
        <c:crossesAt val="26"/>
        <c:crossBetween val="midCat"/>
      </c:valAx>
    </c:plotArea>
    <c:legend>
      <c:legendPos val="r"/>
      <c:layout/>
      <c:overlay val="0"/>
    </c:legend>
    <c:plotVisOnly val="1"/>
    <c:dispBlanksAs val="gap"/>
    <c:showDLblsOverMax val="0"/>
  </c:chart>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244697</c:v>
                </c:pt>
                <c:pt idx="1">
                  <c:v>41597</c:v>
                </c:pt>
                <c:pt idx="2">
                  <c:v>27506</c:v>
                </c:pt>
                <c:pt idx="3">
                  <c:v>35056</c:v>
                </c:pt>
                <c:pt idx="4">
                  <c:v>27119</c:v>
                </c:pt>
                <c:pt idx="5">
                  <c:v>14641</c:v>
                </c:pt>
                <c:pt idx="6">
                  <c:v>6247</c:v>
                </c:pt>
                <c:pt idx="7">
                  <c:v>7653</c:v>
                </c:pt>
                <c:pt idx="8">
                  <c:v>6149</c:v>
                </c:pt>
                <c:pt idx="9">
                  <c:v>7747</c:v>
                </c:pt>
                <c:pt idx="10">
                  <c:v>6884</c:v>
                </c:pt>
                <c:pt idx="11">
                  <c:v>6038</c:v>
                </c:pt>
                <c:pt idx="12">
                  <c:v>2931</c:v>
                </c:pt>
                <c:pt idx="13">
                  <c:v>1316</c:v>
                </c:pt>
                <c:pt idx="14">
                  <c:v>1954</c:v>
                </c:pt>
                <c:pt idx="15">
                  <c:v>1809</c:v>
                </c:pt>
                <c:pt idx="16">
                  <c:v>1178</c:v>
                </c:pt>
                <c:pt idx="17">
                  <c:v>1528</c:v>
                </c:pt>
                <c:pt idx="18">
                  <c:v>1886</c:v>
                </c:pt>
                <c:pt idx="19">
                  <c:v>2448</c:v>
                </c:pt>
                <c:pt idx="20">
                  <c:v>2837</c:v>
                </c:pt>
                <c:pt idx="21">
                  <c:v>3132</c:v>
                </c:pt>
                <c:pt idx="22">
                  <c:v>3166</c:v>
                </c:pt>
                <c:pt idx="23">
                  <c:v>2833</c:v>
                </c:pt>
                <c:pt idx="24">
                  <c:v>2142</c:v>
                </c:pt>
                <c:pt idx="25">
                  <c:v>1169</c:v>
                </c:pt>
                <c:pt idx="26">
                  <c:v>421</c:v>
                </c:pt>
                <c:pt idx="27">
                  <c:v>98</c:v>
                </c:pt>
              </c:numCache>
            </c:numRef>
          </c:yVal>
          <c:smooth val="1"/>
        </c:ser>
        <c:dLbls>
          <c:showLegendKey val="0"/>
          <c:showVal val="0"/>
          <c:showCatName val="0"/>
          <c:showSerName val="0"/>
          <c:showPercent val="0"/>
          <c:showBubbleSize val="0"/>
        </c:dLbls>
        <c:axId val="153886720"/>
        <c:axId val="153888640"/>
      </c:scatterChart>
      <c:valAx>
        <c:axId val="15388672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3888640"/>
        <c:crosses val="autoZero"/>
        <c:crossBetween val="midCat"/>
        <c:majorUnit val="2"/>
      </c:valAx>
      <c:valAx>
        <c:axId val="1538886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3886720"/>
        <c:crossesAt val="26"/>
        <c:crossBetween val="midCat"/>
      </c:valAx>
    </c:plotArea>
    <c:legend>
      <c:legendPos val="r"/>
      <c:layout/>
      <c:overlay val="0"/>
    </c:legend>
    <c:plotVisOnly val="1"/>
    <c:dispBlanksAs val="gap"/>
    <c:showDLblsOverMax val="0"/>
  </c:chart>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13413</c:v>
                </c:pt>
                <c:pt idx="1">
                  <c:v>9806</c:v>
                </c:pt>
                <c:pt idx="2">
                  <c:v>2457</c:v>
                </c:pt>
                <c:pt idx="3">
                  <c:v>4064</c:v>
                </c:pt>
                <c:pt idx="4">
                  <c:v>9437</c:v>
                </c:pt>
                <c:pt idx="5">
                  <c:v>32203</c:v>
                </c:pt>
                <c:pt idx="6">
                  <c:v>86346</c:v>
                </c:pt>
                <c:pt idx="7">
                  <c:v>166124</c:v>
                </c:pt>
                <c:pt idx="8">
                  <c:v>81613</c:v>
                </c:pt>
                <c:pt idx="9">
                  <c:v>58290</c:v>
                </c:pt>
                <c:pt idx="10">
                  <c:v>28469</c:v>
                </c:pt>
                <c:pt idx="11">
                  <c:v>12768</c:v>
                </c:pt>
                <c:pt idx="12">
                  <c:v>1217</c:v>
                </c:pt>
                <c:pt idx="13">
                  <c:v>6323</c:v>
                </c:pt>
                <c:pt idx="14">
                  <c:v>3103</c:v>
                </c:pt>
                <c:pt idx="15">
                  <c:v>4033</c:v>
                </c:pt>
                <c:pt idx="16">
                  <c:v>3399</c:v>
                </c:pt>
                <c:pt idx="17">
                  <c:v>3016</c:v>
                </c:pt>
                <c:pt idx="18">
                  <c:v>2555</c:v>
                </c:pt>
                <c:pt idx="19">
                  <c:v>2333</c:v>
                </c:pt>
                <c:pt idx="20">
                  <c:v>1925</c:v>
                </c:pt>
                <c:pt idx="21">
                  <c:v>1519</c:v>
                </c:pt>
                <c:pt idx="22">
                  <c:v>1071</c:v>
                </c:pt>
                <c:pt idx="23">
                  <c:v>634</c:v>
                </c:pt>
                <c:pt idx="24">
                  <c:v>335</c:v>
                </c:pt>
                <c:pt idx="25">
                  <c:v>144</c:v>
                </c:pt>
                <c:pt idx="26">
                  <c:v>43</c:v>
                </c:pt>
                <c:pt idx="27">
                  <c:v>2</c:v>
                </c:pt>
              </c:numCache>
            </c:numRef>
          </c:yVal>
          <c:smooth val="1"/>
        </c:ser>
        <c:dLbls>
          <c:showLegendKey val="0"/>
          <c:showVal val="0"/>
          <c:showCatName val="0"/>
          <c:showSerName val="0"/>
          <c:showPercent val="0"/>
          <c:showBubbleSize val="0"/>
        </c:dLbls>
        <c:axId val="154679552"/>
        <c:axId val="154996736"/>
      </c:scatterChart>
      <c:valAx>
        <c:axId val="154679552"/>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4996736"/>
        <c:crosses val="autoZero"/>
        <c:crossBetween val="midCat"/>
        <c:majorUnit val="2"/>
      </c:valAx>
      <c:valAx>
        <c:axId val="154996736"/>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54679552"/>
        <c:crossesAt val="26"/>
        <c:crossBetween val="midCat"/>
      </c:valAx>
    </c:plotArea>
    <c:legend>
      <c:legendPos val="r"/>
      <c:layout/>
      <c:overlay val="0"/>
    </c:legend>
    <c:plotVisOnly val="1"/>
    <c:dispBlanksAs val="gap"/>
    <c:showDLblsOverMax val="0"/>
  </c:chart>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250264</c:v>
                </c:pt>
                <c:pt idx="1">
                  <c:v>45677</c:v>
                </c:pt>
                <c:pt idx="2">
                  <c:v>28865</c:v>
                </c:pt>
                <c:pt idx="3">
                  <c:v>37242</c:v>
                </c:pt>
                <c:pt idx="4">
                  <c:v>29315</c:v>
                </c:pt>
                <c:pt idx="5">
                  <c:v>16570</c:v>
                </c:pt>
                <c:pt idx="6">
                  <c:v>7728</c:v>
                </c:pt>
                <c:pt idx="7">
                  <c:v>11458</c:v>
                </c:pt>
                <c:pt idx="8">
                  <c:v>10096</c:v>
                </c:pt>
                <c:pt idx="9">
                  <c:v>13223</c:v>
                </c:pt>
                <c:pt idx="10">
                  <c:v>13221</c:v>
                </c:pt>
                <c:pt idx="11">
                  <c:v>12073</c:v>
                </c:pt>
                <c:pt idx="12">
                  <c:v>6086</c:v>
                </c:pt>
                <c:pt idx="13">
                  <c:v>2820</c:v>
                </c:pt>
                <c:pt idx="14">
                  <c:v>4229</c:v>
                </c:pt>
                <c:pt idx="15">
                  <c:v>4199</c:v>
                </c:pt>
                <c:pt idx="16">
                  <c:v>2697</c:v>
                </c:pt>
                <c:pt idx="17">
                  <c:v>3720</c:v>
                </c:pt>
                <c:pt idx="18">
                  <c:v>4639</c:v>
                </c:pt>
                <c:pt idx="19">
                  <c:v>5930</c:v>
                </c:pt>
                <c:pt idx="20">
                  <c:v>7285</c:v>
                </c:pt>
                <c:pt idx="21">
                  <c:v>8389</c:v>
                </c:pt>
                <c:pt idx="22">
                  <c:v>8771</c:v>
                </c:pt>
                <c:pt idx="23">
                  <c:v>8084</c:v>
                </c:pt>
                <c:pt idx="24">
                  <c:v>6033</c:v>
                </c:pt>
                <c:pt idx="25">
                  <c:v>3301</c:v>
                </c:pt>
                <c:pt idx="26">
                  <c:v>1262</c:v>
                </c:pt>
                <c:pt idx="27">
                  <c:v>335</c:v>
                </c:pt>
              </c:numCache>
            </c:numRef>
          </c:yVal>
          <c:smooth val="1"/>
        </c:ser>
        <c:dLbls>
          <c:showLegendKey val="0"/>
          <c:showVal val="0"/>
          <c:showCatName val="0"/>
          <c:showSerName val="0"/>
          <c:showPercent val="0"/>
          <c:showBubbleSize val="0"/>
        </c:dLbls>
        <c:axId val="154890240"/>
        <c:axId val="154891392"/>
      </c:scatterChart>
      <c:valAx>
        <c:axId val="15489024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4891392"/>
        <c:crosses val="autoZero"/>
        <c:crossBetween val="midCat"/>
        <c:majorUnit val="2"/>
      </c:valAx>
      <c:valAx>
        <c:axId val="15489139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4890240"/>
        <c:crossesAt val="26"/>
        <c:crossBetween val="midCat"/>
      </c:valAx>
    </c:plotArea>
    <c:legend>
      <c:legendPos val="r"/>
      <c:layout/>
      <c:overlay val="0"/>
    </c:legend>
    <c:plotVisOnly val="1"/>
    <c:dispBlanksAs val="gap"/>
    <c:showDLblsOverMax val="0"/>
  </c:chart>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5306</c:v>
                </c:pt>
                <c:pt idx="1">
                  <c:v>5146</c:v>
                </c:pt>
                <c:pt idx="2">
                  <c:v>1104</c:v>
                </c:pt>
                <c:pt idx="3">
                  <c:v>1817</c:v>
                </c:pt>
                <c:pt idx="4">
                  <c:v>4495</c:v>
                </c:pt>
                <c:pt idx="5">
                  <c:v>17685</c:v>
                </c:pt>
                <c:pt idx="6">
                  <c:v>56539</c:v>
                </c:pt>
                <c:pt idx="7">
                  <c:v>134926</c:v>
                </c:pt>
                <c:pt idx="8">
                  <c:v>75659</c:v>
                </c:pt>
                <c:pt idx="9">
                  <c:v>56635</c:v>
                </c:pt>
                <c:pt idx="10">
                  <c:v>28717</c:v>
                </c:pt>
                <c:pt idx="11">
                  <c:v>13647</c:v>
                </c:pt>
                <c:pt idx="12">
                  <c:v>1213</c:v>
                </c:pt>
                <c:pt idx="13">
                  <c:v>7013</c:v>
                </c:pt>
                <c:pt idx="14">
                  <c:v>3555</c:v>
                </c:pt>
                <c:pt idx="15">
                  <c:v>4538</c:v>
                </c:pt>
                <c:pt idx="16">
                  <c:v>3772</c:v>
                </c:pt>
                <c:pt idx="17">
                  <c:v>3624</c:v>
                </c:pt>
                <c:pt idx="18">
                  <c:v>3290</c:v>
                </c:pt>
                <c:pt idx="19">
                  <c:v>2820</c:v>
                </c:pt>
                <c:pt idx="20">
                  <c:v>2409</c:v>
                </c:pt>
                <c:pt idx="21">
                  <c:v>1840</c:v>
                </c:pt>
                <c:pt idx="22">
                  <c:v>1400</c:v>
                </c:pt>
                <c:pt idx="23">
                  <c:v>875</c:v>
                </c:pt>
                <c:pt idx="24">
                  <c:v>433</c:v>
                </c:pt>
                <c:pt idx="25">
                  <c:v>171</c:v>
                </c:pt>
                <c:pt idx="26">
                  <c:v>36</c:v>
                </c:pt>
                <c:pt idx="27">
                  <c:v>5</c:v>
                </c:pt>
              </c:numCache>
            </c:numRef>
          </c:yVal>
          <c:smooth val="1"/>
        </c:ser>
        <c:dLbls>
          <c:showLegendKey val="0"/>
          <c:showVal val="0"/>
          <c:showCatName val="0"/>
          <c:showSerName val="0"/>
          <c:showPercent val="0"/>
          <c:showBubbleSize val="0"/>
        </c:dLbls>
        <c:axId val="155862528"/>
        <c:axId val="155864064"/>
      </c:scatterChart>
      <c:valAx>
        <c:axId val="155862528"/>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5864064"/>
        <c:crosses val="autoZero"/>
        <c:crossBetween val="midCat"/>
        <c:majorUnit val="2"/>
      </c:valAx>
      <c:valAx>
        <c:axId val="155864064"/>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5862528"/>
        <c:crossesAt val="26"/>
        <c:crossBetween val="midCat"/>
      </c:valAx>
    </c:plotArea>
    <c:legend>
      <c:legendPos val="r"/>
      <c:layout/>
      <c:overlay val="0"/>
    </c:legend>
    <c:plotVisOnly val="1"/>
    <c:dispBlanksAs val="gap"/>
    <c:showDLblsOverMax val="0"/>
  </c:chart>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251973</c:v>
                </c:pt>
                <c:pt idx="1">
                  <c:v>48052</c:v>
                </c:pt>
                <c:pt idx="2">
                  <c:v>29602</c:v>
                </c:pt>
                <c:pt idx="3">
                  <c:v>38148</c:v>
                </c:pt>
                <c:pt idx="4">
                  <c:v>30139</c:v>
                </c:pt>
                <c:pt idx="5">
                  <c:v>17913</c:v>
                </c:pt>
                <c:pt idx="6">
                  <c:v>8912</c:v>
                </c:pt>
                <c:pt idx="7">
                  <c:v>14768</c:v>
                </c:pt>
                <c:pt idx="8">
                  <c:v>13869</c:v>
                </c:pt>
                <c:pt idx="9">
                  <c:v>19321</c:v>
                </c:pt>
                <c:pt idx="10">
                  <c:v>20097</c:v>
                </c:pt>
                <c:pt idx="11">
                  <c:v>19288</c:v>
                </c:pt>
                <c:pt idx="12">
                  <c:v>9672</c:v>
                </c:pt>
                <c:pt idx="13">
                  <c:v>4653</c:v>
                </c:pt>
                <c:pt idx="14">
                  <c:v>7049</c:v>
                </c:pt>
                <c:pt idx="15">
                  <c:v>6951</c:v>
                </c:pt>
                <c:pt idx="16">
                  <c:v>4566</c:v>
                </c:pt>
                <c:pt idx="17">
                  <c:v>6414</c:v>
                </c:pt>
                <c:pt idx="18">
                  <c:v>8103</c:v>
                </c:pt>
                <c:pt idx="19">
                  <c:v>10719</c:v>
                </c:pt>
                <c:pt idx="20">
                  <c:v>13509</c:v>
                </c:pt>
                <c:pt idx="21">
                  <c:v>15621</c:v>
                </c:pt>
                <c:pt idx="22">
                  <c:v>16368</c:v>
                </c:pt>
                <c:pt idx="23">
                  <c:v>15075</c:v>
                </c:pt>
                <c:pt idx="24">
                  <c:v>11614</c:v>
                </c:pt>
                <c:pt idx="25">
                  <c:v>6721</c:v>
                </c:pt>
                <c:pt idx="26">
                  <c:v>2596</c:v>
                </c:pt>
                <c:pt idx="27">
                  <c:v>637</c:v>
                </c:pt>
              </c:numCache>
            </c:numRef>
          </c:yVal>
          <c:smooth val="1"/>
        </c:ser>
        <c:dLbls>
          <c:showLegendKey val="0"/>
          <c:showVal val="0"/>
          <c:showCatName val="0"/>
          <c:showSerName val="0"/>
          <c:showPercent val="0"/>
          <c:showBubbleSize val="0"/>
        </c:dLbls>
        <c:axId val="155592960"/>
        <c:axId val="155636096"/>
      </c:scatterChart>
      <c:valAx>
        <c:axId val="155592960"/>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55636096"/>
        <c:crossesAt val="0"/>
        <c:crossBetween val="midCat"/>
        <c:majorUnit val="2"/>
      </c:valAx>
      <c:valAx>
        <c:axId val="15563609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5592960"/>
        <c:crossesAt val="26"/>
        <c:crossBetween val="midCat"/>
      </c:valAx>
    </c:plotArea>
    <c:legend>
      <c:legendPos val="r"/>
      <c:layout/>
      <c:overlay val="0"/>
    </c:legend>
    <c:plotVisOnly val="1"/>
    <c:dispBlanksAs val="gap"/>
    <c:showDLblsOverMax val="0"/>
  </c:chart>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799</c:v>
                </c:pt>
                <c:pt idx="1">
                  <c:v>1213</c:v>
                </c:pt>
                <c:pt idx="2">
                  <c:v>209</c:v>
                </c:pt>
                <c:pt idx="3">
                  <c:v>324</c:v>
                </c:pt>
                <c:pt idx="4">
                  <c:v>915</c:v>
                </c:pt>
                <c:pt idx="5">
                  <c:v>4701</c:v>
                </c:pt>
                <c:pt idx="6">
                  <c:v>20074</c:v>
                </c:pt>
                <c:pt idx="7">
                  <c:v>69853</c:v>
                </c:pt>
                <c:pt idx="8">
                  <c:v>49006</c:v>
                </c:pt>
                <c:pt idx="9">
                  <c:v>40244</c:v>
                </c:pt>
                <c:pt idx="10">
                  <c:v>22190</c:v>
                </c:pt>
                <c:pt idx="11">
                  <c:v>10850</c:v>
                </c:pt>
                <c:pt idx="12">
                  <c:v>1035</c:v>
                </c:pt>
                <c:pt idx="13">
                  <c:v>5850</c:v>
                </c:pt>
                <c:pt idx="14">
                  <c:v>2983</c:v>
                </c:pt>
                <c:pt idx="15">
                  <c:v>3810</c:v>
                </c:pt>
                <c:pt idx="16">
                  <c:v>3406</c:v>
                </c:pt>
                <c:pt idx="17">
                  <c:v>3185</c:v>
                </c:pt>
                <c:pt idx="18">
                  <c:v>2973</c:v>
                </c:pt>
                <c:pt idx="19">
                  <c:v>2662</c:v>
                </c:pt>
                <c:pt idx="20">
                  <c:v>2335</c:v>
                </c:pt>
                <c:pt idx="21">
                  <c:v>1842</c:v>
                </c:pt>
                <c:pt idx="22">
                  <c:v>1361</c:v>
                </c:pt>
                <c:pt idx="23">
                  <c:v>837</c:v>
                </c:pt>
                <c:pt idx="24">
                  <c:v>461</c:v>
                </c:pt>
                <c:pt idx="25">
                  <c:v>171</c:v>
                </c:pt>
                <c:pt idx="26">
                  <c:v>44</c:v>
                </c:pt>
                <c:pt idx="27">
                  <c:v>3</c:v>
                </c:pt>
              </c:numCache>
            </c:numRef>
          </c:yVal>
          <c:smooth val="1"/>
        </c:ser>
        <c:dLbls>
          <c:showLegendKey val="0"/>
          <c:showVal val="0"/>
          <c:showCatName val="0"/>
          <c:showSerName val="0"/>
          <c:showPercent val="0"/>
          <c:showBubbleSize val="0"/>
        </c:dLbls>
        <c:axId val="156930816"/>
        <c:axId val="156932352"/>
      </c:scatterChart>
      <c:valAx>
        <c:axId val="15693081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6932352"/>
        <c:crosses val="autoZero"/>
        <c:crossBetween val="midCat"/>
        <c:majorUnit val="2"/>
      </c:valAx>
      <c:valAx>
        <c:axId val="15693235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6930816"/>
        <c:crossesAt val="26"/>
        <c:crossBetween val="midCat"/>
      </c:valAx>
    </c:plotArea>
    <c:legend>
      <c:legendPos val="r"/>
      <c:layout/>
      <c:overlay val="0"/>
    </c:legend>
    <c:plotVisOnly val="1"/>
    <c:dispBlanksAs val="gap"/>
    <c:showDLblsOverMax val="0"/>
  </c:chart>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252566</c:v>
                </c:pt>
                <c:pt idx="1">
                  <c:v>49787</c:v>
                </c:pt>
                <c:pt idx="2">
                  <c:v>30040</c:v>
                </c:pt>
                <c:pt idx="3">
                  <c:v>38788</c:v>
                </c:pt>
                <c:pt idx="4">
                  <c:v>31372</c:v>
                </c:pt>
                <c:pt idx="5">
                  <c:v>18989</c:v>
                </c:pt>
                <c:pt idx="6">
                  <c:v>10218</c:v>
                </c:pt>
                <c:pt idx="7">
                  <c:v>19169</c:v>
                </c:pt>
                <c:pt idx="8">
                  <c:v>20120</c:v>
                </c:pt>
                <c:pt idx="9">
                  <c:v>29705</c:v>
                </c:pt>
                <c:pt idx="10">
                  <c:v>32125</c:v>
                </c:pt>
                <c:pt idx="11">
                  <c:v>32815</c:v>
                </c:pt>
                <c:pt idx="12">
                  <c:v>16903</c:v>
                </c:pt>
                <c:pt idx="13">
                  <c:v>8137</c:v>
                </c:pt>
                <c:pt idx="14">
                  <c:v>12852</c:v>
                </c:pt>
                <c:pt idx="15">
                  <c:v>12628</c:v>
                </c:pt>
                <c:pt idx="16">
                  <c:v>8510</c:v>
                </c:pt>
                <c:pt idx="17">
                  <c:v>11829</c:v>
                </c:pt>
                <c:pt idx="18">
                  <c:v>15684</c:v>
                </c:pt>
                <c:pt idx="19">
                  <c:v>20328</c:v>
                </c:pt>
                <c:pt idx="20">
                  <c:v>25891</c:v>
                </c:pt>
                <c:pt idx="21">
                  <c:v>30492</c:v>
                </c:pt>
                <c:pt idx="22">
                  <c:v>32755</c:v>
                </c:pt>
                <c:pt idx="23">
                  <c:v>31212</c:v>
                </c:pt>
                <c:pt idx="24">
                  <c:v>24105</c:v>
                </c:pt>
                <c:pt idx="25">
                  <c:v>13928</c:v>
                </c:pt>
                <c:pt idx="26">
                  <c:v>5444</c:v>
                </c:pt>
                <c:pt idx="27">
                  <c:v>1409</c:v>
                </c:pt>
              </c:numCache>
            </c:numRef>
          </c:yVal>
          <c:smooth val="1"/>
        </c:ser>
        <c:dLbls>
          <c:showLegendKey val="0"/>
          <c:showVal val="0"/>
          <c:showCatName val="0"/>
          <c:showSerName val="0"/>
          <c:showPercent val="0"/>
          <c:showBubbleSize val="0"/>
        </c:dLbls>
        <c:axId val="156861952"/>
        <c:axId val="156863872"/>
      </c:scatterChart>
      <c:valAx>
        <c:axId val="156861952"/>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6863872"/>
        <c:crosses val="autoZero"/>
        <c:crossBetween val="midCat"/>
        <c:majorUnit val="2"/>
      </c:valAx>
      <c:valAx>
        <c:axId val="156863872"/>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56861952"/>
        <c:crossesAt val="26"/>
        <c:crossBetween val="midCat"/>
      </c:valAx>
    </c:plotArea>
    <c:legend>
      <c:legendPos val="r"/>
      <c:layout/>
      <c:overlay val="0"/>
    </c:legend>
    <c:plotVisOnly val="1"/>
    <c:dispBlanksAs val="gap"/>
    <c:showDLblsOverMax val="0"/>
  </c:chart>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1002</c:v>
                </c:pt>
                <c:pt idx="1">
                  <c:v>12</c:v>
                </c:pt>
                <c:pt idx="2">
                  <c:v>0</c:v>
                </c:pt>
                <c:pt idx="3">
                  <c:v>26</c:v>
                </c:pt>
                <c:pt idx="4">
                  <c:v>427</c:v>
                </c:pt>
                <c:pt idx="5">
                  <c:v>2719</c:v>
                </c:pt>
                <c:pt idx="6">
                  <c:v>7162</c:v>
                </c:pt>
                <c:pt idx="7">
                  <c:v>11055</c:v>
                </c:pt>
                <c:pt idx="8">
                  <c:v>11328</c:v>
                </c:pt>
                <c:pt idx="9">
                  <c:v>7850</c:v>
                </c:pt>
                <c:pt idx="10">
                  <c:v>5953</c:v>
                </c:pt>
                <c:pt idx="11">
                  <c:v>2673</c:v>
                </c:pt>
                <c:pt idx="12">
                  <c:v>617</c:v>
                </c:pt>
                <c:pt idx="13">
                  <c:v>175</c:v>
                </c:pt>
                <c:pt idx="14">
                  <c:v>42</c:v>
                </c:pt>
                <c:pt idx="15">
                  <c:v>8</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28379904"/>
        <c:axId val="128058112"/>
      </c:scatterChart>
      <c:valAx>
        <c:axId val="128379904"/>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latin typeface="Times New Roman" pitchFamily="18" charset="0"/>
                <a:cs typeface="Times New Roman" pitchFamily="18" charset="0"/>
              </a:defRPr>
            </a:pPr>
            <a:endParaRPr lang="ru-RU"/>
          </a:p>
        </c:txPr>
        <c:crossAx val="128058112"/>
        <c:crosses val="autoZero"/>
        <c:crossBetween val="midCat"/>
        <c:majorUnit val="2"/>
      </c:valAx>
      <c:valAx>
        <c:axId val="12805811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28379904"/>
        <c:crossesAt val="26"/>
        <c:crossBetween val="midCat"/>
      </c:valAx>
    </c:plotArea>
    <c:legend>
      <c:legendPos val="r"/>
      <c:layout/>
      <c:overlay val="0"/>
    </c:legend>
    <c:plotVisOnly val="1"/>
    <c:dispBlanksAs val="gap"/>
    <c:showDLblsOverMax val="0"/>
  </c:chart>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6</c:v>
                </c:pt>
                <c:pt idx="1">
                  <c:v>29</c:v>
                </c:pt>
                <c:pt idx="2">
                  <c:v>3</c:v>
                </c:pt>
                <c:pt idx="3">
                  <c:v>2</c:v>
                </c:pt>
                <c:pt idx="4">
                  <c:v>14</c:v>
                </c:pt>
                <c:pt idx="5">
                  <c:v>123</c:v>
                </c:pt>
                <c:pt idx="6">
                  <c:v>772</c:v>
                </c:pt>
                <c:pt idx="7">
                  <c:v>5568</c:v>
                </c:pt>
                <c:pt idx="8">
                  <c:v>6073</c:v>
                </c:pt>
                <c:pt idx="9">
                  <c:v>6539</c:v>
                </c:pt>
                <c:pt idx="10">
                  <c:v>4206</c:v>
                </c:pt>
                <c:pt idx="11">
                  <c:v>2189</c:v>
                </c:pt>
                <c:pt idx="12">
                  <c:v>212</c:v>
                </c:pt>
                <c:pt idx="13">
                  <c:v>1233</c:v>
                </c:pt>
                <c:pt idx="14">
                  <c:v>668</c:v>
                </c:pt>
                <c:pt idx="15">
                  <c:v>867</c:v>
                </c:pt>
                <c:pt idx="16">
                  <c:v>755</c:v>
                </c:pt>
                <c:pt idx="17">
                  <c:v>785</c:v>
                </c:pt>
                <c:pt idx="18">
                  <c:v>673</c:v>
                </c:pt>
                <c:pt idx="19">
                  <c:v>673</c:v>
                </c:pt>
                <c:pt idx="20">
                  <c:v>571</c:v>
                </c:pt>
                <c:pt idx="21">
                  <c:v>498</c:v>
                </c:pt>
                <c:pt idx="22">
                  <c:v>349</c:v>
                </c:pt>
                <c:pt idx="23">
                  <c:v>234</c:v>
                </c:pt>
                <c:pt idx="24">
                  <c:v>133</c:v>
                </c:pt>
                <c:pt idx="25">
                  <c:v>54</c:v>
                </c:pt>
                <c:pt idx="26">
                  <c:v>9</c:v>
                </c:pt>
                <c:pt idx="27">
                  <c:v>2</c:v>
                </c:pt>
              </c:numCache>
            </c:numRef>
          </c:yVal>
          <c:smooth val="1"/>
        </c:ser>
        <c:dLbls>
          <c:showLegendKey val="0"/>
          <c:showVal val="0"/>
          <c:showCatName val="0"/>
          <c:showSerName val="0"/>
          <c:showPercent val="0"/>
          <c:showBubbleSize val="0"/>
        </c:dLbls>
        <c:axId val="157388800"/>
        <c:axId val="157390336"/>
      </c:scatterChart>
      <c:valAx>
        <c:axId val="157388800"/>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57390336"/>
        <c:crossesAt val="0"/>
        <c:crossBetween val="midCat"/>
        <c:majorUnit val="2"/>
      </c:valAx>
      <c:valAx>
        <c:axId val="15739033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7388800"/>
        <c:crossesAt val="26"/>
        <c:crossBetween val="midCat"/>
      </c:valAx>
    </c:plotArea>
    <c:legend>
      <c:legendPos val="r"/>
      <c:layout/>
      <c:overlay val="0"/>
    </c:legend>
    <c:plotVisOnly val="1"/>
    <c:dispBlanksAs val="gap"/>
    <c:showDLblsOverMax val="0"/>
  </c:chart>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253196</c:v>
                </c:pt>
                <c:pt idx="1">
                  <c:v>50393</c:v>
                </c:pt>
                <c:pt idx="2">
                  <c:v>30189</c:v>
                </c:pt>
                <c:pt idx="3">
                  <c:v>38985</c:v>
                </c:pt>
                <c:pt idx="4">
                  <c:v>31417</c:v>
                </c:pt>
                <c:pt idx="5">
                  <c:v>19255</c:v>
                </c:pt>
                <c:pt idx="6">
                  <c:v>10702</c:v>
                </c:pt>
                <c:pt idx="7">
                  <c:v>21914</c:v>
                </c:pt>
                <c:pt idx="8">
                  <c:v>25355</c:v>
                </c:pt>
                <c:pt idx="9">
                  <c:v>39331</c:v>
                </c:pt>
                <c:pt idx="10">
                  <c:v>45299</c:v>
                </c:pt>
                <c:pt idx="11">
                  <c:v>47991</c:v>
                </c:pt>
                <c:pt idx="12">
                  <c:v>25062</c:v>
                </c:pt>
                <c:pt idx="13">
                  <c:v>12191</c:v>
                </c:pt>
                <c:pt idx="14">
                  <c:v>19555</c:v>
                </c:pt>
                <c:pt idx="15">
                  <c:v>19547</c:v>
                </c:pt>
                <c:pt idx="16">
                  <c:v>13159</c:v>
                </c:pt>
                <c:pt idx="17">
                  <c:v>18567</c:v>
                </c:pt>
                <c:pt idx="18">
                  <c:v>24973</c:v>
                </c:pt>
                <c:pt idx="19">
                  <c:v>32842</c:v>
                </c:pt>
                <c:pt idx="20">
                  <c:v>42489</c:v>
                </c:pt>
                <c:pt idx="21">
                  <c:v>50069</c:v>
                </c:pt>
                <c:pt idx="22">
                  <c:v>55013</c:v>
                </c:pt>
                <c:pt idx="23">
                  <c:v>52935</c:v>
                </c:pt>
                <c:pt idx="24">
                  <c:v>41259</c:v>
                </c:pt>
                <c:pt idx="25">
                  <c:v>24156</c:v>
                </c:pt>
                <c:pt idx="26">
                  <c:v>9651</c:v>
                </c:pt>
                <c:pt idx="27">
                  <c:v>2604</c:v>
                </c:pt>
              </c:numCache>
            </c:numRef>
          </c:yVal>
          <c:smooth val="1"/>
        </c:ser>
        <c:dLbls>
          <c:showLegendKey val="0"/>
          <c:showVal val="0"/>
          <c:showCatName val="0"/>
          <c:showSerName val="0"/>
          <c:showPercent val="0"/>
          <c:showBubbleSize val="0"/>
        </c:dLbls>
        <c:axId val="157430528"/>
        <c:axId val="157432448"/>
      </c:scatterChart>
      <c:valAx>
        <c:axId val="157430528"/>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57432448"/>
        <c:crosses val="autoZero"/>
        <c:crossBetween val="midCat"/>
        <c:majorUnit val="2"/>
      </c:valAx>
      <c:valAx>
        <c:axId val="15743244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7430528"/>
        <c:crossesAt val="26"/>
        <c:crossBetween val="midCat"/>
      </c:valAx>
    </c:plotArea>
    <c:legend>
      <c:legendPos val="r"/>
      <c:layout/>
      <c:overlay val="0"/>
    </c:legend>
    <c:plotVisOnly val="1"/>
    <c:dispBlanksAs val="gap"/>
    <c:showDLblsOverMax val="0"/>
  </c:chart>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c:v>
                </c:pt>
                <c:pt idx="1">
                  <c:v>4</c:v>
                </c:pt>
                <c:pt idx="2">
                  <c:v>0</c:v>
                </c:pt>
                <c:pt idx="3">
                  <c:v>0</c:v>
                </c:pt>
                <c:pt idx="4">
                  <c:v>0</c:v>
                </c:pt>
                <c:pt idx="5">
                  <c:v>10</c:v>
                </c:pt>
                <c:pt idx="6">
                  <c:v>103</c:v>
                </c:pt>
                <c:pt idx="7">
                  <c:v>887</c:v>
                </c:pt>
                <c:pt idx="8">
                  <c:v>1169</c:v>
                </c:pt>
                <c:pt idx="9">
                  <c:v>1410</c:v>
                </c:pt>
                <c:pt idx="10">
                  <c:v>977</c:v>
                </c:pt>
                <c:pt idx="11">
                  <c:v>552</c:v>
                </c:pt>
                <c:pt idx="12">
                  <c:v>55</c:v>
                </c:pt>
                <c:pt idx="13">
                  <c:v>327</c:v>
                </c:pt>
                <c:pt idx="14">
                  <c:v>170</c:v>
                </c:pt>
                <c:pt idx="15">
                  <c:v>236</c:v>
                </c:pt>
                <c:pt idx="16">
                  <c:v>196</c:v>
                </c:pt>
                <c:pt idx="17">
                  <c:v>222</c:v>
                </c:pt>
                <c:pt idx="18">
                  <c:v>196</c:v>
                </c:pt>
                <c:pt idx="19">
                  <c:v>155</c:v>
                </c:pt>
                <c:pt idx="20">
                  <c:v>173</c:v>
                </c:pt>
                <c:pt idx="21">
                  <c:v>132</c:v>
                </c:pt>
                <c:pt idx="22">
                  <c:v>93</c:v>
                </c:pt>
                <c:pt idx="23">
                  <c:v>67</c:v>
                </c:pt>
                <c:pt idx="24">
                  <c:v>32</c:v>
                </c:pt>
                <c:pt idx="25">
                  <c:v>11</c:v>
                </c:pt>
                <c:pt idx="26">
                  <c:v>2</c:v>
                </c:pt>
                <c:pt idx="27">
                  <c:v>0</c:v>
                </c:pt>
              </c:numCache>
            </c:numRef>
          </c:yVal>
          <c:smooth val="1"/>
        </c:ser>
        <c:dLbls>
          <c:showLegendKey val="0"/>
          <c:showVal val="0"/>
          <c:showCatName val="0"/>
          <c:showSerName val="0"/>
          <c:showPercent val="0"/>
          <c:showBubbleSize val="0"/>
        </c:dLbls>
        <c:axId val="157666304"/>
        <c:axId val="158544640"/>
      </c:scatterChart>
      <c:valAx>
        <c:axId val="157666304"/>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58544640"/>
        <c:crosses val="autoZero"/>
        <c:crossBetween val="midCat"/>
        <c:majorUnit val="2"/>
      </c:valAx>
      <c:valAx>
        <c:axId val="1585446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7666304"/>
        <c:crossesAt val="26"/>
        <c:crossBetween val="midCat"/>
      </c:valAx>
    </c:plotArea>
    <c:legend>
      <c:legendPos val="r"/>
      <c:layout/>
      <c:overlay val="0"/>
    </c:legend>
    <c:plotVisOnly val="1"/>
    <c:dispBlanksAs val="gap"/>
    <c:showDLblsOverMax val="0"/>
  </c:chart>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253034</c:v>
                </c:pt>
                <c:pt idx="1">
                  <c:v>50438</c:v>
                </c:pt>
                <c:pt idx="2">
                  <c:v>30051</c:v>
                </c:pt>
                <c:pt idx="3">
                  <c:v>39086</c:v>
                </c:pt>
                <c:pt idx="4">
                  <c:v>31349</c:v>
                </c:pt>
                <c:pt idx="5">
                  <c:v>19194</c:v>
                </c:pt>
                <c:pt idx="6">
                  <c:v>10713</c:v>
                </c:pt>
                <c:pt idx="7">
                  <c:v>22004</c:v>
                </c:pt>
                <c:pt idx="8">
                  <c:v>25733</c:v>
                </c:pt>
                <c:pt idx="9">
                  <c:v>40306</c:v>
                </c:pt>
                <c:pt idx="10">
                  <c:v>46729</c:v>
                </c:pt>
                <c:pt idx="11">
                  <c:v>49568</c:v>
                </c:pt>
                <c:pt idx="12">
                  <c:v>25866</c:v>
                </c:pt>
                <c:pt idx="13">
                  <c:v>12664</c:v>
                </c:pt>
                <c:pt idx="14">
                  <c:v>20371</c:v>
                </c:pt>
                <c:pt idx="15">
                  <c:v>20305</c:v>
                </c:pt>
                <c:pt idx="16">
                  <c:v>13620</c:v>
                </c:pt>
                <c:pt idx="17">
                  <c:v>19339</c:v>
                </c:pt>
                <c:pt idx="18">
                  <c:v>25919</c:v>
                </c:pt>
                <c:pt idx="19">
                  <c:v>34524</c:v>
                </c:pt>
                <c:pt idx="20">
                  <c:v>44763</c:v>
                </c:pt>
                <c:pt idx="21">
                  <c:v>52770</c:v>
                </c:pt>
                <c:pt idx="22">
                  <c:v>58062</c:v>
                </c:pt>
                <c:pt idx="23">
                  <c:v>55854</c:v>
                </c:pt>
                <c:pt idx="24">
                  <c:v>43392</c:v>
                </c:pt>
                <c:pt idx="25">
                  <c:v>25499</c:v>
                </c:pt>
                <c:pt idx="26">
                  <c:v>10241</c:v>
                </c:pt>
                <c:pt idx="27">
                  <c:v>2757</c:v>
                </c:pt>
              </c:numCache>
            </c:numRef>
          </c:yVal>
          <c:smooth val="1"/>
        </c:ser>
        <c:dLbls>
          <c:showLegendKey val="0"/>
          <c:showVal val="0"/>
          <c:showCatName val="0"/>
          <c:showSerName val="0"/>
          <c:showPercent val="0"/>
          <c:showBubbleSize val="0"/>
        </c:dLbls>
        <c:axId val="158375936"/>
        <c:axId val="158377856"/>
      </c:scatterChart>
      <c:valAx>
        <c:axId val="15837593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58377856"/>
        <c:crosses val="autoZero"/>
        <c:crossBetween val="midCat"/>
        <c:majorUnit val="2"/>
      </c:valAx>
      <c:valAx>
        <c:axId val="15837785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8375936"/>
        <c:crossesAt val="26"/>
        <c:crossBetween val="midCat"/>
      </c:valAx>
    </c:plotArea>
    <c:legend>
      <c:legendPos val="r"/>
      <c:layout/>
      <c:overlay val="0"/>
    </c:legend>
    <c:plotVisOnly val="1"/>
    <c:dispBlanksAs val="gap"/>
    <c:showDLblsOverMax val="0"/>
  </c:chart>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0</c:v>
                </c:pt>
                <c:pt idx="1">
                  <c:v>0</c:v>
                </c:pt>
                <c:pt idx="2">
                  <c:v>0</c:v>
                </c:pt>
                <c:pt idx="3">
                  <c:v>0</c:v>
                </c:pt>
                <c:pt idx="4">
                  <c:v>0</c:v>
                </c:pt>
                <c:pt idx="5">
                  <c:v>0</c:v>
                </c:pt>
                <c:pt idx="6">
                  <c:v>6</c:v>
                </c:pt>
                <c:pt idx="7">
                  <c:v>39</c:v>
                </c:pt>
                <c:pt idx="8">
                  <c:v>92</c:v>
                </c:pt>
                <c:pt idx="9">
                  <c:v>134</c:v>
                </c:pt>
                <c:pt idx="10">
                  <c:v>97</c:v>
                </c:pt>
                <c:pt idx="11">
                  <c:v>53</c:v>
                </c:pt>
                <c:pt idx="12">
                  <c:v>6</c:v>
                </c:pt>
                <c:pt idx="13">
                  <c:v>40</c:v>
                </c:pt>
                <c:pt idx="14">
                  <c:v>21</c:v>
                </c:pt>
                <c:pt idx="15">
                  <c:v>27</c:v>
                </c:pt>
                <c:pt idx="16">
                  <c:v>20</c:v>
                </c:pt>
                <c:pt idx="17">
                  <c:v>25</c:v>
                </c:pt>
                <c:pt idx="18">
                  <c:v>20</c:v>
                </c:pt>
                <c:pt idx="19">
                  <c:v>19</c:v>
                </c:pt>
                <c:pt idx="20">
                  <c:v>24</c:v>
                </c:pt>
                <c:pt idx="21">
                  <c:v>15</c:v>
                </c:pt>
                <c:pt idx="22">
                  <c:v>17</c:v>
                </c:pt>
                <c:pt idx="23">
                  <c:v>8</c:v>
                </c:pt>
                <c:pt idx="24">
                  <c:v>3</c:v>
                </c:pt>
                <c:pt idx="25">
                  <c:v>2</c:v>
                </c:pt>
                <c:pt idx="26">
                  <c:v>1</c:v>
                </c:pt>
                <c:pt idx="27">
                  <c:v>0</c:v>
                </c:pt>
              </c:numCache>
            </c:numRef>
          </c:yVal>
          <c:smooth val="1"/>
        </c:ser>
        <c:dLbls>
          <c:showLegendKey val="0"/>
          <c:showVal val="0"/>
          <c:showCatName val="0"/>
          <c:showSerName val="0"/>
          <c:showPercent val="0"/>
          <c:showBubbleSize val="0"/>
        </c:dLbls>
        <c:axId val="159062272"/>
        <c:axId val="159084544"/>
      </c:scatterChart>
      <c:valAx>
        <c:axId val="159062272"/>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59084544"/>
        <c:crosses val="autoZero"/>
        <c:crossBetween val="midCat"/>
        <c:majorUnit val="2"/>
      </c:valAx>
      <c:valAx>
        <c:axId val="159084544"/>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9062272"/>
        <c:crossesAt val="26"/>
        <c:crossBetween val="midCat"/>
      </c:valAx>
    </c:plotArea>
    <c:legend>
      <c:legendPos val="r"/>
      <c:layout/>
      <c:overlay val="0"/>
    </c:legend>
    <c:plotVisOnly val="1"/>
    <c:dispBlanksAs val="gap"/>
    <c:showDLblsOverMax val="0"/>
  </c:chart>
  <c:externalData r:id="rId2">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252935</c:v>
                </c:pt>
                <c:pt idx="1">
                  <c:v>50467</c:v>
                </c:pt>
                <c:pt idx="2">
                  <c:v>30104</c:v>
                </c:pt>
                <c:pt idx="3">
                  <c:v>39034</c:v>
                </c:pt>
                <c:pt idx="4">
                  <c:v>31327</c:v>
                </c:pt>
                <c:pt idx="5">
                  <c:v>19175</c:v>
                </c:pt>
                <c:pt idx="6">
                  <c:v>10748</c:v>
                </c:pt>
                <c:pt idx="7">
                  <c:v>22076</c:v>
                </c:pt>
                <c:pt idx="8">
                  <c:v>25809</c:v>
                </c:pt>
                <c:pt idx="9">
                  <c:v>40473</c:v>
                </c:pt>
                <c:pt idx="10">
                  <c:v>47003</c:v>
                </c:pt>
                <c:pt idx="11">
                  <c:v>49961</c:v>
                </c:pt>
                <c:pt idx="12">
                  <c:v>26066</c:v>
                </c:pt>
                <c:pt idx="13">
                  <c:v>12770</c:v>
                </c:pt>
                <c:pt idx="14">
                  <c:v>20533</c:v>
                </c:pt>
                <c:pt idx="15">
                  <c:v>20498</c:v>
                </c:pt>
                <c:pt idx="16">
                  <c:v>13767</c:v>
                </c:pt>
                <c:pt idx="17">
                  <c:v>19533</c:v>
                </c:pt>
                <c:pt idx="18">
                  <c:v>26183</c:v>
                </c:pt>
                <c:pt idx="19">
                  <c:v>34874</c:v>
                </c:pt>
                <c:pt idx="20">
                  <c:v>45327</c:v>
                </c:pt>
                <c:pt idx="21">
                  <c:v>53449</c:v>
                </c:pt>
                <c:pt idx="22">
                  <c:v>58778</c:v>
                </c:pt>
                <c:pt idx="23">
                  <c:v>56613</c:v>
                </c:pt>
                <c:pt idx="24">
                  <c:v>43979</c:v>
                </c:pt>
                <c:pt idx="25">
                  <c:v>25874</c:v>
                </c:pt>
                <c:pt idx="26">
                  <c:v>10398</c:v>
                </c:pt>
                <c:pt idx="27">
                  <c:v>2794</c:v>
                </c:pt>
              </c:numCache>
            </c:numRef>
          </c:yVal>
          <c:smooth val="1"/>
        </c:ser>
        <c:dLbls>
          <c:showLegendKey val="0"/>
          <c:showVal val="0"/>
          <c:showCatName val="0"/>
          <c:showSerName val="0"/>
          <c:showPercent val="0"/>
          <c:showBubbleSize val="0"/>
        </c:dLbls>
        <c:axId val="159129600"/>
        <c:axId val="159130752"/>
      </c:scatterChart>
      <c:valAx>
        <c:axId val="159129600"/>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59130752"/>
        <c:crosses val="autoZero"/>
        <c:crossBetween val="midCat"/>
        <c:majorUnit val="2"/>
      </c:valAx>
      <c:valAx>
        <c:axId val="15913075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59129600"/>
        <c:crossesAt val="26"/>
        <c:crossBetween val="midCat"/>
      </c:valAx>
    </c:plotArea>
    <c:legend>
      <c:legendPos val="r"/>
      <c:layout/>
      <c:overlay val="0"/>
    </c:legend>
    <c:plotVisOnly val="1"/>
    <c:dispBlanksAs val="gap"/>
    <c:showDLblsOverMax val="0"/>
  </c:chart>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0</c:v>
                </c:pt>
                <c:pt idx="1">
                  <c:v>0</c:v>
                </c:pt>
                <c:pt idx="2">
                  <c:v>0</c:v>
                </c:pt>
                <c:pt idx="3">
                  <c:v>0</c:v>
                </c:pt>
                <c:pt idx="4">
                  <c:v>0</c:v>
                </c:pt>
                <c:pt idx="5">
                  <c:v>0</c:v>
                </c:pt>
                <c:pt idx="6">
                  <c:v>0</c:v>
                </c:pt>
                <c:pt idx="7">
                  <c:v>2</c:v>
                </c:pt>
                <c:pt idx="8">
                  <c:v>2</c:v>
                </c:pt>
                <c:pt idx="9">
                  <c:v>6</c:v>
                </c:pt>
                <c:pt idx="10">
                  <c:v>8</c:v>
                </c:pt>
                <c:pt idx="11">
                  <c:v>1</c:v>
                </c:pt>
                <c:pt idx="12">
                  <c:v>0</c:v>
                </c:pt>
                <c:pt idx="13">
                  <c:v>3</c:v>
                </c:pt>
                <c:pt idx="14">
                  <c:v>0</c:v>
                </c:pt>
                <c:pt idx="15">
                  <c:v>0</c:v>
                </c:pt>
                <c:pt idx="16">
                  <c:v>1</c:v>
                </c:pt>
                <c:pt idx="17">
                  <c:v>1</c:v>
                </c:pt>
                <c:pt idx="18">
                  <c:v>0</c:v>
                </c:pt>
                <c:pt idx="19">
                  <c:v>3</c:v>
                </c:pt>
                <c:pt idx="20">
                  <c:v>1</c:v>
                </c:pt>
                <c:pt idx="21">
                  <c:v>0</c:v>
                </c:pt>
                <c:pt idx="22">
                  <c:v>3</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59303168"/>
        <c:axId val="159304704"/>
      </c:scatterChart>
      <c:valAx>
        <c:axId val="159303168"/>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59304704"/>
        <c:crosses val="autoZero"/>
        <c:crossBetween val="midCat"/>
        <c:majorUnit val="2"/>
      </c:valAx>
      <c:valAx>
        <c:axId val="159304704"/>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59303168"/>
        <c:crossesAt val="26"/>
        <c:crossBetween val="midCat"/>
      </c:valAx>
    </c:plotArea>
    <c:legend>
      <c:legendPos val="r"/>
      <c:layout/>
      <c:overlay val="0"/>
    </c:legend>
    <c:plotVisOnly val="1"/>
    <c:dispBlanksAs val="gap"/>
    <c:showDLblsOverMax val="0"/>
  </c:chart>
  <c:externalData r:id="rId2">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252911</c:v>
                </c:pt>
                <c:pt idx="1">
                  <c:v>50480</c:v>
                </c:pt>
                <c:pt idx="2">
                  <c:v>30097</c:v>
                </c:pt>
                <c:pt idx="3">
                  <c:v>39041</c:v>
                </c:pt>
                <c:pt idx="4">
                  <c:v>31330</c:v>
                </c:pt>
                <c:pt idx="5">
                  <c:v>19170</c:v>
                </c:pt>
                <c:pt idx="6">
                  <c:v>10752</c:v>
                </c:pt>
                <c:pt idx="7">
                  <c:v>22062</c:v>
                </c:pt>
                <c:pt idx="8">
                  <c:v>25820</c:v>
                </c:pt>
                <c:pt idx="9">
                  <c:v>40494</c:v>
                </c:pt>
                <c:pt idx="10">
                  <c:v>47032</c:v>
                </c:pt>
                <c:pt idx="11">
                  <c:v>50005</c:v>
                </c:pt>
                <c:pt idx="12">
                  <c:v>26084</c:v>
                </c:pt>
                <c:pt idx="13">
                  <c:v>12772</c:v>
                </c:pt>
                <c:pt idx="14">
                  <c:v>20536</c:v>
                </c:pt>
                <c:pt idx="15">
                  <c:v>20522</c:v>
                </c:pt>
                <c:pt idx="16">
                  <c:v>13781</c:v>
                </c:pt>
                <c:pt idx="17">
                  <c:v>19544</c:v>
                </c:pt>
                <c:pt idx="18">
                  <c:v>26215</c:v>
                </c:pt>
                <c:pt idx="19">
                  <c:v>34915</c:v>
                </c:pt>
                <c:pt idx="20">
                  <c:v>45395</c:v>
                </c:pt>
                <c:pt idx="21">
                  <c:v>53518</c:v>
                </c:pt>
                <c:pt idx="22">
                  <c:v>58847</c:v>
                </c:pt>
                <c:pt idx="23">
                  <c:v>56706</c:v>
                </c:pt>
                <c:pt idx="24">
                  <c:v>44041</c:v>
                </c:pt>
                <c:pt idx="25">
                  <c:v>25926</c:v>
                </c:pt>
                <c:pt idx="26">
                  <c:v>10412</c:v>
                </c:pt>
                <c:pt idx="27">
                  <c:v>2797</c:v>
                </c:pt>
              </c:numCache>
            </c:numRef>
          </c:yVal>
          <c:smooth val="1"/>
        </c:ser>
        <c:dLbls>
          <c:showLegendKey val="0"/>
          <c:showVal val="0"/>
          <c:showCatName val="0"/>
          <c:showSerName val="0"/>
          <c:showPercent val="0"/>
          <c:showBubbleSize val="0"/>
        </c:dLbls>
        <c:axId val="160061696"/>
        <c:axId val="160072064"/>
      </c:scatterChart>
      <c:valAx>
        <c:axId val="160061696"/>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60072064"/>
        <c:crosses val="autoZero"/>
        <c:crossBetween val="midCat"/>
        <c:majorUnit val="2"/>
      </c:valAx>
      <c:valAx>
        <c:axId val="160072064"/>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60061696"/>
        <c:crossesAt val="26"/>
        <c:crossBetween val="midCat"/>
      </c:valAx>
    </c:plotArea>
    <c:legend>
      <c:legendPos val="r"/>
      <c:layout/>
      <c:overlay val="0"/>
    </c:legend>
    <c:plotVisOnly val="1"/>
    <c:dispBlanksAs val="gap"/>
    <c:showDLblsOverMax val="0"/>
  </c:chart>
  <c:externalData r:id="rId2">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872291</c:v>
                </c:pt>
                <c:pt idx="1">
                  <c:v>69757</c:v>
                </c:pt>
                <c:pt idx="2">
                  <c:v>20476</c:v>
                </c:pt>
                <c:pt idx="3">
                  <c:v>5067</c:v>
                </c:pt>
                <c:pt idx="4">
                  <c:v>4886</c:v>
                </c:pt>
                <c:pt idx="5">
                  <c:v>7960</c:v>
                </c:pt>
                <c:pt idx="6">
                  <c:v>5536</c:v>
                </c:pt>
                <c:pt idx="7">
                  <c:v>3312</c:v>
                </c:pt>
                <c:pt idx="8">
                  <c:v>1180</c:v>
                </c:pt>
                <c:pt idx="9">
                  <c:v>376</c:v>
                </c:pt>
                <c:pt idx="10">
                  <c:v>148</c:v>
                </c:pt>
                <c:pt idx="11">
                  <c:v>6</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65553664"/>
        <c:axId val="165555200"/>
      </c:scatterChart>
      <c:valAx>
        <c:axId val="165553664"/>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65555200"/>
        <c:crosses val="autoZero"/>
        <c:crossBetween val="midCat"/>
        <c:majorUnit val="2"/>
      </c:valAx>
      <c:valAx>
        <c:axId val="165555200"/>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65553664"/>
        <c:crossesAt val="26"/>
        <c:crossBetween val="midCat"/>
      </c:valAx>
    </c:plotArea>
    <c:legend>
      <c:legendPos val="r"/>
      <c:layout/>
      <c:overlay val="0"/>
    </c:legend>
    <c:plotVisOnly val="1"/>
    <c:dispBlanksAs val="gap"/>
    <c:showDLblsOverMax val="0"/>
  </c:chart>
  <c:externalData r:id="rId2">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8441</c:v>
                </c:pt>
                <c:pt idx="1">
                  <c:v>428</c:v>
                </c:pt>
                <c:pt idx="2">
                  <c:v>136</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66144256"/>
        <c:axId val="166146432"/>
      </c:scatterChart>
      <c:valAx>
        <c:axId val="166144256"/>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66146432"/>
        <c:crosses val="autoZero"/>
        <c:crossBetween val="midCat"/>
        <c:majorUnit val="2"/>
      </c:valAx>
      <c:valAx>
        <c:axId val="166146432"/>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66144256"/>
        <c:crossesAt val="26"/>
        <c:crossBetween val="midCat"/>
      </c:valAx>
    </c:plotArea>
    <c:legend>
      <c:legendPos val="r"/>
      <c:layout/>
      <c:overlay val="0"/>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236268</c:v>
                </c:pt>
                <c:pt idx="1">
                  <c:v>20092</c:v>
                </c:pt>
                <c:pt idx="2">
                  <c:v>11498</c:v>
                </c:pt>
                <c:pt idx="3">
                  <c:v>16229</c:v>
                </c:pt>
                <c:pt idx="4">
                  <c:v>33604</c:v>
                </c:pt>
                <c:pt idx="5">
                  <c:v>96860</c:v>
                </c:pt>
                <c:pt idx="6">
                  <c:v>188556</c:v>
                </c:pt>
                <c:pt idx="7">
                  <c:v>309833</c:v>
                </c:pt>
                <c:pt idx="8">
                  <c:v>288747</c:v>
                </c:pt>
                <c:pt idx="9">
                  <c:v>150668</c:v>
                </c:pt>
                <c:pt idx="10">
                  <c:v>51440</c:v>
                </c:pt>
                <c:pt idx="11">
                  <c:v>10274</c:v>
                </c:pt>
                <c:pt idx="12">
                  <c:v>1692</c:v>
                </c:pt>
                <c:pt idx="13">
                  <c:v>236</c:v>
                </c:pt>
                <c:pt idx="14">
                  <c:v>43</c:v>
                </c:pt>
                <c:pt idx="15">
                  <c:v>2</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32598400"/>
        <c:axId val="132646400"/>
      </c:scatterChart>
      <c:valAx>
        <c:axId val="132598400"/>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32646400"/>
        <c:crosses val="autoZero"/>
        <c:crossBetween val="midCat"/>
        <c:majorUnit val="2"/>
      </c:valAx>
      <c:valAx>
        <c:axId val="13264640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32598400"/>
        <c:crossesAt val="26"/>
        <c:crossBetween val="midCat"/>
      </c:valAx>
    </c:plotArea>
    <c:legend>
      <c:legendPos val="r"/>
      <c:layout/>
      <c:overlay val="0"/>
    </c:legend>
    <c:plotVisOnly val="1"/>
    <c:dispBlanksAs val="gap"/>
    <c:showDLblsOverMax val="0"/>
  </c:chart>
  <c:txPr>
    <a:bodyPr/>
    <a:lstStyle/>
    <a:p>
      <a:pPr>
        <a:defRPr>
          <a:latin typeface="Times New Roman" pitchFamily="18" charset="0"/>
          <a:cs typeface="Times New Roman" pitchFamily="18" charset="0"/>
        </a:defRPr>
      </a:pPr>
      <a:endParaRPr lang="ru-RU"/>
    </a:p>
  </c:txPr>
  <c:externalData r:id="rId2">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504962</c:v>
                </c:pt>
                <c:pt idx="1">
                  <c:v>219675</c:v>
                </c:pt>
                <c:pt idx="2">
                  <c:v>74214</c:v>
                </c:pt>
                <c:pt idx="3">
                  <c:v>41273</c:v>
                </c:pt>
                <c:pt idx="4">
                  <c:v>21492</c:v>
                </c:pt>
                <c:pt idx="5">
                  <c:v>37456</c:v>
                </c:pt>
                <c:pt idx="6">
                  <c:v>25204</c:v>
                </c:pt>
                <c:pt idx="7">
                  <c:v>17174</c:v>
                </c:pt>
                <c:pt idx="8">
                  <c:v>7996</c:v>
                </c:pt>
                <c:pt idx="9">
                  <c:v>3704</c:v>
                </c:pt>
                <c:pt idx="10">
                  <c:v>1693</c:v>
                </c:pt>
                <c:pt idx="11">
                  <c:v>623</c:v>
                </c:pt>
                <c:pt idx="12">
                  <c:v>238</c:v>
                </c:pt>
                <c:pt idx="13">
                  <c:v>76</c:v>
                </c:pt>
                <c:pt idx="14">
                  <c:v>20</c:v>
                </c:pt>
                <c:pt idx="15">
                  <c:v>14</c:v>
                </c:pt>
                <c:pt idx="16">
                  <c:v>6</c:v>
                </c:pt>
                <c:pt idx="17">
                  <c:v>1</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66314752"/>
        <c:axId val="166316288"/>
      </c:scatterChart>
      <c:valAx>
        <c:axId val="166314752"/>
        <c:scaling>
          <c:orientation val="maxMin"/>
          <c:max val="26"/>
          <c:min val="-1"/>
        </c:scaling>
        <c:delete val="0"/>
        <c:axPos val="b"/>
        <c:numFmt formatCode="General" sourceLinked="1"/>
        <c:majorTickMark val="in"/>
        <c:minorTickMark val="none"/>
        <c:tickLblPos val="nextTo"/>
        <c:spPr>
          <a:ln w="25400">
            <a:solidFill>
              <a:srgbClr val="00B0F0"/>
            </a:solidFill>
          </a:ln>
        </c:spPr>
        <c:txPr>
          <a:bodyPr/>
          <a:lstStyle/>
          <a:p>
            <a:pPr>
              <a:defRPr sz="1200" b="1"/>
            </a:pPr>
            <a:endParaRPr lang="ru-RU"/>
          </a:p>
        </c:txPr>
        <c:crossAx val="166316288"/>
        <c:crossesAt val="0"/>
        <c:crossBetween val="midCat"/>
        <c:majorUnit val="2"/>
      </c:valAx>
      <c:valAx>
        <c:axId val="166316288"/>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66314752"/>
        <c:crossesAt val="26"/>
        <c:crossBetween val="midCat"/>
      </c:valAx>
    </c:plotArea>
    <c:legend>
      <c:legendPos val="r"/>
      <c:layout/>
      <c:overlay val="0"/>
    </c:legend>
    <c:plotVisOnly val="1"/>
    <c:dispBlanksAs val="gap"/>
    <c:showDLblsOverMax val="0"/>
  </c:chart>
  <c:externalData r:id="rId2">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33060</c:v>
                </c:pt>
                <c:pt idx="1">
                  <c:v>8464</c:v>
                </c:pt>
                <c:pt idx="2">
                  <c:v>2655</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67130624"/>
        <c:axId val="167132544"/>
      </c:scatterChart>
      <c:valAx>
        <c:axId val="167130624"/>
        <c:scaling>
          <c:orientation val="maxMin"/>
          <c:max val="26"/>
          <c:min val="-1"/>
        </c:scaling>
        <c:delete val="0"/>
        <c:axPos val="b"/>
        <c:numFmt formatCode="General" sourceLinked="1"/>
        <c:majorTickMark val="out"/>
        <c:minorTickMark val="in"/>
        <c:tickLblPos val="nextTo"/>
        <c:spPr>
          <a:ln w="25400">
            <a:solidFill>
              <a:srgbClr val="00B0F0"/>
            </a:solidFill>
          </a:ln>
        </c:spPr>
        <c:txPr>
          <a:bodyPr/>
          <a:lstStyle/>
          <a:p>
            <a:pPr>
              <a:defRPr sz="1200" b="1"/>
            </a:pPr>
            <a:endParaRPr lang="ru-RU"/>
          </a:p>
        </c:txPr>
        <c:crossAx val="167132544"/>
        <c:crosses val="autoZero"/>
        <c:crossBetween val="midCat"/>
      </c:valAx>
      <c:valAx>
        <c:axId val="167132544"/>
        <c:scaling>
          <c:orientation val="minMax"/>
          <c:min val="0"/>
        </c:scaling>
        <c:delete val="0"/>
        <c:axPos val="r"/>
        <c:majorGridlines/>
        <c:numFmt formatCode="General" sourceLinked="1"/>
        <c:majorTickMark val="out"/>
        <c:minorTickMark val="out"/>
        <c:tickLblPos val="high"/>
        <c:spPr>
          <a:ln w="25400">
            <a:solidFill>
              <a:srgbClr val="00B0F0"/>
            </a:solidFill>
          </a:ln>
        </c:spPr>
        <c:txPr>
          <a:bodyPr/>
          <a:lstStyle/>
          <a:p>
            <a:pPr>
              <a:defRPr sz="1200" b="1"/>
            </a:pPr>
            <a:endParaRPr lang="ru-RU"/>
          </a:p>
        </c:txPr>
        <c:crossAx val="167130624"/>
        <c:crossesAt val="26"/>
        <c:crossBetween val="midCat"/>
      </c:valAx>
    </c:plotArea>
    <c:legend>
      <c:legendPos val="r"/>
      <c:layout/>
      <c:overlay val="0"/>
    </c:legend>
    <c:plotVisOnly val="1"/>
    <c:dispBlanksAs val="gap"/>
    <c:showDLblsOverMax val="0"/>
  </c:chart>
  <c:externalData r:id="rId2">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254733</c:v>
                </c:pt>
                <c:pt idx="1">
                  <c:v>242671</c:v>
                </c:pt>
                <c:pt idx="2">
                  <c:v>99406</c:v>
                </c:pt>
                <c:pt idx="3">
                  <c:v>83829</c:v>
                </c:pt>
                <c:pt idx="4">
                  <c:v>38228</c:v>
                </c:pt>
                <c:pt idx="5">
                  <c:v>66182</c:v>
                </c:pt>
                <c:pt idx="6">
                  <c:v>44184</c:v>
                </c:pt>
                <c:pt idx="7">
                  <c:v>32629</c:v>
                </c:pt>
                <c:pt idx="8">
                  <c:v>19000</c:v>
                </c:pt>
                <c:pt idx="9">
                  <c:v>11957</c:v>
                </c:pt>
                <c:pt idx="10">
                  <c:v>8471</c:v>
                </c:pt>
                <c:pt idx="11">
                  <c:v>5584</c:v>
                </c:pt>
                <c:pt idx="12">
                  <c:v>3636</c:v>
                </c:pt>
                <c:pt idx="13">
                  <c:v>2432</c:v>
                </c:pt>
                <c:pt idx="14">
                  <c:v>1608</c:v>
                </c:pt>
                <c:pt idx="15">
                  <c:v>1116</c:v>
                </c:pt>
                <c:pt idx="16">
                  <c:v>742</c:v>
                </c:pt>
                <c:pt idx="17">
                  <c:v>511</c:v>
                </c:pt>
                <c:pt idx="18">
                  <c:v>315</c:v>
                </c:pt>
                <c:pt idx="19">
                  <c:v>239</c:v>
                </c:pt>
                <c:pt idx="20">
                  <c:v>163</c:v>
                </c:pt>
                <c:pt idx="21">
                  <c:v>107</c:v>
                </c:pt>
                <c:pt idx="22">
                  <c:v>71</c:v>
                </c:pt>
                <c:pt idx="23">
                  <c:v>49</c:v>
                </c:pt>
                <c:pt idx="24">
                  <c:v>24</c:v>
                </c:pt>
                <c:pt idx="25">
                  <c:v>16</c:v>
                </c:pt>
                <c:pt idx="26">
                  <c:v>14</c:v>
                </c:pt>
                <c:pt idx="27">
                  <c:v>28</c:v>
                </c:pt>
              </c:numCache>
            </c:numRef>
          </c:yVal>
          <c:smooth val="1"/>
        </c:ser>
        <c:dLbls>
          <c:showLegendKey val="0"/>
          <c:showVal val="0"/>
          <c:showCatName val="0"/>
          <c:showSerName val="0"/>
          <c:showPercent val="0"/>
          <c:showBubbleSize val="0"/>
        </c:dLbls>
        <c:axId val="168239104"/>
        <c:axId val="168240640"/>
      </c:scatterChart>
      <c:valAx>
        <c:axId val="16823910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68240640"/>
        <c:crosses val="autoZero"/>
        <c:crossBetween val="midCat"/>
        <c:majorUnit val="2"/>
      </c:valAx>
      <c:valAx>
        <c:axId val="1682406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68239104"/>
        <c:crossesAt val="26"/>
        <c:crossBetween val="midCat"/>
      </c:valAx>
    </c:plotArea>
    <c:legend>
      <c:legendPos val="r"/>
      <c:layout/>
      <c:overlay val="0"/>
    </c:legend>
    <c:plotVisOnly val="1"/>
    <c:dispBlanksAs val="gap"/>
    <c:showDLblsOverMax val="0"/>
  </c:chart>
  <c:externalData r:id="rId2">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49511</c:v>
                </c:pt>
                <c:pt idx="1">
                  <c:v>24083</c:v>
                </c:pt>
                <c:pt idx="2">
                  <c:v>8460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1</c:v>
                </c:pt>
              </c:numCache>
            </c:numRef>
          </c:yVal>
          <c:smooth val="1"/>
        </c:ser>
        <c:dLbls>
          <c:showLegendKey val="0"/>
          <c:showVal val="0"/>
          <c:showCatName val="0"/>
          <c:showSerName val="0"/>
          <c:showPercent val="0"/>
          <c:showBubbleSize val="0"/>
        </c:dLbls>
        <c:axId val="168228352"/>
        <c:axId val="168229888"/>
      </c:scatterChart>
      <c:valAx>
        <c:axId val="168228352"/>
        <c:scaling>
          <c:orientation val="maxMin"/>
          <c:max val="26"/>
          <c:min val="-1"/>
        </c:scaling>
        <c:delete val="0"/>
        <c:axPos val="b"/>
        <c:numFmt formatCode="General" sourceLinked="1"/>
        <c:majorTickMark val="in"/>
        <c:minorTickMark val="none"/>
        <c:tickLblPos val="nextTo"/>
        <c:spPr>
          <a:ln>
            <a:solidFill>
              <a:srgbClr val="00B0F0"/>
            </a:solidFill>
          </a:ln>
        </c:spPr>
        <c:txPr>
          <a:bodyPr/>
          <a:lstStyle/>
          <a:p>
            <a:pPr>
              <a:defRPr sz="1200" b="1"/>
            </a:pPr>
            <a:endParaRPr lang="ru-RU"/>
          </a:p>
        </c:txPr>
        <c:crossAx val="168229888"/>
        <c:crosses val="autoZero"/>
        <c:crossBetween val="midCat"/>
        <c:majorUnit val="2"/>
      </c:valAx>
      <c:valAx>
        <c:axId val="168229888"/>
        <c:scaling>
          <c:orientation val="minMax"/>
          <c:min val="0"/>
        </c:scaling>
        <c:delete val="0"/>
        <c:axPos val="r"/>
        <c:majorGridlines/>
        <c:numFmt formatCode="General" sourceLinked="1"/>
        <c:majorTickMark val="out"/>
        <c:minorTickMark val="none"/>
        <c:tickLblPos val="high"/>
        <c:txPr>
          <a:bodyPr/>
          <a:lstStyle/>
          <a:p>
            <a:pPr>
              <a:defRPr sz="1200" b="1"/>
            </a:pPr>
            <a:endParaRPr lang="ru-RU"/>
          </a:p>
        </c:txPr>
        <c:crossAx val="168228352"/>
        <c:crossesAt val="26"/>
        <c:crossBetween val="midCat"/>
      </c:valAx>
    </c:plotArea>
    <c:legend>
      <c:legendPos val="r"/>
      <c:layout/>
      <c:overlay val="0"/>
    </c:legend>
    <c:plotVisOnly val="1"/>
    <c:dispBlanksAs val="gap"/>
    <c:showDLblsOverMax val="0"/>
  </c:chart>
  <c:externalData r:id="rId2">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129018</c:v>
                </c:pt>
                <c:pt idx="1">
                  <c:v>196308</c:v>
                </c:pt>
                <c:pt idx="2">
                  <c:v>97619</c:v>
                </c:pt>
                <c:pt idx="3">
                  <c:v>101929</c:v>
                </c:pt>
                <c:pt idx="4">
                  <c:v>47005</c:v>
                </c:pt>
                <c:pt idx="5">
                  <c:v>81702</c:v>
                </c:pt>
                <c:pt idx="6">
                  <c:v>56003</c:v>
                </c:pt>
                <c:pt idx="7">
                  <c:v>43343</c:v>
                </c:pt>
                <c:pt idx="8">
                  <c:v>27642</c:v>
                </c:pt>
                <c:pt idx="9">
                  <c:v>19820</c:v>
                </c:pt>
                <c:pt idx="10">
                  <c:v>16797</c:v>
                </c:pt>
                <c:pt idx="11">
                  <c:v>13022</c:v>
                </c:pt>
                <c:pt idx="12">
                  <c:v>10461</c:v>
                </c:pt>
                <c:pt idx="13">
                  <c:v>8613</c:v>
                </c:pt>
                <c:pt idx="14">
                  <c:v>7074</c:v>
                </c:pt>
                <c:pt idx="15">
                  <c:v>5817</c:v>
                </c:pt>
                <c:pt idx="16">
                  <c:v>4792</c:v>
                </c:pt>
                <c:pt idx="17">
                  <c:v>3820</c:v>
                </c:pt>
                <c:pt idx="18">
                  <c:v>3106</c:v>
                </c:pt>
                <c:pt idx="19">
                  <c:v>2523</c:v>
                </c:pt>
                <c:pt idx="20">
                  <c:v>2022</c:v>
                </c:pt>
                <c:pt idx="21">
                  <c:v>1685</c:v>
                </c:pt>
                <c:pt idx="22">
                  <c:v>1393</c:v>
                </c:pt>
                <c:pt idx="23">
                  <c:v>1131</c:v>
                </c:pt>
                <c:pt idx="24">
                  <c:v>909</c:v>
                </c:pt>
                <c:pt idx="25">
                  <c:v>759</c:v>
                </c:pt>
                <c:pt idx="26">
                  <c:v>620</c:v>
                </c:pt>
                <c:pt idx="27">
                  <c:v>2674</c:v>
                </c:pt>
              </c:numCache>
            </c:numRef>
          </c:yVal>
          <c:smooth val="1"/>
        </c:ser>
        <c:dLbls>
          <c:showLegendKey val="0"/>
          <c:showVal val="0"/>
          <c:showCatName val="0"/>
          <c:showSerName val="0"/>
          <c:showPercent val="0"/>
          <c:showBubbleSize val="0"/>
        </c:dLbls>
        <c:axId val="168795136"/>
        <c:axId val="168801024"/>
      </c:scatterChart>
      <c:valAx>
        <c:axId val="16879513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68801024"/>
        <c:crossesAt val="0"/>
        <c:crossBetween val="midCat"/>
        <c:majorUnit val="2"/>
      </c:valAx>
      <c:valAx>
        <c:axId val="168801024"/>
        <c:scaling>
          <c:orientation val="minMax"/>
          <c:min val="0"/>
        </c:scaling>
        <c:delete val="0"/>
        <c:axPos val="r"/>
        <c:majorGridlines/>
        <c:numFmt formatCode="General" sourceLinked="1"/>
        <c:majorTickMark val="out"/>
        <c:minorTickMark val="none"/>
        <c:tickLblPos val="high"/>
        <c:txPr>
          <a:bodyPr/>
          <a:lstStyle/>
          <a:p>
            <a:pPr>
              <a:defRPr sz="1200" b="1"/>
            </a:pPr>
            <a:endParaRPr lang="ru-RU"/>
          </a:p>
        </c:txPr>
        <c:crossAx val="168795136"/>
        <c:crossesAt val="26"/>
        <c:crossBetween val="midCat"/>
      </c:valAx>
    </c:plotArea>
    <c:legend>
      <c:legendPos val="r"/>
      <c:layout/>
      <c:overlay val="0"/>
    </c:legend>
    <c:plotVisOnly val="1"/>
    <c:dispBlanksAs val="gap"/>
    <c:showDLblsOverMax val="0"/>
  </c:chart>
  <c:externalData r:id="rId2">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58304</c:v>
                </c:pt>
                <c:pt idx="1">
                  <c:v>38736</c:v>
                </c:pt>
                <c:pt idx="2">
                  <c:v>15294</c:v>
                </c:pt>
                <c:pt idx="3">
                  <c:v>0</c:v>
                </c:pt>
                <c:pt idx="4">
                  <c:v>0</c:v>
                </c:pt>
                <c:pt idx="5">
                  <c:v>0</c:v>
                </c:pt>
                <c:pt idx="6">
                  <c:v>0</c:v>
                </c:pt>
                <c:pt idx="7">
                  <c:v>0</c:v>
                </c:pt>
                <c:pt idx="8">
                  <c:v>0</c:v>
                </c:pt>
                <c:pt idx="9">
                  <c:v>0</c:v>
                </c:pt>
                <c:pt idx="10">
                  <c:v>0</c:v>
                </c:pt>
                <c:pt idx="11">
                  <c:v>0</c:v>
                </c:pt>
                <c:pt idx="12">
                  <c:v>0</c:v>
                </c:pt>
                <c:pt idx="13">
                  <c:v>0</c:v>
                </c:pt>
                <c:pt idx="14">
                  <c:v>0</c:v>
                </c:pt>
                <c:pt idx="15">
                  <c:v>0</c:v>
                </c:pt>
                <c:pt idx="16">
                  <c:v>1</c:v>
                </c:pt>
                <c:pt idx="17">
                  <c:v>2</c:v>
                </c:pt>
                <c:pt idx="18">
                  <c:v>0</c:v>
                </c:pt>
                <c:pt idx="19">
                  <c:v>0</c:v>
                </c:pt>
                <c:pt idx="20">
                  <c:v>0</c:v>
                </c:pt>
                <c:pt idx="21">
                  <c:v>0</c:v>
                </c:pt>
                <c:pt idx="22">
                  <c:v>1</c:v>
                </c:pt>
                <c:pt idx="23">
                  <c:v>1</c:v>
                </c:pt>
                <c:pt idx="24">
                  <c:v>1</c:v>
                </c:pt>
                <c:pt idx="25">
                  <c:v>4</c:v>
                </c:pt>
                <c:pt idx="26">
                  <c:v>2</c:v>
                </c:pt>
                <c:pt idx="27">
                  <c:v>47</c:v>
                </c:pt>
              </c:numCache>
            </c:numRef>
          </c:yVal>
          <c:smooth val="1"/>
        </c:ser>
        <c:dLbls>
          <c:showLegendKey val="0"/>
          <c:showVal val="0"/>
          <c:showCatName val="0"/>
          <c:showSerName val="0"/>
          <c:showPercent val="0"/>
          <c:showBubbleSize val="0"/>
        </c:dLbls>
        <c:axId val="168837120"/>
        <c:axId val="168839040"/>
      </c:scatterChart>
      <c:valAx>
        <c:axId val="168837120"/>
        <c:scaling>
          <c:orientation val="maxMin"/>
          <c:max val="26"/>
          <c:min val="-1"/>
        </c:scaling>
        <c:delete val="0"/>
        <c:axPos val="b"/>
        <c:numFmt formatCode="General" sourceLinked="1"/>
        <c:majorTickMark val="in"/>
        <c:minorTickMark val="none"/>
        <c:tickLblPos val="nextTo"/>
        <c:spPr>
          <a:ln>
            <a:solidFill>
              <a:srgbClr val="00B0F0"/>
            </a:solidFill>
          </a:ln>
        </c:spPr>
        <c:txPr>
          <a:bodyPr/>
          <a:lstStyle/>
          <a:p>
            <a:pPr>
              <a:defRPr sz="1200" b="1"/>
            </a:pPr>
            <a:endParaRPr lang="ru-RU"/>
          </a:p>
        </c:txPr>
        <c:crossAx val="168839040"/>
        <c:crossesAt val="0"/>
        <c:crossBetween val="midCat"/>
        <c:majorUnit val="2"/>
      </c:valAx>
      <c:valAx>
        <c:axId val="168839040"/>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68837120"/>
        <c:crossesAt val="26"/>
        <c:crossBetween val="midCat"/>
      </c:valAx>
    </c:plotArea>
    <c:legend>
      <c:legendPos val="r"/>
      <c:layout/>
      <c:overlay val="0"/>
    </c:legend>
    <c:plotVisOnly val="1"/>
    <c:dispBlanksAs val="gap"/>
    <c:showDLblsOverMax val="0"/>
  </c:chart>
  <c:externalData r:id="rId2">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64846</c:v>
                </c:pt>
                <c:pt idx="1">
                  <c:v>140756</c:v>
                </c:pt>
                <c:pt idx="2">
                  <c:v>83333</c:v>
                </c:pt>
                <c:pt idx="3">
                  <c:v>97411</c:v>
                </c:pt>
                <c:pt idx="4">
                  <c:v>47257</c:v>
                </c:pt>
                <c:pt idx="5">
                  <c:v>84329</c:v>
                </c:pt>
                <c:pt idx="6">
                  <c:v>58673</c:v>
                </c:pt>
                <c:pt idx="7">
                  <c:v>46944</c:v>
                </c:pt>
                <c:pt idx="8">
                  <c:v>31500</c:v>
                </c:pt>
                <c:pt idx="9">
                  <c:v>23803</c:v>
                </c:pt>
                <c:pt idx="10">
                  <c:v>21608</c:v>
                </c:pt>
                <c:pt idx="11">
                  <c:v>18508</c:v>
                </c:pt>
                <c:pt idx="12">
                  <c:v>16155</c:v>
                </c:pt>
                <c:pt idx="13">
                  <c:v>14505</c:v>
                </c:pt>
                <c:pt idx="14">
                  <c:v>12970</c:v>
                </c:pt>
                <c:pt idx="15">
                  <c:v>11769</c:v>
                </c:pt>
                <c:pt idx="16">
                  <c:v>10578</c:v>
                </c:pt>
                <c:pt idx="17">
                  <c:v>9192</c:v>
                </c:pt>
                <c:pt idx="18">
                  <c:v>8063</c:v>
                </c:pt>
                <c:pt idx="19">
                  <c:v>7148</c:v>
                </c:pt>
                <c:pt idx="20">
                  <c:v>6506</c:v>
                </c:pt>
                <c:pt idx="21">
                  <c:v>5634</c:v>
                </c:pt>
                <c:pt idx="22">
                  <c:v>4946</c:v>
                </c:pt>
                <c:pt idx="23">
                  <c:v>4386</c:v>
                </c:pt>
                <c:pt idx="24">
                  <c:v>3907</c:v>
                </c:pt>
                <c:pt idx="25">
                  <c:v>3400</c:v>
                </c:pt>
                <c:pt idx="26">
                  <c:v>3156</c:v>
                </c:pt>
                <c:pt idx="27">
                  <c:v>22939</c:v>
                </c:pt>
              </c:numCache>
            </c:numRef>
          </c:yVal>
          <c:smooth val="1"/>
        </c:ser>
        <c:dLbls>
          <c:showLegendKey val="0"/>
          <c:showVal val="0"/>
          <c:showCatName val="0"/>
          <c:showSerName val="0"/>
          <c:showPercent val="0"/>
          <c:showBubbleSize val="0"/>
        </c:dLbls>
        <c:axId val="169945344"/>
        <c:axId val="169959424"/>
      </c:scatterChart>
      <c:valAx>
        <c:axId val="16994534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69959424"/>
        <c:crosses val="autoZero"/>
        <c:crossBetween val="midCat"/>
        <c:majorUnit val="2"/>
      </c:valAx>
      <c:valAx>
        <c:axId val="169959424"/>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69945344"/>
        <c:crossesAt val="26"/>
        <c:crossBetween val="midCat"/>
      </c:valAx>
    </c:plotArea>
    <c:legend>
      <c:legendPos val="r"/>
      <c:layout/>
      <c:overlay val="0"/>
    </c:legend>
    <c:plotVisOnly val="1"/>
    <c:dispBlanksAs val="gap"/>
    <c:showDLblsOverMax val="0"/>
  </c:chart>
  <c:externalData r:id="rId2">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63008</c:v>
                </c:pt>
                <c:pt idx="1">
                  <c:v>50282</c:v>
                </c:pt>
                <c:pt idx="2">
                  <c:v>21714</c:v>
                </c:pt>
                <c:pt idx="3">
                  <c:v>0</c:v>
                </c:pt>
                <c:pt idx="4">
                  <c:v>0</c:v>
                </c:pt>
                <c:pt idx="5">
                  <c:v>0</c:v>
                </c:pt>
                <c:pt idx="6">
                  <c:v>0</c:v>
                </c:pt>
                <c:pt idx="7">
                  <c:v>0</c:v>
                </c:pt>
                <c:pt idx="8">
                  <c:v>0</c:v>
                </c:pt>
                <c:pt idx="9">
                  <c:v>0</c:v>
                </c:pt>
                <c:pt idx="10">
                  <c:v>0</c:v>
                </c:pt>
                <c:pt idx="11">
                  <c:v>0</c:v>
                </c:pt>
                <c:pt idx="12">
                  <c:v>0</c:v>
                </c:pt>
                <c:pt idx="13">
                  <c:v>0</c:v>
                </c:pt>
                <c:pt idx="14">
                  <c:v>0</c:v>
                </c:pt>
                <c:pt idx="15">
                  <c:v>0</c:v>
                </c:pt>
                <c:pt idx="16">
                  <c:v>2</c:v>
                </c:pt>
                <c:pt idx="17">
                  <c:v>1</c:v>
                </c:pt>
                <c:pt idx="18">
                  <c:v>3</c:v>
                </c:pt>
                <c:pt idx="19">
                  <c:v>4</c:v>
                </c:pt>
                <c:pt idx="20">
                  <c:v>5</c:v>
                </c:pt>
                <c:pt idx="21">
                  <c:v>6</c:v>
                </c:pt>
                <c:pt idx="22">
                  <c:v>6</c:v>
                </c:pt>
                <c:pt idx="23">
                  <c:v>14</c:v>
                </c:pt>
                <c:pt idx="24">
                  <c:v>26</c:v>
                </c:pt>
                <c:pt idx="25">
                  <c:v>19</c:v>
                </c:pt>
                <c:pt idx="26">
                  <c:v>26</c:v>
                </c:pt>
                <c:pt idx="27">
                  <c:v>662</c:v>
                </c:pt>
              </c:numCache>
            </c:numRef>
          </c:yVal>
          <c:smooth val="1"/>
        </c:ser>
        <c:dLbls>
          <c:showLegendKey val="0"/>
          <c:showVal val="0"/>
          <c:showCatName val="0"/>
          <c:showSerName val="0"/>
          <c:showPercent val="0"/>
          <c:showBubbleSize val="0"/>
        </c:dLbls>
        <c:axId val="169926656"/>
        <c:axId val="169928192"/>
      </c:scatterChart>
      <c:valAx>
        <c:axId val="16992665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69928192"/>
        <c:crosses val="autoZero"/>
        <c:crossBetween val="midCat"/>
        <c:majorUnit val="2"/>
      </c:valAx>
      <c:valAx>
        <c:axId val="169928192"/>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69926656"/>
        <c:crossesAt val="26"/>
        <c:crossBetween val="midCat"/>
      </c:valAx>
    </c:plotArea>
    <c:legend>
      <c:legendPos val="r"/>
      <c:layout/>
      <c:overlay val="0"/>
    </c:legend>
    <c:plotVisOnly val="1"/>
    <c:dispBlanksAs val="gap"/>
    <c:showDLblsOverMax val="0"/>
  </c:chart>
  <c:externalData r:id="rId2">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32711</c:v>
                </c:pt>
                <c:pt idx="1">
                  <c:v>93513</c:v>
                </c:pt>
                <c:pt idx="2">
                  <c:v>66047</c:v>
                </c:pt>
                <c:pt idx="3">
                  <c:v>82755</c:v>
                </c:pt>
                <c:pt idx="4">
                  <c:v>41872</c:v>
                </c:pt>
                <c:pt idx="5">
                  <c:v>76360</c:v>
                </c:pt>
                <c:pt idx="6">
                  <c:v>54136</c:v>
                </c:pt>
                <c:pt idx="7">
                  <c:v>44416</c:v>
                </c:pt>
                <c:pt idx="8">
                  <c:v>30621</c:v>
                </c:pt>
                <c:pt idx="9">
                  <c:v>24183</c:v>
                </c:pt>
                <c:pt idx="10">
                  <c:v>22715</c:v>
                </c:pt>
                <c:pt idx="11">
                  <c:v>20243</c:v>
                </c:pt>
                <c:pt idx="12">
                  <c:v>18614</c:v>
                </c:pt>
                <c:pt idx="13">
                  <c:v>17497</c:v>
                </c:pt>
                <c:pt idx="14">
                  <c:v>16301</c:v>
                </c:pt>
                <c:pt idx="15">
                  <c:v>15226</c:v>
                </c:pt>
                <c:pt idx="16">
                  <c:v>14201</c:v>
                </c:pt>
                <c:pt idx="17">
                  <c:v>13467</c:v>
                </c:pt>
                <c:pt idx="18">
                  <c:v>12691</c:v>
                </c:pt>
                <c:pt idx="19">
                  <c:v>11686</c:v>
                </c:pt>
                <c:pt idx="20">
                  <c:v>10940</c:v>
                </c:pt>
                <c:pt idx="21">
                  <c:v>9972</c:v>
                </c:pt>
                <c:pt idx="22">
                  <c:v>9159</c:v>
                </c:pt>
                <c:pt idx="23">
                  <c:v>8777</c:v>
                </c:pt>
                <c:pt idx="24">
                  <c:v>7909</c:v>
                </c:pt>
                <c:pt idx="25">
                  <c:v>7392</c:v>
                </c:pt>
                <c:pt idx="26">
                  <c:v>6938</c:v>
                </c:pt>
                <c:pt idx="27">
                  <c:v>76253</c:v>
                </c:pt>
              </c:numCache>
            </c:numRef>
          </c:yVal>
          <c:smooth val="1"/>
        </c:ser>
        <c:dLbls>
          <c:showLegendKey val="0"/>
          <c:showVal val="0"/>
          <c:showCatName val="0"/>
          <c:showSerName val="0"/>
          <c:showPercent val="0"/>
          <c:showBubbleSize val="0"/>
        </c:dLbls>
        <c:axId val="170554880"/>
        <c:axId val="170556416"/>
      </c:scatterChart>
      <c:valAx>
        <c:axId val="17055488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70556416"/>
        <c:crosses val="autoZero"/>
        <c:crossBetween val="midCat"/>
        <c:majorUnit val="2"/>
      </c:valAx>
      <c:valAx>
        <c:axId val="170556416"/>
        <c:scaling>
          <c:orientation val="minMax"/>
          <c:min val="0"/>
        </c:scaling>
        <c:delete val="0"/>
        <c:axPos val="r"/>
        <c:majorGridlines/>
        <c:numFmt formatCode="General" sourceLinked="1"/>
        <c:majorTickMark val="out"/>
        <c:minorTickMark val="out"/>
        <c:tickLblPos val="high"/>
        <c:spPr>
          <a:ln>
            <a:solidFill>
              <a:srgbClr val="00B0F0"/>
            </a:solidFill>
          </a:ln>
        </c:spPr>
        <c:txPr>
          <a:bodyPr/>
          <a:lstStyle/>
          <a:p>
            <a:pPr>
              <a:defRPr sz="1200" b="1"/>
            </a:pPr>
            <a:endParaRPr lang="ru-RU"/>
          </a:p>
        </c:txPr>
        <c:crossAx val="170554880"/>
        <c:crossesAt val="26"/>
        <c:crossBetween val="midCat"/>
      </c:valAx>
    </c:plotArea>
    <c:legend>
      <c:legendPos val="r"/>
      <c:layout/>
      <c:overlay val="0"/>
    </c:legend>
    <c:plotVisOnly val="1"/>
    <c:dispBlanksAs val="gap"/>
    <c:showDLblsOverMax val="0"/>
  </c:chart>
  <c:externalData r:id="rId2">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64496</c:v>
                </c:pt>
                <c:pt idx="1">
                  <c:v>58606</c:v>
                </c:pt>
                <c:pt idx="2">
                  <c:v>26845</c:v>
                </c:pt>
                <c:pt idx="3">
                  <c:v>0</c:v>
                </c:pt>
                <c:pt idx="4">
                  <c:v>0</c:v>
                </c:pt>
                <c:pt idx="5">
                  <c:v>0</c:v>
                </c:pt>
                <c:pt idx="6">
                  <c:v>0</c:v>
                </c:pt>
                <c:pt idx="7">
                  <c:v>0</c:v>
                </c:pt>
                <c:pt idx="8">
                  <c:v>0</c:v>
                </c:pt>
                <c:pt idx="9">
                  <c:v>0</c:v>
                </c:pt>
                <c:pt idx="10">
                  <c:v>0</c:v>
                </c:pt>
                <c:pt idx="11">
                  <c:v>0</c:v>
                </c:pt>
                <c:pt idx="12">
                  <c:v>0</c:v>
                </c:pt>
                <c:pt idx="13">
                  <c:v>0</c:v>
                </c:pt>
                <c:pt idx="14">
                  <c:v>0</c:v>
                </c:pt>
                <c:pt idx="15">
                  <c:v>2</c:v>
                </c:pt>
                <c:pt idx="16">
                  <c:v>3</c:v>
                </c:pt>
                <c:pt idx="17">
                  <c:v>4</c:v>
                </c:pt>
                <c:pt idx="18">
                  <c:v>6</c:v>
                </c:pt>
                <c:pt idx="19">
                  <c:v>11</c:v>
                </c:pt>
                <c:pt idx="20">
                  <c:v>15</c:v>
                </c:pt>
                <c:pt idx="21">
                  <c:v>16</c:v>
                </c:pt>
                <c:pt idx="22">
                  <c:v>23</c:v>
                </c:pt>
                <c:pt idx="23">
                  <c:v>34</c:v>
                </c:pt>
                <c:pt idx="24">
                  <c:v>39</c:v>
                </c:pt>
                <c:pt idx="25">
                  <c:v>68</c:v>
                </c:pt>
                <c:pt idx="26">
                  <c:v>80</c:v>
                </c:pt>
                <c:pt idx="27">
                  <c:v>3157</c:v>
                </c:pt>
              </c:numCache>
            </c:numRef>
          </c:yVal>
          <c:smooth val="1"/>
        </c:ser>
        <c:dLbls>
          <c:showLegendKey val="0"/>
          <c:showVal val="0"/>
          <c:showCatName val="0"/>
          <c:showSerName val="0"/>
          <c:showPercent val="0"/>
          <c:showBubbleSize val="0"/>
        </c:dLbls>
        <c:axId val="170604800"/>
        <c:axId val="170611072"/>
      </c:scatterChart>
      <c:valAx>
        <c:axId val="170604800"/>
        <c:scaling>
          <c:orientation val="maxMin"/>
          <c:max val="26"/>
          <c:min val="-1"/>
        </c:scaling>
        <c:delete val="0"/>
        <c:axPos val="b"/>
        <c:numFmt formatCode="General" sourceLinked="1"/>
        <c:majorTickMark val="in"/>
        <c:minorTickMark val="none"/>
        <c:tickLblPos val="nextTo"/>
        <c:spPr>
          <a:ln>
            <a:solidFill>
              <a:srgbClr val="00B0F0"/>
            </a:solidFill>
          </a:ln>
        </c:spPr>
        <c:txPr>
          <a:bodyPr/>
          <a:lstStyle/>
          <a:p>
            <a:pPr>
              <a:defRPr sz="1200" b="1"/>
            </a:pPr>
            <a:endParaRPr lang="ru-RU"/>
          </a:p>
        </c:txPr>
        <c:crossAx val="170611072"/>
        <c:crossesAt val="0"/>
        <c:crossBetween val="midCat"/>
        <c:majorUnit val="2"/>
      </c:valAx>
      <c:valAx>
        <c:axId val="17061107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70604800"/>
        <c:crossesAt val="26"/>
        <c:crossBetween val="midCat"/>
      </c:valAx>
    </c:plotArea>
    <c:legend>
      <c:legendPos val="r"/>
      <c:layout/>
      <c:overlay val="0"/>
    </c:legend>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1512</c:v>
                </c:pt>
                <c:pt idx="1">
                  <c:v>24</c:v>
                </c:pt>
                <c:pt idx="2">
                  <c:v>0</c:v>
                </c:pt>
                <c:pt idx="3">
                  <c:v>58</c:v>
                </c:pt>
                <c:pt idx="4">
                  <c:v>1014</c:v>
                </c:pt>
                <c:pt idx="5">
                  <c:v>7233</c:v>
                </c:pt>
                <c:pt idx="6">
                  <c:v>22463</c:v>
                </c:pt>
                <c:pt idx="7">
                  <c:v>43039</c:v>
                </c:pt>
                <c:pt idx="8">
                  <c:v>60412</c:v>
                </c:pt>
                <c:pt idx="9">
                  <c:v>53869</c:v>
                </c:pt>
                <c:pt idx="10">
                  <c:v>45650</c:v>
                </c:pt>
                <c:pt idx="11">
                  <c:v>18987</c:v>
                </c:pt>
                <c:pt idx="12">
                  <c:v>4826</c:v>
                </c:pt>
                <c:pt idx="13">
                  <c:v>1111</c:v>
                </c:pt>
                <c:pt idx="14">
                  <c:v>246</c:v>
                </c:pt>
                <c:pt idx="15">
                  <c:v>20</c:v>
                </c:pt>
                <c:pt idx="16">
                  <c:v>3</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35768320"/>
        <c:axId val="138826496"/>
      </c:scatterChart>
      <c:valAx>
        <c:axId val="135768320"/>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38826496"/>
        <c:crosses val="autoZero"/>
        <c:crossBetween val="midCat"/>
        <c:majorUnit val="2"/>
      </c:valAx>
      <c:valAx>
        <c:axId val="13882649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35768320"/>
        <c:crossesAt val="26"/>
        <c:crossBetween val="midCat"/>
      </c:valAx>
    </c:plotArea>
    <c:legend>
      <c:legendPos val="r"/>
      <c:layout/>
      <c:overlay val="0"/>
    </c:legend>
    <c:plotVisOnly val="1"/>
    <c:dispBlanksAs val="gap"/>
    <c:showDLblsOverMax val="0"/>
  </c:chart>
  <c:externalData r:id="rId2">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16278</c:v>
                </c:pt>
                <c:pt idx="1">
                  <c:v>59089</c:v>
                </c:pt>
                <c:pt idx="2">
                  <c:v>48647</c:v>
                </c:pt>
                <c:pt idx="3">
                  <c:v>64849</c:v>
                </c:pt>
                <c:pt idx="4">
                  <c:v>34028</c:v>
                </c:pt>
                <c:pt idx="5">
                  <c:v>63188</c:v>
                </c:pt>
                <c:pt idx="6">
                  <c:v>46285</c:v>
                </c:pt>
                <c:pt idx="7">
                  <c:v>38548</c:v>
                </c:pt>
                <c:pt idx="8">
                  <c:v>27491</c:v>
                </c:pt>
                <c:pt idx="9">
                  <c:v>21655</c:v>
                </c:pt>
                <c:pt idx="10">
                  <c:v>21048</c:v>
                </c:pt>
                <c:pt idx="11">
                  <c:v>19422</c:v>
                </c:pt>
                <c:pt idx="12">
                  <c:v>17730</c:v>
                </c:pt>
                <c:pt idx="13">
                  <c:v>17125</c:v>
                </c:pt>
                <c:pt idx="14">
                  <c:v>16894</c:v>
                </c:pt>
                <c:pt idx="15">
                  <c:v>16186</c:v>
                </c:pt>
                <c:pt idx="16">
                  <c:v>15899</c:v>
                </c:pt>
                <c:pt idx="17">
                  <c:v>15526</c:v>
                </c:pt>
                <c:pt idx="18">
                  <c:v>14750</c:v>
                </c:pt>
                <c:pt idx="19">
                  <c:v>14030</c:v>
                </c:pt>
                <c:pt idx="20">
                  <c:v>13364</c:v>
                </c:pt>
                <c:pt idx="21">
                  <c:v>12929</c:v>
                </c:pt>
                <c:pt idx="22">
                  <c:v>12307</c:v>
                </c:pt>
                <c:pt idx="23">
                  <c:v>11799</c:v>
                </c:pt>
                <c:pt idx="24">
                  <c:v>11238</c:v>
                </c:pt>
                <c:pt idx="25">
                  <c:v>10445</c:v>
                </c:pt>
                <c:pt idx="26">
                  <c:v>10026</c:v>
                </c:pt>
                <c:pt idx="27">
                  <c:v>159154</c:v>
                </c:pt>
              </c:numCache>
            </c:numRef>
          </c:yVal>
          <c:smooth val="1"/>
        </c:ser>
        <c:dLbls>
          <c:showLegendKey val="0"/>
          <c:showVal val="0"/>
          <c:showCatName val="0"/>
          <c:showSerName val="0"/>
          <c:showPercent val="0"/>
          <c:showBubbleSize val="0"/>
        </c:dLbls>
        <c:axId val="170832640"/>
        <c:axId val="170834176"/>
      </c:scatterChart>
      <c:valAx>
        <c:axId val="17083264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70834176"/>
        <c:crosses val="autoZero"/>
        <c:crossBetween val="midCat"/>
        <c:majorUnit val="2"/>
      </c:valAx>
      <c:valAx>
        <c:axId val="17083417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70832640"/>
        <c:crossesAt val="26"/>
        <c:crossBetween val="midCat"/>
      </c:valAx>
    </c:plotArea>
    <c:legend>
      <c:legendPos val="r"/>
      <c:layout/>
      <c:overlay val="0"/>
    </c:legend>
    <c:plotVisOnly val="1"/>
    <c:dispBlanksAs val="gap"/>
    <c:showDLblsOverMax val="0"/>
  </c:chart>
  <c:externalData r:id="rId2">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65504</c:v>
                </c:pt>
                <c:pt idx="1">
                  <c:v>63680</c:v>
                </c:pt>
                <c:pt idx="2">
                  <c:v>30720</c:v>
                </c:pt>
                <c:pt idx="3">
                  <c:v>0</c:v>
                </c:pt>
                <c:pt idx="4">
                  <c:v>0</c:v>
                </c:pt>
                <c:pt idx="5">
                  <c:v>0</c:v>
                </c:pt>
                <c:pt idx="6">
                  <c:v>0</c:v>
                </c:pt>
                <c:pt idx="7">
                  <c:v>0</c:v>
                </c:pt>
                <c:pt idx="8">
                  <c:v>0</c:v>
                </c:pt>
                <c:pt idx="9">
                  <c:v>0</c:v>
                </c:pt>
                <c:pt idx="10">
                  <c:v>0</c:v>
                </c:pt>
                <c:pt idx="11">
                  <c:v>0</c:v>
                </c:pt>
                <c:pt idx="12">
                  <c:v>0</c:v>
                </c:pt>
                <c:pt idx="13">
                  <c:v>0</c:v>
                </c:pt>
                <c:pt idx="14">
                  <c:v>0</c:v>
                </c:pt>
                <c:pt idx="15">
                  <c:v>2</c:v>
                </c:pt>
                <c:pt idx="16">
                  <c:v>2</c:v>
                </c:pt>
                <c:pt idx="17">
                  <c:v>12</c:v>
                </c:pt>
                <c:pt idx="18">
                  <c:v>12</c:v>
                </c:pt>
                <c:pt idx="19">
                  <c:v>24</c:v>
                </c:pt>
                <c:pt idx="20">
                  <c:v>23</c:v>
                </c:pt>
                <c:pt idx="21">
                  <c:v>28</c:v>
                </c:pt>
                <c:pt idx="22">
                  <c:v>46</c:v>
                </c:pt>
                <c:pt idx="23">
                  <c:v>78</c:v>
                </c:pt>
                <c:pt idx="24">
                  <c:v>88</c:v>
                </c:pt>
                <c:pt idx="25">
                  <c:v>117</c:v>
                </c:pt>
                <c:pt idx="26">
                  <c:v>141</c:v>
                </c:pt>
                <c:pt idx="27">
                  <c:v>9593</c:v>
                </c:pt>
              </c:numCache>
            </c:numRef>
          </c:yVal>
          <c:smooth val="1"/>
        </c:ser>
        <c:dLbls>
          <c:showLegendKey val="0"/>
          <c:showVal val="0"/>
          <c:showCatName val="0"/>
          <c:showSerName val="0"/>
          <c:showPercent val="0"/>
          <c:showBubbleSize val="0"/>
        </c:dLbls>
        <c:axId val="171480576"/>
        <c:axId val="171482496"/>
      </c:scatterChart>
      <c:valAx>
        <c:axId val="17148057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71482496"/>
        <c:crosses val="autoZero"/>
        <c:crossBetween val="midCat"/>
        <c:majorUnit val="2"/>
      </c:valAx>
      <c:valAx>
        <c:axId val="17148249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71480576"/>
        <c:crossesAt val="26"/>
        <c:crossBetween val="midCat"/>
      </c:valAx>
    </c:plotArea>
    <c:legend>
      <c:legendPos val="r"/>
      <c:layout/>
      <c:overlay val="0"/>
    </c:legend>
    <c:plotVisOnly val="1"/>
    <c:dispBlanksAs val="gap"/>
    <c:showDLblsOverMax val="0"/>
  </c:chart>
  <c:externalData r:id="rId2">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4167</c:v>
                </c:pt>
                <c:pt idx="1">
                  <c:v>21384</c:v>
                </c:pt>
                <c:pt idx="2">
                  <c:v>23925</c:v>
                </c:pt>
                <c:pt idx="3">
                  <c:v>33686</c:v>
                </c:pt>
                <c:pt idx="4">
                  <c:v>18747</c:v>
                </c:pt>
                <c:pt idx="5">
                  <c:v>37010</c:v>
                </c:pt>
                <c:pt idx="6">
                  <c:v>28040</c:v>
                </c:pt>
                <c:pt idx="7">
                  <c:v>23844</c:v>
                </c:pt>
                <c:pt idx="8">
                  <c:v>17488</c:v>
                </c:pt>
                <c:pt idx="9">
                  <c:v>14324</c:v>
                </c:pt>
                <c:pt idx="10">
                  <c:v>14215</c:v>
                </c:pt>
                <c:pt idx="11">
                  <c:v>13335</c:v>
                </c:pt>
                <c:pt idx="12">
                  <c:v>12868</c:v>
                </c:pt>
                <c:pt idx="13">
                  <c:v>12854</c:v>
                </c:pt>
                <c:pt idx="14">
                  <c:v>13021</c:v>
                </c:pt>
                <c:pt idx="15">
                  <c:v>12946</c:v>
                </c:pt>
                <c:pt idx="16">
                  <c:v>12866</c:v>
                </c:pt>
                <c:pt idx="17">
                  <c:v>12901</c:v>
                </c:pt>
                <c:pt idx="18">
                  <c:v>12687</c:v>
                </c:pt>
                <c:pt idx="19">
                  <c:v>12841</c:v>
                </c:pt>
                <c:pt idx="20">
                  <c:v>12727</c:v>
                </c:pt>
                <c:pt idx="21">
                  <c:v>12593</c:v>
                </c:pt>
                <c:pt idx="22">
                  <c:v>12524</c:v>
                </c:pt>
                <c:pt idx="23">
                  <c:v>12460</c:v>
                </c:pt>
                <c:pt idx="24">
                  <c:v>12069</c:v>
                </c:pt>
                <c:pt idx="25">
                  <c:v>11893</c:v>
                </c:pt>
                <c:pt idx="26">
                  <c:v>11894</c:v>
                </c:pt>
                <c:pt idx="27">
                  <c:v>350289</c:v>
                </c:pt>
              </c:numCache>
            </c:numRef>
          </c:yVal>
          <c:smooth val="1"/>
        </c:ser>
        <c:dLbls>
          <c:showLegendKey val="0"/>
          <c:showVal val="0"/>
          <c:showCatName val="0"/>
          <c:showSerName val="0"/>
          <c:showPercent val="0"/>
          <c:showBubbleSize val="0"/>
        </c:dLbls>
        <c:axId val="172249088"/>
        <c:axId val="172250624"/>
      </c:scatterChart>
      <c:valAx>
        <c:axId val="172249088"/>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72250624"/>
        <c:crosses val="autoZero"/>
        <c:crossBetween val="midCat"/>
        <c:majorUnit val="2"/>
      </c:valAx>
      <c:valAx>
        <c:axId val="172250624"/>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72249088"/>
        <c:crossesAt val="26"/>
        <c:crossBetween val="midCat"/>
      </c:valAx>
    </c:plotArea>
    <c:legend>
      <c:legendPos val="r"/>
      <c:layout/>
      <c:overlay val="0"/>
    </c:legend>
    <c:plotVisOnly val="1"/>
    <c:dispBlanksAs val="gap"/>
    <c:showDLblsOverMax val="0"/>
  </c:chart>
  <c:externalData r:id="rId2">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66796</c:v>
                </c:pt>
                <c:pt idx="1">
                  <c:v>69082</c:v>
                </c:pt>
                <c:pt idx="2">
                  <c:v>35723</c:v>
                </c:pt>
                <c:pt idx="3">
                  <c:v>0</c:v>
                </c:pt>
                <c:pt idx="4">
                  <c:v>0</c:v>
                </c:pt>
                <c:pt idx="5">
                  <c:v>0</c:v>
                </c:pt>
                <c:pt idx="6">
                  <c:v>0</c:v>
                </c:pt>
                <c:pt idx="7">
                  <c:v>0</c:v>
                </c:pt>
                <c:pt idx="8">
                  <c:v>0</c:v>
                </c:pt>
                <c:pt idx="9">
                  <c:v>0</c:v>
                </c:pt>
                <c:pt idx="10">
                  <c:v>0</c:v>
                </c:pt>
                <c:pt idx="11">
                  <c:v>0</c:v>
                </c:pt>
                <c:pt idx="12">
                  <c:v>0</c:v>
                </c:pt>
                <c:pt idx="13">
                  <c:v>0</c:v>
                </c:pt>
                <c:pt idx="14">
                  <c:v>0</c:v>
                </c:pt>
                <c:pt idx="15">
                  <c:v>4</c:v>
                </c:pt>
                <c:pt idx="16">
                  <c:v>11</c:v>
                </c:pt>
                <c:pt idx="17">
                  <c:v>22</c:v>
                </c:pt>
                <c:pt idx="18">
                  <c:v>23</c:v>
                </c:pt>
                <c:pt idx="19">
                  <c:v>31</c:v>
                </c:pt>
                <c:pt idx="20">
                  <c:v>49</c:v>
                </c:pt>
                <c:pt idx="21">
                  <c:v>65</c:v>
                </c:pt>
                <c:pt idx="22">
                  <c:v>96</c:v>
                </c:pt>
                <c:pt idx="23">
                  <c:v>138</c:v>
                </c:pt>
                <c:pt idx="24">
                  <c:v>191</c:v>
                </c:pt>
                <c:pt idx="25">
                  <c:v>263</c:v>
                </c:pt>
                <c:pt idx="26">
                  <c:v>372</c:v>
                </c:pt>
                <c:pt idx="27">
                  <c:v>37536</c:v>
                </c:pt>
              </c:numCache>
            </c:numRef>
          </c:yVal>
          <c:smooth val="1"/>
        </c:ser>
        <c:dLbls>
          <c:showLegendKey val="0"/>
          <c:showVal val="0"/>
          <c:showCatName val="0"/>
          <c:showSerName val="0"/>
          <c:showPercent val="0"/>
          <c:showBubbleSize val="0"/>
        </c:dLbls>
        <c:axId val="172619264"/>
        <c:axId val="172620800"/>
      </c:scatterChart>
      <c:valAx>
        <c:axId val="17261926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72620800"/>
        <c:crosses val="autoZero"/>
        <c:crossBetween val="midCat"/>
        <c:majorUnit val="2"/>
      </c:valAx>
      <c:valAx>
        <c:axId val="17262080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72619264"/>
        <c:crossesAt val="26"/>
        <c:crossBetween val="midCat"/>
      </c:valAx>
    </c:plotArea>
    <c:legend>
      <c:legendPos val="r"/>
      <c:layout/>
      <c:overlay val="0"/>
    </c:legend>
    <c:plotVisOnly val="1"/>
    <c:dispBlanksAs val="gap"/>
    <c:showDLblsOverMax val="0"/>
  </c:chart>
  <c:externalData r:id="rId2">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1020</c:v>
                </c:pt>
                <c:pt idx="1">
                  <c:v>7209</c:v>
                </c:pt>
                <c:pt idx="2">
                  <c:v>10346</c:v>
                </c:pt>
                <c:pt idx="3">
                  <c:v>15545</c:v>
                </c:pt>
                <c:pt idx="4">
                  <c:v>8942</c:v>
                </c:pt>
                <c:pt idx="5">
                  <c:v>18803</c:v>
                </c:pt>
                <c:pt idx="6">
                  <c:v>14393</c:v>
                </c:pt>
                <c:pt idx="7">
                  <c:v>12629</c:v>
                </c:pt>
                <c:pt idx="8">
                  <c:v>9547</c:v>
                </c:pt>
                <c:pt idx="9">
                  <c:v>7922</c:v>
                </c:pt>
                <c:pt idx="10">
                  <c:v>7744</c:v>
                </c:pt>
                <c:pt idx="11">
                  <c:v>7395</c:v>
                </c:pt>
                <c:pt idx="12">
                  <c:v>7331</c:v>
                </c:pt>
                <c:pt idx="13">
                  <c:v>7256</c:v>
                </c:pt>
                <c:pt idx="14">
                  <c:v>7702</c:v>
                </c:pt>
                <c:pt idx="15">
                  <c:v>7799</c:v>
                </c:pt>
                <c:pt idx="16">
                  <c:v>7909</c:v>
                </c:pt>
                <c:pt idx="17">
                  <c:v>8048</c:v>
                </c:pt>
                <c:pt idx="18">
                  <c:v>8270</c:v>
                </c:pt>
                <c:pt idx="19">
                  <c:v>8476</c:v>
                </c:pt>
                <c:pt idx="20">
                  <c:v>8819</c:v>
                </c:pt>
                <c:pt idx="21">
                  <c:v>8639</c:v>
                </c:pt>
                <c:pt idx="22">
                  <c:v>8781</c:v>
                </c:pt>
                <c:pt idx="23">
                  <c:v>9137</c:v>
                </c:pt>
                <c:pt idx="24">
                  <c:v>9040</c:v>
                </c:pt>
                <c:pt idx="25">
                  <c:v>9218</c:v>
                </c:pt>
                <c:pt idx="26">
                  <c:v>9291</c:v>
                </c:pt>
                <c:pt idx="27">
                  <c:v>491072</c:v>
                </c:pt>
              </c:numCache>
            </c:numRef>
          </c:yVal>
          <c:smooth val="1"/>
        </c:ser>
        <c:dLbls>
          <c:showLegendKey val="0"/>
          <c:showVal val="0"/>
          <c:showCatName val="0"/>
          <c:showSerName val="0"/>
          <c:showPercent val="0"/>
          <c:showBubbleSize val="0"/>
        </c:dLbls>
        <c:axId val="116108288"/>
        <c:axId val="116122368"/>
      </c:scatterChart>
      <c:valAx>
        <c:axId val="116108288"/>
        <c:scaling>
          <c:orientation val="maxMin"/>
          <c:max val="26"/>
          <c:min val="-1"/>
        </c:scaling>
        <c:delete val="0"/>
        <c:axPos val="b"/>
        <c:numFmt formatCode="General" sourceLinked="1"/>
        <c:majorTickMark val="none"/>
        <c:minorTickMark val="none"/>
        <c:tickLblPos val="nextTo"/>
        <c:spPr>
          <a:ln w="19050">
            <a:solidFill>
              <a:srgbClr val="00B0F0"/>
            </a:solidFill>
          </a:ln>
        </c:spPr>
        <c:txPr>
          <a:bodyPr/>
          <a:lstStyle/>
          <a:p>
            <a:pPr>
              <a:defRPr sz="1200" b="1"/>
            </a:pPr>
            <a:endParaRPr lang="ru-RU"/>
          </a:p>
        </c:txPr>
        <c:crossAx val="116122368"/>
        <c:crosses val="autoZero"/>
        <c:crossBetween val="midCat"/>
        <c:majorUnit val="2"/>
      </c:valAx>
      <c:valAx>
        <c:axId val="11612236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6108288"/>
        <c:crossesAt val="26"/>
        <c:crossBetween val="midCat"/>
      </c:valAx>
    </c:plotArea>
    <c:legend>
      <c:legendPos val="r"/>
      <c:layout/>
      <c:overlay val="0"/>
    </c:legend>
    <c:plotVisOnly val="1"/>
    <c:dispBlanksAs val="gap"/>
    <c:showDLblsOverMax val="0"/>
  </c:chart>
  <c:externalData r:id="rId2">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67220</c:v>
                </c:pt>
                <c:pt idx="1">
                  <c:v>70661</c:v>
                </c:pt>
                <c:pt idx="2">
                  <c:v>37775</c:v>
                </c:pt>
                <c:pt idx="3">
                  <c:v>0</c:v>
                </c:pt>
                <c:pt idx="4">
                  <c:v>0</c:v>
                </c:pt>
                <c:pt idx="5">
                  <c:v>0</c:v>
                </c:pt>
                <c:pt idx="6">
                  <c:v>0</c:v>
                </c:pt>
                <c:pt idx="7">
                  <c:v>0</c:v>
                </c:pt>
                <c:pt idx="8">
                  <c:v>0</c:v>
                </c:pt>
                <c:pt idx="9">
                  <c:v>0</c:v>
                </c:pt>
                <c:pt idx="10">
                  <c:v>0</c:v>
                </c:pt>
                <c:pt idx="11">
                  <c:v>0</c:v>
                </c:pt>
                <c:pt idx="12">
                  <c:v>0</c:v>
                </c:pt>
                <c:pt idx="13">
                  <c:v>0</c:v>
                </c:pt>
                <c:pt idx="14">
                  <c:v>0</c:v>
                </c:pt>
                <c:pt idx="15">
                  <c:v>9</c:v>
                </c:pt>
                <c:pt idx="16">
                  <c:v>12</c:v>
                </c:pt>
                <c:pt idx="17">
                  <c:v>20</c:v>
                </c:pt>
                <c:pt idx="18">
                  <c:v>12</c:v>
                </c:pt>
                <c:pt idx="19">
                  <c:v>30</c:v>
                </c:pt>
                <c:pt idx="20">
                  <c:v>68</c:v>
                </c:pt>
                <c:pt idx="21">
                  <c:v>97</c:v>
                </c:pt>
                <c:pt idx="22">
                  <c:v>142</c:v>
                </c:pt>
                <c:pt idx="23">
                  <c:v>181</c:v>
                </c:pt>
                <c:pt idx="24">
                  <c:v>251</c:v>
                </c:pt>
                <c:pt idx="25">
                  <c:v>399</c:v>
                </c:pt>
                <c:pt idx="26">
                  <c:v>593</c:v>
                </c:pt>
                <c:pt idx="27">
                  <c:v>84247</c:v>
                </c:pt>
              </c:numCache>
            </c:numRef>
          </c:yVal>
          <c:smooth val="1"/>
        </c:ser>
        <c:dLbls>
          <c:showLegendKey val="0"/>
          <c:showVal val="0"/>
          <c:showCatName val="0"/>
          <c:showSerName val="0"/>
          <c:showPercent val="0"/>
          <c:showBubbleSize val="0"/>
        </c:dLbls>
        <c:axId val="116158464"/>
        <c:axId val="116160384"/>
      </c:scatterChart>
      <c:valAx>
        <c:axId val="116158464"/>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16160384"/>
        <c:crosses val="autoZero"/>
        <c:crossBetween val="midCat"/>
        <c:majorUnit val="2"/>
      </c:valAx>
      <c:valAx>
        <c:axId val="116160384"/>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6158464"/>
        <c:crossesAt val="26"/>
        <c:crossBetween val="midCat"/>
      </c:valAx>
    </c:plotArea>
    <c:legend>
      <c:legendPos val="r"/>
      <c:layout/>
      <c:overlay val="0"/>
    </c:legend>
    <c:plotVisOnly val="1"/>
    <c:dispBlanksAs val="gap"/>
    <c:showDLblsOverMax val="0"/>
  </c:chart>
  <c:externalData r:id="rId2">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129</c:v>
                </c:pt>
                <c:pt idx="1">
                  <c:v>1296</c:v>
                </c:pt>
                <c:pt idx="2">
                  <c:v>2669</c:v>
                </c:pt>
                <c:pt idx="3">
                  <c:v>4065</c:v>
                </c:pt>
                <c:pt idx="4">
                  <c:v>2555</c:v>
                </c:pt>
                <c:pt idx="5">
                  <c:v>5503</c:v>
                </c:pt>
                <c:pt idx="6">
                  <c:v>4501</c:v>
                </c:pt>
                <c:pt idx="7">
                  <c:v>3977</c:v>
                </c:pt>
                <c:pt idx="8">
                  <c:v>3078</c:v>
                </c:pt>
                <c:pt idx="9">
                  <c:v>2582</c:v>
                </c:pt>
                <c:pt idx="10">
                  <c:v>2649</c:v>
                </c:pt>
                <c:pt idx="11">
                  <c:v>2552</c:v>
                </c:pt>
                <c:pt idx="12">
                  <c:v>2531</c:v>
                </c:pt>
                <c:pt idx="13">
                  <c:v>2741</c:v>
                </c:pt>
                <c:pt idx="14">
                  <c:v>2727</c:v>
                </c:pt>
                <c:pt idx="15">
                  <c:v>2796</c:v>
                </c:pt>
                <c:pt idx="16">
                  <c:v>3014</c:v>
                </c:pt>
                <c:pt idx="17">
                  <c:v>3074</c:v>
                </c:pt>
                <c:pt idx="18">
                  <c:v>3091</c:v>
                </c:pt>
                <c:pt idx="19">
                  <c:v>3156</c:v>
                </c:pt>
                <c:pt idx="20">
                  <c:v>3462</c:v>
                </c:pt>
                <c:pt idx="21">
                  <c:v>3509</c:v>
                </c:pt>
                <c:pt idx="22">
                  <c:v>3592</c:v>
                </c:pt>
                <c:pt idx="23">
                  <c:v>3769</c:v>
                </c:pt>
                <c:pt idx="24">
                  <c:v>3855</c:v>
                </c:pt>
                <c:pt idx="25">
                  <c:v>3979</c:v>
                </c:pt>
                <c:pt idx="26">
                  <c:v>4233</c:v>
                </c:pt>
                <c:pt idx="27">
                  <c:v>557249</c:v>
                </c:pt>
              </c:numCache>
            </c:numRef>
          </c:yVal>
          <c:smooth val="1"/>
        </c:ser>
        <c:dLbls>
          <c:showLegendKey val="0"/>
          <c:showVal val="0"/>
          <c:showCatName val="0"/>
          <c:showSerName val="0"/>
          <c:showPercent val="0"/>
          <c:showBubbleSize val="0"/>
        </c:dLbls>
        <c:axId val="116848896"/>
        <c:axId val="117207040"/>
      </c:scatterChart>
      <c:valAx>
        <c:axId val="116848896"/>
        <c:scaling>
          <c:orientation val="maxMin"/>
          <c:max val="26"/>
          <c:min val="-1"/>
        </c:scaling>
        <c:delete val="0"/>
        <c:axPos val="b"/>
        <c:numFmt formatCode="General" sourceLinked="1"/>
        <c:majorTickMark val="out"/>
        <c:minorTickMark val="none"/>
        <c:tickLblPos val="nextTo"/>
        <c:txPr>
          <a:bodyPr/>
          <a:lstStyle/>
          <a:p>
            <a:pPr>
              <a:defRPr sz="1200" b="1"/>
            </a:pPr>
            <a:endParaRPr lang="ru-RU"/>
          </a:p>
        </c:txPr>
        <c:crossAx val="117207040"/>
        <c:crosses val="autoZero"/>
        <c:crossBetween val="midCat"/>
        <c:majorUnit val="2"/>
      </c:valAx>
      <c:valAx>
        <c:axId val="117207040"/>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6848896"/>
        <c:crossesAt val="26"/>
        <c:crossBetween val="midCat"/>
      </c:valAx>
    </c:plotArea>
    <c:legend>
      <c:legendPos val="r"/>
      <c:layout/>
      <c:overlay val="0"/>
    </c:legend>
    <c:plotVisOnly val="1"/>
    <c:dispBlanksAs val="gap"/>
    <c:showDLblsOverMax val="0"/>
  </c:chart>
  <c:externalData r:id="rId2">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67269</c:v>
                </c:pt>
                <c:pt idx="1">
                  <c:v>71634</c:v>
                </c:pt>
                <c:pt idx="2">
                  <c:v>38939</c:v>
                </c:pt>
                <c:pt idx="3">
                  <c:v>0</c:v>
                </c:pt>
                <c:pt idx="4">
                  <c:v>0</c:v>
                </c:pt>
                <c:pt idx="5">
                  <c:v>0</c:v>
                </c:pt>
                <c:pt idx="6">
                  <c:v>0</c:v>
                </c:pt>
                <c:pt idx="7">
                  <c:v>0</c:v>
                </c:pt>
                <c:pt idx="8">
                  <c:v>0</c:v>
                </c:pt>
                <c:pt idx="9">
                  <c:v>0</c:v>
                </c:pt>
                <c:pt idx="10">
                  <c:v>0</c:v>
                </c:pt>
                <c:pt idx="11">
                  <c:v>0</c:v>
                </c:pt>
                <c:pt idx="12">
                  <c:v>0</c:v>
                </c:pt>
                <c:pt idx="13">
                  <c:v>0</c:v>
                </c:pt>
                <c:pt idx="14">
                  <c:v>0</c:v>
                </c:pt>
                <c:pt idx="15">
                  <c:v>5</c:v>
                </c:pt>
                <c:pt idx="16">
                  <c:v>20</c:v>
                </c:pt>
                <c:pt idx="17">
                  <c:v>21</c:v>
                </c:pt>
                <c:pt idx="18">
                  <c:v>31</c:v>
                </c:pt>
                <c:pt idx="19">
                  <c:v>46</c:v>
                </c:pt>
                <c:pt idx="20">
                  <c:v>79</c:v>
                </c:pt>
                <c:pt idx="21">
                  <c:v>121</c:v>
                </c:pt>
                <c:pt idx="22">
                  <c:v>157</c:v>
                </c:pt>
                <c:pt idx="23">
                  <c:v>259</c:v>
                </c:pt>
                <c:pt idx="24">
                  <c:v>308</c:v>
                </c:pt>
                <c:pt idx="25">
                  <c:v>454</c:v>
                </c:pt>
                <c:pt idx="26">
                  <c:v>727</c:v>
                </c:pt>
                <c:pt idx="27">
                  <c:v>177596</c:v>
                </c:pt>
              </c:numCache>
            </c:numRef>
          </c:yVal>
          <c:smooth val="1"/>
        </c:ser>
        <c:dLbls>
          <c:showLegendKey val="0"/>
          <c:showVal val="0"/>
          <c:showCatName val="0"/>
          <c:showSerName val="0"/>
          <c:showPercent val="0"/>
          <c:showBubbleSize val="0"/>
        </c:dLbls>
        <c:axId val="117174272"/>
        <c:axId val="117175808"/>
      </c:scatterChart>
      <c:valAx>
        <c:axId val="117174272"/>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17175808"/>
        <c:crosses val="autoZero"/>
        <c:crossBetween val="midCat"/>
        <c:majorUnit val="2"/>
      </c:valAx>
      <c:valAx>
        <c:axId val="11717580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7174272"/>
        <c:crossesAt val="26"/>
        <c:crossBetween val="midCat"/>
      </c:valAx>
    </c:plotArea>
    <c:legend>
      <c:legendPos val="r"/>
      <c:layout/>
      <c:overlay val="0"/>
    </c:legend>
    <c:plotVisOnly val="1"/>
    <c:dispBlanksAs val="gap"/>
    <c:showDLblsOverMax val="0"/>
  </c:chart>
  <c:externalData r:id="rId2">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17</c:v>
                </c:pt>
                <c:pt idx="1">
                  <c:v>183</c:v>
                </c:pt>
                <c:pt idx="2">
                  <c:v>643</c:v>
                </c:pt>
                <c:pt idx="3">
                  <c:v>1030</c:v>
                </c:pt>
                <c:pt idx="4">
                  <c:v>621</c:v>
                </c:pt>
                <c:pt idx="5">
                  <c:v>1364</c:v>
                </c:pt>
                <c:pt idx="6">
                  <c:v>1150</c:v>
                </c:pt>
                <c:pt idx="7">
                  <c:v>1038</c:v>
                </c:pt>
                <c:pt idx="8">
                  <c:v>807</c:v>
                </c:pt>
                <c:pt idx="9">
                  <c:v>725</c:v>
                </c:pt>
                <c:pt idx="10">
                  <c:v>749</c:v>
                </c:pt>
                <c:pt idx="11">
                  <c:v>691</c:v>
                </c:pt>
                <c:pt idx="12">
                  <c:v>768</c:v>
                </c:pt>
                <c:pt idx="13">
                  <c:v>749</c:v>
                </c:pt>
                <c:pt idx="14">
                  <c:v>834</c:v>
                </c:pt>
                <c:pt idx="15">
                  <c:v>820</c:v>
                </c:pt>
                <c:pt idx="16">
                  <c:v>879</c:v>
                </c:pt>
                <c:pt idx="17">
                  <c:v>910</c:v>
                </c:pt>
                <c:pt idx="18">
                  <c:v>1019</c:v>
                </c:pt>
                <c:pt idx="19">
                  <c:v>1024</c:v>
                </c:pt>
                <c:pt idx="20">
                  <c:v>1074</c:v>
                </c:pt>
                <c:pt idx="21">
                  <c:v>1106</c:v>
                </c:pt>
                <c:pt idx="22">
                  <c:v>1147</c:v>
                </c:pt>
                <c:pt idx="23">
                  <c:v>1312</c:v>
                </c:pt>
                <c:pt idx="24">
                  <c:v>1233</c:v>
                </c:pt>
                <c:pt idx="25">
                  <c:v>1289</c:v>
                </c:pt>
                <c:pt idx="26">
                  <c:v>1434</c:v>
                </c:pt>
                <c:pt idx="27">
                  <c:v>513917</c:v>
                </c:pt>
              </c:numCache>
            </c:numRef>
          </c:yVal>
          <c:smooth val="1"/>
        </c:ser>
        <c:dLbls>
          <c:showLegendKey val="0"/>
          <c:showVal val="0"/>
          <c:showCatName val="0"/>
          <c:showSerName val="0"/>
          <c:showPercent val="0"/>
          <c:showBubbleSize val="0"/>
        </c:dLbls>
        <c:axId val="117007872"/>
        <c:axId val="117009408"/>
      </c:scatterChart>
      <c:valAx>
        <c:axId val="117007872"/>
        <c:scaling>
          <c:orientation val="maxMin"/>
          <c:max val="26"/>
          <c:min val="-1"/>
        </c:scaling>
        <c:delete val="0"/>
        <c:axPos val="b"/>
        <c:numFmt formatCode="General" sourceLinked="1"/>
        <c:majorTickMark val="out"/>
        <c:minorTickMark val="none"/>
        <c:tickLblPos val="nextTo"/>
        <c:spPr>
          <a:ln w="19050">
            <a:solidFill>
              <a:srgbClr val="00B0F0"/>
            </a:solidFill>
          </a:ln>
        </c:spPr>
        <c:txPr>
          <a:bodyPr/>
          <a:lstStyle/>
          <a:p>
            <a:pPr>
              <a:defRPr sz="1200" b="1"/>
            </a:pPr>
            <a:endParaRPr lang="ru-RU"/>
          </a:p>
        </c:txPr>
        <c:crossAx val="117009408"/>
        <c:crosses val="autoZero"/>
        <c:crossBetween val="midCat"/>
        <c:majorUnit val="2"/>
      </c:valAx>
      <c:valAx>
        <c:axId val="11700940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7007872"/>
        <c:crossesAt val="26"/>
        <c:crossBetween val="midCat"/>
      </c:valAx>
    </c:plotArea>
    <c:legend>
      <c:legendPos val="r"/>
      <c:layout/>
      <c:overlay val="0"/>
    </c:legend>
    <c:plotVisOnly val="1"/>
    <c:dispBlanksAs val="gap"/>
    <c:showDLblsOverMax val="0"/>
  </c:chart>
  <c:externalData r:id="rId2">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w="25400">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66876</c:v>
                </c:pt>
                <c:pt idx="1">
                  <c:v>71870</c:v>
                </c:pt>
                <c:pt idx="2">
                  <c:v>39304</c:v>
                </c:pt>
                <c:pt idx="3">
                  <c:v>0</c:v>
                </c:pt>
                <c:pt idx="4">
                  <c:v>0</c:v>
                </c:pt>
                <c:pt idx="5">
                  <c:v>0</c:v>
                </c:pt>
                <c:pt idx="6">
                  <c:v>0</c:v>
                </c:pt>
                <c:pt idx="7">
                  <c:v>0</c:v>
                </c:pt>
                <c:pt idx="8">
                  <c:v>0</c:v>
                </c:pt>
                <c:pt idx="9">
                  <c:v>0</c:v>
                </c:pt>
                <c:pt idx="10">
                  <c:v>0</c:v>
                </c:pt>
                <c:pt idx="11">
                  <c:v>0</c:v>
                </c:pt>
                <c:pt idx="12">
                  <c:v>0</c:v>
                </c:pt>
                <c:pt idx="13">
                  <c:v>0</c:v>
                </c:pt>
                <c:pt idx="14">
                  <c:v>0</c:v>
                </c:pt>
                <c:pt idx="15">
                  <c:v>10</c:v>
                </c:pt>
                <c:pt idx="16">
                  <c:v>16</c:v>
                </c:pt>
                <c:pt idx="17">
                  <c:v>26</c:v>
                </c:pt>
                <c:pt idx="18">
                  <c:v>38</c:v>
                </c:pt>
                <c:pt idx="19">
                  <c:v>57</c:v>
                </c:pt>
                <c:pt idx="20">
                  <c:v>78</c:v>
                </c:pt>
                <c:pt idx="21">
                  <c:v>130</c:v>
                </c:pt>
                <c:pt idx="22">
                  <c:v>187</c:v>
                </c:pt>
                <c:pt idx="23">
                  <c:v>275</c:v>
                </c:pt>
                <c:pt idx="24">
                  <c:v>367</c:v>
                </c:pt>
                <c:pt idx="25">
                  <c:v>565</c:v>
                </c:pt>
                <c:pt idx="26">
                  <c:v>805</c:v>
                </c:pt>
                <c:pt idx="27">
                  <c:v>280863</c:v>
                </c:pt>
              </c:numCache>
            </c:numRef>
          </c:yVal>
          <c:smooth val="1"/>
        </c:ser>
        <c:dLbls>
          <c:showLegendKey val="0"/>
          <c:showVal val="0"/>
          <c:showCatName val="0"/>
          <c:showSerName val="0"/>
          <c:showPercent val="0"/>
          <c:showBubbleSize val="0"/>
        </c:dLbls>
        <c:axId val="117909760"/>
        <c:axId val="117916032"/>
      </c:scatterChart>
      <c:valAx>
        <c:axId val="117909760"/>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17916032"/>
        <c:crosses val="autoZero"/>
        <c:crossBetween val="midCat"/>
        <c:majorUnit val="2"/>
      </c:valAx>
      <c:valAx>
        <c:axId val="11791603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7909760"/>
        <c:crossesAt val="26"/>
        <c:crossBetween val="midCat"/>
      </c:valAx>
    </c:plotArea>
    <c:legend>
      <c:legendPos val="r"/>
      <c:layout/>
      <c:overlay val="0"/>
    </c:legend>
    <c:plotVisOnly val="1"/>
    <c:dispBlanksAs val="gap"/>
    <c:showDLblsOverMax val="0"/>
  </c:chart>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marker>
          <c:dLbls>
            <c:dLbl>
              <c:idx val="7"/>
              <c:layout/>
              <c:showLegendKey val="0"/>
              <c:showVal val="1"/>
              <c:showCatName val="0"/>
              <c:showSerName val="0"/>
              <c:showPercent val="0"/>
              <c:showBubbleSize val="0"/>
            </c:dLbl>
            <c:showLegendKey val="0"/>
            <c:showVal val="0"/>
            <c:showCatName val="0"/>
            <c:showSerName val="0"/>
            <c:showPercent val="0"/>
            <c:showBubbleSize val="0"/>
          </c:dLbls>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104660</c:v>
                </c:pt>
                <c:pt idx="1">
                  <c:v>19133</c:v>
                </c:pt>
                <c:pt idx="2">
                  <c:v>6813</c:v>
                </c:pt>
                <c:pt idx="3">
                  <c:v>9491</c:v>
                </c:pt>
                <c:pt idx="4">
                  <c:v>19621</c:v>
                </c:pt>
                <c:pt idx="5">
                  <c:v>57792</c:v>
                </c:pt>
                <c:pt idx="6">
                  <c:v>125625</c:v>
                </c:pt>
                <c:pt idx="7">
                  <c:v>249354</c:v>
                </c:pt>
                <c:pt idx="8">
                  <c:v>302240</c:v>
                </c:pt>
                <c:pt idx="9">
                  <c:v>194837</c:v>
                </c:pt>
                <c:pt idx="10">
                  <c:v>71464</c:v>
                </c:pt>
                <c:pt idx="11">
                  <c:v>13872</c:v>
                </c:pt>
                <c:pt idx="12">
                  <c:v>2005</c:v>
                </c:pt>
                <c:pt idx="13">
                  <c:v>234</c:v>
                </c:pt>
                <c:pt idx="14">
                  <c:v>36</c:v>
                </c:pt>
                <c:pt idx="15">
                  <c:v>0</c:v>
                </c:pt>
                <c:pt idx="16">
                  <c:v>1</c:v>
                </c:pt>
                <c:pt idx="17">
                  <c:v>1</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38434432"/>
        <c:axId val="138435968"/>
      </c:scatterChart>
      <c:valAx>
        <c:axId val="138434432"/>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138435968"/>
        <c:crosses val="autoZero"/>
        <c:crossBetween val="midCat"/>
        <c:majorUnit val="2"/>
      </c:valAx>
      <c:valAx>
        <c:axId val="13843596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latin typeface="Times New Roman" pitchFamily="18" charset="0"/>
                <a:cs typeface="Times New Roman" pitchFamily="18" charset="0"/>
              </a:defRPr>
            </a:pPr>
            <a:endParaRPr lang="ru-RU"/>
          </a:p>
        </c:txPr>
        <c:crossAx val="138434432"/>
        <c:crossesAt val="26"/>
        <c:crossBetween val="midCat"/>
      </c:valAx>
    </c:plotArea>
    <c:legend>
      <c:legendPos val="r"/>
      <c:layout/>
      <c:overlay val="0"/>
    </c:legend>
    <c:plotVisOnly val="1"/>
    <c:dispBlanksAs val="gap"/>
    <c:showDLblsOverMax val="0"/>
  </c:chart>
  <c:externalData r:id="rId2">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0</c:v>
                </c:pt>
                <c:pt idx="1">
                  <c:v>15</c:v>
                </c:pt>
                <c:pt idx="2">
                  <c:v>79</c:v>
                </c:pt>
                <c:pt idx="3">
                  <c:v>122</c:v>
                </c:pt>
                <c:pt idx="4">
                  <c:v>72</c:v>
                </c:pt>
                <c:pt idx="5">
                  <c:v>195</c:v>
                </c:pt>
                <c:pt idx="6">
                  <c:v>153</c:v>
                </c:pt>
                <c:pt idx="7">
                  <c:v>124</c:v>
                </c:pt>
                <c:pt idx="8">
                  <c:v>115</c:v>
                </c:pt>
                <c:pt idx="9">
                  <c:v>95</c:v>
                </c:pt>
                <c:pt idx="10">
                  <c:v>115</c:v>
                </c:pt>
                <c:pt idx="11">
                  <c:v>111</c:v>
                </c:pt>
                <c:pt idx="12">
                  <c:v>98</c:v>
                </c:pt>
                <c:pt idx="13">
                  <c:v>110</c:v>
                </c:pt>
                <c:pt idx="14">
                  <c:v>124</c:v>
                </c:pt>
                <c:pt idx="15">
                  <c:v>133</c:v>
                </c:pt>
                <c:pt idx="16">
                  <c:v>150</c:v>
                </c:pt>
                <c:pt idx="17">
                  <c:v>144</c:v>
                </c:pt>
                <c:pt idx="18">
                  <c:v>150</c:v>
                </c:pt>
                <c:pt idx="19">
                  <c:v>175</c:v>
                </c:pt>
                <c:pt idx="20">
                  <c:v>191</c:v>
                </c:pt>
                <c:pt idx="21">
                  <c:v>183</c:v>
                </c:pt>
                <c:pt idx="22">
                  <c:v>221</c:v>
                </c:pt>
                <c:pt idx="23">
                  <c:v>220</c:v>
                </c:pt>
                <c:pt idx="24">
                  <c:v>217</c:v>
                </c:pt>
                <c:pt idx="25">
                  <c:v>266</c:v>
                </c:pt>
                <c:pt idx="26">
                  <c:v>257</c:v>
                </c:pt>
                <c:pt idx="27">
                  <c:v>409606</c:v>
                </c:pt>
              </c:numCache>
            </c:numRef>
          </c:yVal>
          <c:smooth val="1"/>
        </c:ser>
        <c:dLbls>
          <c:showLegendKey val="0"/>
          <c:showVal val="0"/>
          <c:showCatName val="0"/>
          <c:showSerName val="0"/>
          <c:showPercent val="0"/>
          <c:showBubbleSize val="0"/>
        </c:dLbls>
        <c:axId val="118740096"/>
        <c:axId val="118741632"/>
      </c:scatterChart>
      <c:valAx>
        <c:axId val="118740096"/>
        <c:scaling>
          <c:orientation val="maxMin"/>
          <c:max val="26"/>
          <c:min val="-1"/>
        </c:scaling>
        <c:delete val="0"/>
        <c:axPos val="b"/>
        <c:numFmt formatCode="General" sourceLinked="1"/>
        <c:majorTickMark val="out"/>
        <c:minorTickMark val="none"/>
        <c:tickLblPos val="nextTo"/>
        <c:spPr>
          <a:ln w="19050">
            <a:solidFill>
              <a:srgbClr val="00B0F0"/>
            </a:solidFill>
          </a:ln>
        </c:spPr>
        <c:txPr>
          <a:bodyPr/>
          <a:lstStyle/>
          <a:p>
            <a:pPr>
              <a:defRPr sz="1200" b="1"/>
            </a:pPr>
            <a:endParaRPr lang="ru-RU"/>
          </a:p>
        </c:txPr>
        <c:crossAx val="118741632"/>
        <c:crosses val="autoZero"/>
        <c:crossBetween val="midCat"/>
        <c:majorUnit val="2"/>
      </c:valAx>
      <c:valAx>
        <c:axId val="118741632"/>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8740096"/>
        <c:crossesAt val="26"/>
        <c:crossBetween val="midCat"/>
      </c:valAx>
    </c:plotArea>
    <c:legend>
      <c:legendPos val="r"/>
      <c:layout/>
      <c:overlay val="0"/>
    </c:legend>
    <c:plotVisOnly val="1"/>
    <c:dispBlanksAs val="gap"/>
    <c:showDLblsOverMax val="0"/>
  </c:chart>
  <c:externalData r:id="rId2">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smoothMarker"/>
        <c:varyColors val="0"/>
        <c:ser>
          <c:idx val="0"/>
          <c:order val="0"/>
          <c:spPr>
            <a:ln>
              <a:solidFill>
                <a:srgbClr val="FF0000"/>
              </a:solidFill>
            </a:ln>
          </c:spPr>
          <c:marker>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67073</c:v>
                </c:pt>
                <c:pt idx="1">
                  <c:v>71857</c:v>
                </c:pt>
                <c:pt idx="2">
                  <c:v>39486</c:v>
                </c:pt>
                <c:pt idx="3">
                  <c:v>0</c:v>
                </c:pt>
                <c:pt idx="4">
                  <c:v>0</c:v>
                </c:pt>
                <c:pt idx="5">
                  <c:v>0</c:v>
                </c:pt>
                <c:pt idx="6">
                  <c:v>0</c:v>
                </c:pt>
                <c:pt idx="7">
                  <c:v>0</c:v>
                </c:pt>
                <c:pt idx="8">
                  <c:v>0</c:v>
                </c:pt>
                <c:pt idx="9">
                  <c:v>0</c:v>
                </c:pt>
                <c:pt idx="10">
                  <c:v>0</c:v>
                </c:pt>
                <c:pt idx="11">
                  <c:v>0</c:v>
                </c:pt>
                <c:pt idx="12">
                  <c:v>0</c:v>
                </c:pt>
                <c:pt idx="13">
                  <c:v>0</c:v>
                </c:pt>
                <c:pt idx="14">
                  <c:v>0</c:v>
                </c:pt>
                <c:pt idx="15">
                  <c:v>10</c:v>
                </c:pt>
                <c:pt idx="16">
                  <c:v>13</c:v>
                </c:pt>
                <c:pt idx="17">
                  <c:v>25</c:v>
                </c:pt>
                <c:pt idx="18">
                  <c:v>41</c:v>
                </c:pt>
                <c:pt idx="19">
                  <c:v>51</c:v>
                </c:pt>
                <c:pt idx="20">
                  <c:v>77</c:v>
                </c:pt>
                <c:pt idx="21">
                  <c:v>133</c:v>
                </c:pt>
                <c:pt idx="22">
                  <c:v>188</c:v>
                </c:pt>
                <c:pt idx="23">
                  <c:v>265</c:v>
                </c:pt>
                <c:pt idx="24">
                  <c:v>359</c:v>
                </c:pt>
                <c:pt idx="25">
                  <c:v>560</c:v>
                </c:pt>
                <c:pt idx="26">
                  <c:v>820</c:v>
                </c:pt>
                <c:pt idx="27">
                  <c:v>590394</c:v>
                </c:pt>
              </c:numCache>
            </c:numRef>
          </c:yVal>
          <c:smooth val="1"/>
        </c:ser>
        <c:dLbls>
          <c:showLegendKey val="0"/>
          <c:showVal val="0"/>
          <c:showCatName val="0"/>
          <c:showSerName val="0"/>
          <c:showPercent val="0"/>
          <c:showBubbleSize val="0"/>
        </c:dLbls>
        <c:axId val="118851456"/>
        <c:axId val="118870016"/>
      </c:scatterChart>
      <c:valAx>
        <c:axId val="118851456"/>
        <c:scaling>
          <c:orientation val="maxMin"/>
          <c:max val="26"/>
          <c:min val="-1"/>
        </c:scaling>
        <c:delete val="0"/>
        <c:axPos val="b"/>
        <c:numFmt formatCode="General" sourceLinked="1"/>
        <c:majorTickMark val="in"/>
        <c:minorTickMark val="none"/>
        <c:tickLblPos val="nextTo"/>
        <c:spPr>
          <a:ln w="19050">
            <a:solidFill>
              <a:srgbClr val="00B0F0"/>
            </a:solidFill>
          </a:ln>
        </c:spPr>
        <c:txPr>
          <a:bodyPr/>
          <a:lstStyle/>
          <a:p>
            <a:pPr>
              <a:defRPr sz="1200" b="1"/>
            </a:pPr>
            <a:endParaRPr lang="ru-RU"/>
          </a:p>
        </c:txPr>
        <c:crossAx val="118870016"/>
        <c:crosses val="autoZero"/>
        <c:crossBetween val="midCat"/>
        <c:majorUnit val="2"/>
      </c:valAx>
      <c:valAx>
        <c:axId val="118870016"/>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18851456"/>
        <c:crossesAt val="26"/>
        <c:crossBetween val="midCat"/>
      </c:valAx>
    </c:plotArea>
    <c:legend>
      <c:legendPos val="r"/>
      <c:layout/>
      <c:overlay val="0"/>
    </c:legend>
    <c:plotVisOnly val="1"/>
    <c:dispBlanksAs val="gap"/>
    <c:showDLblsOverMax val="0"/>
  </c:chart>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2520599563011517"/>
          <c:y val="7.557888597258676E-2"/>
          <c:w val="0.68972255397548421"/>
          <c:h val="0.81831000291630218"/>
        </c:manualLayout>
      </c:layout>
      <c:scatterChart>
        <c:scatterStyle val="smoothMarker"/>
        <c:varyColors val="0"/>
        <c:ser>
          <c:idx val="0"/>
          <c:order val="0"/>
          <c:spPr>
            <a:ln w="25400">
              <a:solidFill>
                <a:srgbClr val="FF0000"/>
              </a:solidFill>
            </a:ln>
          </c:spPr>
          <c:marker>
            <c:symbol val="diamond"/>
            <c:size val="5"/>
            <c:spPr>
              <a:ln>
                <a:solidFill>
                  <a:srgbClr val="FF0000"/>
                </a:solidFill>
              </a:ln>
            </c:spPr>
          </c:marker>
          <c:xVal>
            <c:numRef>
              <c:f>Лист16!$A$1:$A$28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Лист16!$B$1:$B$28</c:f>
              <c:numCache>
                <c:formatCode>General</c:formatCode>
                <c:ptCount val="28"/>
                <c:pt idx="0">
                  <c:v>1815</c:v>
                </c:pt>
                <c:pt idx="1">
                  <c:v>45</c:v>
                </c:pt>
                <c:pt idx="2">
                  <c:v>0</c:v>
                </c:pt>
                <c:pt idx="3">
                  <c:v>90</c:v>
                </c:pt>
                <c:pt idx="4">
                  <c:v>1373</c:v>
                </c:pt>
                <c:pt idx="5">
                  <c:v>10591</c:v>
                </c:pt>
                <c:pt idx="6">
                  <c:v>34876</c:v>
                </c:pt>
                <c:pt idx="7">
                  <c:v>78468</c:v>
                </c:pt>
                <c:pt idx="8">
                  <c:v>136324</c:v>
                </c:pt>
                <c:pt idx="9">
                  <c:v>147959</c:v>
                </c:pt>
                <c:pt idx="10">
                  <c:v>136555</c:v>
                </c:pt>
                <c:pt idx="11">
                  <c:v>55129</c:v>
                </c:pt>
                <c:pt idx="12">
                  <c:v>13151</c:v>
                </c:pt>
                <c:pt idx="13">
                  <c:v>2812</c:v>
                </c:pt>
                <c:pt idx="14">
                  <c:v>732</c:v>
                </c:pt>
                <c:pt idx="15">
                  <c:v>52</c:v>
                </c:pt>
                <c:pt idx="16">
                  <c:v>7</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138447488"/>
        <c:axId val="138609408"/>
      </c:scatterChart>
      <c:valAx>
        <c:axId val="138447488"/>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latin typeface="Times New Roman" pitchFamily="18" charset="0"/>
                <a:cs typeface="Times New Roman" pitchFamily="18" charset="0"/>
              </a:defRPr>
            </a:pPr>
            <a:endParaRPr lang="ru-RU"/>
          </a:p>
        </c:txPr>
        <c:crossAx val="138609408"/>
        <c:crosses val="autoZero"/>
        <c:crossBetween val="midCat"/>
        <c:majorUnit val="2"/>
      </c:valAx>
      <c:valAx>
        <c:axId val="13860940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138447488"/>
        <c:crossesAt val="26"/>
        <c:crossBetween val="midCat"/>
      </c:valAx>
    </c:plotArea>
    <c:legend>
      <c:legendPos val="r"/>
      <c:layout/>
      <c:overlay val="0"/>
    </c:legend>
    <c:plotVisOnly val="1"/>
    <c:dispBlanksAs val="gap"/>
    <c:showDLblsOverMax val="0"/>
  </c:chart>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4599518810148733E-2"/>
          <c:y val="2.8252405949256341E-2"/>
          <c:w val="0.69810870516185475"/>
          <c:h val="0.89719889180519097"/>
        </c:manualLayout>
      </c:layout>
      <c:scatterChart>
        <c:scatterStyle val="smoothMarker"/>
        <c:varyColors val="0"/>
        <c:ser>
          <c:idx val="0"/>
          <c:order val="0"/>
          <c:spPr>
            <a:ln w="25400"/>
          </c:spPr>
          <c:marker>
            <c:symbol val="diamond"/>
            <c:size val="5"/>
            <c:spPr>
              <a:ln>
                <a:solidFill>
                  <a:srgbClr val="0070C0"/>
                </a:solidFill>
              </a:ln>
            </c:spPr>
          </c:marker>
          <c:xVal>
            <c:numRef>
              <c:f>Лист15!$A$1:$A$28</c:f>
              <c:numCache>
                <c:formatCode>General</c:formatCode>
                <c:ptCount val="28"/>
                <c:pt idx="0">
                  <c:v>-1</c:v>
                </c:pt>
                <c:pt idx="1">
                  <c:v>0</c:v>
                </c:pt>
                <c:pt idx="2">
                  <c:v>1</c:v>
                </c:pt>
                <c:pt idx="3">
                  <c:v>2</c:v>
                </c:pt>
                <c:pt idx="4">
                  <c:v>3</c:v>
                </c:pt>
                <c:pt idx="5">
                  <c:v>4</c:v>
                </c:pt>
                <c:pt idx="6">
                  <c:v>5</c:v>
                </c:pt>
                <c:pt idx="7">
                  <c:v>6</c:v>
                </c:pt>
                <c:pt idx="8">
                  <c:v>7</c:v>
                </c:pt>
                <c:pt idx="9">
                  <c:v>8</c:v>
                </c:pt>
                <c:pt idx="10">
                  <c:v>9</c:v>
                </c:pt>
                <c:pt idx="11">
                  <c:v>10</c:v>
                </c:pt>
                <c:pt idx="12">
                  <c:v>11</c:v>
                </c:pt>
                <c:pt idx="13">
                  <c:v>12</c:v>
                </c:pt>
                <c:pt idx="14">
                  <c:v>13</c:v>
                </c:pt>
                <c:pt idx="15">
                  <c:v>14</c:v>
                </c:pt>
                <c:pt idx="16">
                  <c:v>15</c:v>
                </c:pt>
                <c:pt idx="17">
                  <c:v>16</c:v>
                </c:pt>
                <c:pt idx="18">
                  <c:v>17</c:v>
                </c:pt>
                <c:pt idx="19">
                  <c:v>18</c:v>
                </c:pt>
                <c:pt idx="20">
                  <c:v>19</c:v>
                </c:pt>
                <c:pt idx="21">
                  <c:v>20</c:v>
                </c:pt>
                <c:pt idx="22">
                  <c:v>21</c:v>
                </c:pt>
                <c:pt idx="23">
                  <c:v>22</c:v>
                </c:pt>
                <c:pt idx="24">
                  <c:v>23</c:v>
                </c:pt>
                <c:pt idx="25">
                  <c:v>24</c:v>
                </c:pt>
                <c:pt idx="26">
                  <c:v>25</c:v>
                </c:pt>
                <c:pt idx="27">
                  <c:v>26</c:v>
                </c:pt>
              </c:numCache>
            </c:numRef>
          </c:xVal>
          <c:yVal>
            <c:numRef>
              <c:f>Лист15!$B$1:$B$28</c:f>
              <c:numCache>
                <c:formatCode>General</c:formatCode>
                <c:ptCount val="28"/>
                <c:pt idx="0">
                  <c:v>44385</c:v>
                </c:pt>
                <c:pt idx="1">
                  <c:v>14012</c:v>
                </c:pt>
                <c:pt idx="2">
                  <c:v>3697</c:v>
                </c:pt>
                <c:pt idx="3">
                  <c:v>5039</c:v>
                </c:pt>
                <c:pt idx="4">
                  <c:v>9827</c:v>
                </c:pt>
                <c:pt idx="5">
                  <c:v>29753</c:v>
                </c:pt>
                <c:pt idx="6">
                  <c:v>70246</c:v>
                </c:pt>
                <c:pt idx="7">
                  <c:v>161071</c:v>
                </c:pt>
                <c:pt idx="8">
                  <c:v>237916</c:v>
                </c:pt>
                <c:pt idx="9">
                  <c:v>182062</c:v>
                </c:pt>
                <c:pt idx="10">
                  <c:v>71741</c:v>
                </c:pt>
                <c:pt idx="11">
                  <c:v>13658</c:v>
                </c:pt>
                <c:pt idx="12">
                  <c:v>1836</c:v>
                </c:pt>
                <c:pt idx="13">
                  <c:v>253</c:v>
                </c:pt>
                <c:pt idx="14">
                  <c:v>21</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yVal>
          <c:smooth val="1"/>
        </c:ser>
        <c:dLbls>
          <c:showLegendKey val="0"/>
          <c:showVal val="0"/>
          <c:showCatName val="0"/>
          <c:showSerName val="0"/>
          <c:showPercent val="0"/>
          <c:showBubbleSize val="0"/>
        </c:dLbls>
        <c:axId val="67113728"/>
        <c:axId val="67115648"/>
      </c:scatterChart>
      <c:valAx>
        <c:axId val="67113728"/>
        <c:scaling>
          <c:orientation val="maxMin"/>
          <c:max val="26"/>
          <c:min val="-1"/>
        </c:scaling>
        <c:delete val="0"/>
        <c:axPos val="b"/>
        <c:numFmt formatCode="General" sourceLinked="1"/>
        <c:majorTickMark val="in"/>
        <c:minorTickMark val="none"/>
        <c:tickLblPos val="low"/>
        <c:spPr>
          <a:ln w="19050">
            <a:solidFill>
              <a:srgbClr val="00B0F0"/>
            </a:solidFill>
          </a:ln>
        </c:spPr>
        <c:txPr>
          <a:bodyPr/>
          <a:lstStyle/>
          <a:p>
            <a:pPr>
              <a:defRPr sz="1200" b="1"/>
            </a:pPr>
            <a:endParaRPr lang="ru-RU"/>
          </a:p>
        </c:txPr>
        <c:crossAx val="67115648"/>
        <c:crosses val="autoZero"/>
        <c:crossBetween val="midCat"/>
        <c:majorUnit val="2"/>
      </c:valAx>
      <c:valAx>
        <c:axId val="67115648"/>
        <c:scaling>
          <c:orientation val="minMax"/>
          <c:min val="0"/>
        </c:scaling>
        <c:delete val="0"/>
        <c:axPos val="r"/>
        <c:majorGridlines/>
        <c:numFmt formatCode="General" sourceLinked="1"/>
        <c:majorTickMark val="out"/>
        <c:minorTickMark val="out"/>
        <c:tickLblPos val="high"/>
        <c:spPr>
          <a:ln w="19050">
            <a:solidFill>
              <a:srgbClr val="00B0F0"/>
            </a:solidFill>
          </a:ln>
        </c:spPr>
        <c:txPr>
          <a:bodyPr/>
          <a:lstStyle/>
          <a:p>
            <a:pPr>
              <a:defRPr sz="1200" b="1"/>
            </a:pPr>
            <a:endParaRPr lang="ru-RU"/>
          </a:p>
        </c:txPr>
        <c:crossAx val="67113728"/>
        <c:crossesAt val="26"/>
        <c:crossBetween val="midCat"/>
      </c:valAx>
    </c:plotArea>
    <c:legend>
      <c:legendPos val="r"/>
      <c:layout/>
      <c:overlay val="0"/>
    </c:legend>
    <c:plotVisOnly val="1"/>
    <c:dispBlanksAs val="gap"/>
    <c:showDLblsOverMax val="0"/>
  </c:chart>
  <c:externalData r:id="rId2">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fld id="{2415E6CB-D51B-40B0-9100-4B57006A9A1B}" type="datetimeFigureOut">
              <a:rPr lang="ru-RU" smtClean="0"/>
              <a:t>11.09.2023</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37280612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2415E6CB-D51B-40B0-9100-4B57006A9A1B}" type="datetimeFigureOut">
              <a:rPr lang="ru-RU" smtClean="0"/>
              <a:t>11.09.2023</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23200211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2415E6CB-D51B-40B0-9100-4B57006A9A1B}" type="datetimeFigureOut">
              <a:rPr lang="ru-RU" smtClean="0"/>
              <a:t>11.09.2023</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27449405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Титульный слайд">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ru-RU" smtClean="0"/>
              <a:t>Образец заголовка</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5" name="Footer Placeholder 4"/>
          <p:cNvSpPr>
            <a:spLocks noGrp="1"/>
          </p:cNvSpPr>
          <p:nvPr>
            <p:ph type="ftr" sz="quarter" idx="11"/>
          </p:nvPr>
        </p:nvSpPr>
        <p:spPr/>
        <p:txBody>
          <a:bodyPr/>
          <a:lstStyle/>
          <a:p>
            <a:endParaRPr lang="ru-RU">
              <a:solidFill>
                <a:srgbClr val="073E87"/>
              </a:solidFill>
            </a:endParaRPr>
          </a:p>
        </p:txBody>
      </p:sp>
      <p:sp>
        <p:nvSpPr>
          <p:cNvPr id="6" name="Slide Number Placeholder 5"/>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Tree>
    <p:extLst>
      <p:ext uri="{BB962C8B-B14F-4D97-AF65-F5344CB8AC3E}">
        <p14:creationId xmlns:p14="http://schemas.microsoft.com/office/powerpoint/2010/main" val="23969438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5" name="Footer Placeholder 4"/>
          <p:cNvSpPr>
            <a:spLocks noGrp="1"/>
          </p:cNvSpPr>
          <p:nvPr>
            <p:ph type="ftr" sz="quarter" idx="11"/>
          </p:nvPr>
        </p:nvSpPr>
        <p:spPr/>
        <p:txBody>
          <a:bodyPr/>
          <a:lstStyle/>
          <a:p>
            <a:endParaRPr lang="ru-RU">
              <a:solidFill>
                <a:srgbClr val="073E87"/>
              </a:solidFill>
            </a:endParaRPr>
          </a:p>
        </p:txBody>
      </p:sp>
      <p:sp>
        <p:nvSpPr>
          <p:cNvPr id="6" name="Slide Number Placeholder 5"/>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
        <p:nvSpPr>
          <p:cNvPr id="7" name="Title 6"/>
          <p:cNvSpPr>
            <a:spLocks noGrp="1"/>
          </p:cNvSpPr>
          <p:nvPr>
            <p:ph type="title"/>
          </p:nvPr>
        </p:nvSpPr>
        <p:spPr/>
        <p:txBody>
          <a:bodyPr/>
          <a:lstStyle/>
          <a:p>
            <a:r>
              <a:rPr lang="ru-RU" smtClean="0"/>
              <a:t>Образец заголовка</a:t>
            </a:r>
            <a:endParaRPr lang="en-US"/>
          </a:p>
        </p:txBody>
      </p:sp>
    </p:spTree>
    <p:extLst>
      <p:ext uri="{BB962C8B-B14F-4D97-AF65-F5344CB8AC3E}">
        <p14:creationId xmlns:p14="http://schemas.microsoft.com/office/powerpoint/2010/main" val="105187416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Заголовок раздела">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ru-RU" smtClean="0"/>
              <a:t>Образец заголовка</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5" name="Footer Placeholder 4"/>
          <p:cNvSpPr>
            <a:spLocks noGrp="1"/>
          </p:cNvSpPr>
          <p:nvPr>
            <p:ph type="ftr" sz="quarter" idx="11"/>
          </p:nvPr>
        </p:nvSpPr>
        <p:spPr/>
        <p:txBody>
          <a:bodyPr/>
          <a:lstStyle/>
          <a:p>
            <a:endParaRPr lang="ru-RU">
              <a:solidFill>
                <a:srgbClr val="073E87"/>
              </a:solidFill>
            </a:endParaRPr>
          </a:p>
        </p:txBody>
      </p:sp>
      <p:sp>
        <p:nvSpPr>
          <p:cNvPr id="6" name="Slide Number Placeholder 5"/>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Tree>
    <p:extLst>
      <p:ext uri="{BB962C8B-B14F-4D97-AF65-F5344CB8AC3E}">
        <p14:creationId xmlns:p14="http://schemas.microsoft.com/office/powerpoint/2010/main" val="782174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5" name="Date Placeholder 4"/>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6" name="Footer Placeholder 5"/>
          <p:cNvSpPr>
            <a:spLocks noGrp="1"/>
          </p:cNvSpPr>
          <p:nvPr>
            <p:ph type="ftr" sz="quarter" idx="11"/>
          </p:nvPr>
        </p:nvSpPr>
        <p:spPr/>
        <p:txBody>
          <a:bodyPr/>
          <a:lstStyle/>
          <a:p>
            <a:endParaRPr lang="ru-RU">
              <a:solidFill>
                <a:srgbClr val="073E87"/>
              </a:solidFill>
            </a:endParaRPr>
          </a:p>
        </p:txBody>
      </p:sp>
      <p:sp>
        <p:nvSpPr>
          <p:cNvPr id="7" name="Slide Number Placeholder 6"/>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extLst>
      <p:ext uri="{BB962C8B-B14F-4D97-AF65-F5344CB8AC3E}">
        <p14:creationId xmlns:p14="http://schemas.microsoft.com/office/powerpoint/2010/main" val="385389206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8" name="Footer Placeholder 7"/>
          <p:cNvSpPr>
            <a:spLocks noGrp="1"/>
          </p:cNvSpPr>
          <p:nvPr>
            <p:ph type="ftr" sz="quarter" idx="11"/>
          </p:nvPr>
        </p:nvSpPr>
        <p:spPr/>
        <p:txBody>
          <a:bodyPr/>
          <a:lstStyle/>
          <a:p>
            <a:endParaRPr lang="ru-RU">
              <a:solidFill>
                <a:srgbClr val="073E87"/>
              </a:solidFill>
            </a:endParaRPr>
          </a:p>
        </p:txBody>
      </p:sp>
      <p:sp>
        <p:nvSpPr>
          <p:cNvPr id="9" name="Slide Number Placeholder 8"/>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Tree>
    <p:extLst>
      <p:ext uri="{BB962C8B-B14F-4D97-AF65-F5344CB8AC3E}">
        <p14:creationId xmlns:p14="http://schemas.microsoft.com/office/powerpoint/2010/main" val="108206010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Date Placeholder 2"/>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4" name="Footer Placeholder 3"/>
          <p:cNvSpPr>
            <a:spLocks noGrp="1"/>
          </p:cNvSpPr>
          <p:nvPr>
            <p:ph type="ftr" sz="quarter" idx="11"/>
          </p:nvPr>
        </p:nvSpPr>
        <p:spPr/>
        <p:txBody>
          <a:bodyPr/>
          <a:lstStyle/>
          <a:p>
            <a:endParaRPr lang="ru-RU">
              <a:solidFill>
                <a:srgbClr val="073E87"/>
              </a:solidFill>
            </a:endParaRPr>
          </a:p>
        </p:txBody>
      </p:sp>
      <p:sp>
        <p:nvSpPr>
          <p:cNvPr id="5" name="Slide Number Placeholder 4"/>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Tree>
    <p:extLst>
      <p:ext uri="{BB962C8B-B14F-4D97-AF65-F5344CB8AC3E}">
        <p14:creationId xmlns:p14="http://schemas.microsoft.com/office/powerpoint/2010/main" val="9259086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Пустой слайд">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 name="Date Placeholder 1"/>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3" name="Footer Placeholder 2"/>
          <p:cNvSpPr>
            <a:spLocks noGrp="1"/>
          </p:cNvSpPr>
          <p:nvPr>
            <p:ph type="ftr" sz="quarter" idx="11"/>
          </p:nvPr>
        </p:nvSpPr>
        <p:spPr/>
        <p:txBody>
          <a:bodyPr/>
          <a:lstStyle/>
          <a:p>
            <a:endParaRPr lang="ru-RU">
              <a:solidFill>
                <a:srgbClr val="073E87"/>
              </a:solidFill>
            </a:endParaRPr>
          </a:p>
        </p:txBody>
      </p:sp>
      <p:sp>
        <p:nvSpPr>
          <p:cNvPr id="4" name="Slide Number Placeholder 3"/>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Tree>
    <p:extLst>
      <p:ext uri="{BB962C8B-B14F-4D97-AF65-F5344CB8AC3E}">
        <p14:creationId xmlns:p14="http://schemas.microsoft.com/office/powerpoint/2010/main" val="38133405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Объект с подписью">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Date Placeholder 4"/>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6" name="Footer Placeholder 5"/>
          <p:cNvSpPr>
            <a:spLocks noGrp="1"/>
          </p:cNvSpPr>
          <p:nvPr>
            <p:ph type="ftr" sz="quarter" idx="11"/>
          </p:nvPr>
        </p:nvSpPr>
        <p:spPr/>
        <p:txBody>
          <a:bodyPr/>
          <a:lstStyle/>
          <a:p>
            <a:endParaRPr lang="ru-RU">
              <a:solidFill>
                <a:srgbClr val="073E87"/>
              </a:solidFill>
            </a:endParaRPr>
          </a:p>
        </p:txBody>
      </p:sp>
      <p:sp>
        <p:nvSpPr>
          <p:cNvPr id="7" name="Slide Number Placeholder 6"/>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ru-RU" smtClean="0"/>
              <a:t>Образец заголовка</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extLst>
      <p:ext uri="{BB962C8B-B14F-4D97-AF65-F5344CB8AC3E}">
        <p14:creationId xmlns:p14="http://schemas.microsoft.com/office/powerpoint/2010/main" val="7059578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fld id="{2415E6CB-D51B-40B0-9100-4B57006A9A1B}" type="datetimeFigureOut">
              <a:rPr lang="ru-RU" smtClean="0"/>
              <a:t>11.09.2023</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22455908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Рисунок с подписью">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ru-RU" smtClean="0"/>
              <a:t>Образец заголовка</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Date Placeholder 4"/>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6" name="Footer Placeholder 5"/>
          <p:cNvSpPr>
            <a:spLocks noGrp="1"/>
          </p:cNvSpPr>
          <p:nvPr>
            <p:ph type="ftr" sz="quarter" idx="11"/>
          </p:nvPr>
        </p:nvSpPr>
        <p:spPr/>
        <p:txBody>
          <a:bodyPr/>
          <a:lstStyle/>
          <a:p>
            <a:endParaRPr lang="ru-RU">
              <a:solidFill>
                <a:srgbClr val="073E87"/>
              </a:solidFill>
            </a:endParaRPr>
          </a:p>
        </p:txBody>
      </p:sp>
      <p:sp>
        <p:nvSpPr>
          <p:cNvPr id="7" name="Slide Number Placeholder 6"/>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smtClean="0"/>
              <a:t>Вставка рисунка</a:t>
            </a:r>
            <a:endParaRPr lang="en-US" dirty="0"/>
          </a:p>
        </p:txBody>
      </p:sp>
    </p:spTree>
    <p:extLst>
      <p:ext uri="{BB962C8B-B14F-4D97-AF65-F5344CB8AC3E}">
        <p14:creationId xmlns:p14="http://schemas.microsoft.com/office/powerpoint/2010/main" val="28085059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5" name="Footer Placeholder 4"/>
          <p:cNvSpPr>
            <a:spLocks noGrp="1"/>
          </p:cNvSpPr>
          <p:nvPr>
            <p:ph type="ftr" sz="quarter" idx="11"/>
          </p:nvPr>
        </p:nvSpPr>
        <p:spPr/>
        <p:txBody>
          <a:bodyPr/>
          <a:lstStyle/>
          <a:p>
            <a:endParaRPr lang="ru-RU">
              <a:solidFill>
                <a:srgbClr val="073E87"/>
              </a:solidFill>
            </a:endParaRPr>
          </a:p>
        </p:txBody>
      </p:sp>
      <p:sp>
        <p:nvSpPr>
          <p:cNvPr id="6" name="Slide Number Placeholder 5"/>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spTree>
    <p:extLst>
      <p:ext uri="{BB962C8B-B14F-4D97-AF65-F5344CB8AC3E}">
        <p14:creationId xmlns:p14="http://schemas.microsoft.com/office/powerpoint/2010/main" val="37340720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vertTitleAndTx" preserve="1">
  <p:cSld name="Вертикальный заголовок и текст">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Date Placeholder 3"/>
          <p:cNvSpPr>
            <a:spLocks noGrp="1"/>
          </p:cNvSpPr>
          <p:nvPr>
            <p:ph type="dt" sz="half" idx="10"/>
          </p:nvPr>
        </p:nvSpPr>
        <p:spPr/>
        <p:txBody>
          <a:body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5" name="Footer Placeholder 4"/>
          <p:cNvSpPr>
            <a:spLocks noGrp="1"/>
          </p:cNvSpPr>
          <p:nvPr>
            <p:ph type="ftr" sz="quarter" idx="11"/>
          </p:nvPr>
        </p:nvSpPr>
        <p:spPr/>
        <p:txBody>
          <a:bodyPr/>
          <a:lstStyle/>
          <a:p>
            <a:endParaRPr lang="ru-RU">
              <a:solidFill>
                <a:srgbClr val="073E87"/>
              </a:solidFill>
            </a:endParaRPr>
          </a:p>
        </p:txBody>
      </p:sp>
      <p:sp>
        <p:nvSpPr>
          <p:cNvPr id="6" name="Slide Number Placeholder 5"/>
          <p:cNvSpPr>
            <a:spLocks noGrp="1"/>
          </p:cNvSpPr>
          <p:nvPr>
            <p:ph type="sldNum" sz="quarter" idx="12"/>
          </p:nvPr>
        </p:nvSpPr>
        <p:spPr/>
        <p:txBody>
          <a:bodyPr/>
          <a:lstStyle/>
          <a:p>
            <a:fld id="{019A32F3-205B-487F-815D-1D3E8CA3D278}" type="slidenum">
              <a:rPr lang="ru-RU" smtClean="0">
                <a:solidFill>
                  <a:srgbClr val="073E87"/>
                </a:solidFill>
              </a:rPr>
              <a:pPr/>
              <a:t>‹#›</a:t>
            </a:fld>
            <a:endParaRPr lang="ru-RU">
              <a:solidFill>
                <a:srgbClr val="073E87"/>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ru-RU" smtClean="0"/>
              <a:t>Образец заголовка</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extLst>
      <p:ext uri="{BB962C8B-B14F-4D97-AF65-F5344CB8AC3E}">
        <p14:creationId xmlns:p14="http://schemas.microsoft.com/office/powerpoint/2010/main" val="13222117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fld id="{2415E6CB-D51B-40B0-9100-4B57006A9A1B}" type="datetimeFigureOut">
              <a:rPr lang="ru-RU" smtClean="0"/>
              <a:t>11.09.2023</a:t>
            </a:fld>
            <a:endParaRPr lang="ru-RU"/>
          </a:p>
        </p:txBody>
      </p:sp>
      <p:sp>
        <p:nvSpPr>
          <p:cNvPr id="5" name="Нижний колонтитул 4"/>
          <p:cNvSpPr>
            <a:spLocks noGrp="1"/>
          </p:cNvSpPr>
          <p:nvPr>
            <p:ph type="ftr" sz="quarter" idx="11"/>
          </p:nvPr>
        </p:nvSpPr>
        <p:spPr/>
        <p:txBody>
          <a:bodyPr/>
          <a:lstStyle/>
          <a:p>
            <a:endParaRPr lang="ru-RU"/>
          </a:p>
        </p:txBody>
      </p:sp>
      <p:sp>
        <p:nvSpPr>
          <p:cNvPr id="6" name="Номер слайда 5"/>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11522084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fld id="{2415E6CB-D51B-40B0-9100-4B57006A9A1B}" type="datetimeFigureOut">
              <a:rPr lang="ru-RU" smtClean="0"/>
              <a:t>11.09.2023</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40021632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fld id="{2415E6CB-D51B-40B0-9100-4B57006A9A1B}" type="datetimeFigureOut">
              <a:rPr lang="ru-RU" smtClean="0"/>
              <a:t>11.09.2023</a:t>
            </a:fld>
            <a:endParaRPr lang="ru-RU"/>
          </a:p>
        </p:txBody>
      </p:sp>
      <p:sp>
        <p:nvSpPr>
          <p:cNvPr id="8" name="Нижний колонтитул 7"/>
          <p:cNvSpPr>
            <a:spLocks noGrp="1"/>
          </p:cNvSpPr>
          <p:nvPr>
            <p:ph type="ftr" sz="quarter" idx="11"/>
          </p:nvPr>
        </p:nvSpPr>
        <p:spPr/>
        <p:txBody>
          <a:bodyPr/>
          <a:lstStyle/>
          <a:p>
            <a:endParaRPr lang="ru-RU"/>
          </a:p>
        </p:txBody>
      </p:sp>
      <p:sp>
        <p:nvSpPr>
          <p:cNvPr id="9" name="Номер слайда 8"/>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40762585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fld id="{2415E6CB-D51B-40B0-9100-4B57006A9A1B}" type="datetimeFigureOut">
              <a:rPr lang="ru-RU" smtClean="0"/>
              <a:t>11.09.2023</a:t>
            </a:fld>
            <a:endParaRPr lang="ru-RU"/>
          </a:p>
        </p:txBody>
      </p:sp>
      <p:sp>
        <p:nvSpPr>
          <p:cNvPr id="4" name="Нижний колонтитул 3"/>
          <p:cNvSpPr>
            <a:spLocks noGrp="1"/>
          </p:cNvSpPr>
          <p:nvPr>
            <p:ph type="ftr" sz="quarter" idx="11"/>
          </p:nvPr>
        </p:nvSpPr>
        <p:spPr/>
        <p:txBody>
          <a:bodyPr/>
          <a:lstStyle/>
          <a:p>
            <a:endParaRPr lang="ru-RU"/>
          </a:p>
        </p:txBody>
      </p:sp>
      <p:sp>
        <p:nvSpPr>
          <p:cNvPr id="5" name="Номер слайда 4"/>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29130719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fld id="{2415E6CB-D51B-40B0-9100-4B57006A9A1B}" type="datetimeFigureOut">
              <a:rPr lang="ru-RU" smtClean="0"/>
              <a:t>11.09.2023</a:t>
            </a:fld>
            <a:endParaRPr lang="ru-RU"/>
          </a:p>
        </p:txBody>
      </p:sp>
      <p:sp>
        <p:nvSpPr>
          <p:cNvPr id="3" name="Нижний колонтитул 2"/>
          <p:cNvSpPr>
            <a:spLocks noGrp="1"/>
          </p:cNvSpPr>
          <p:nvPr>
            <p:ph type="ftr" sz="quarter" idx="11"/>
          </p:nvPr>
        </p:nvSpPr>
        <p:spPr/>
        <p:txBody>
          <a:bodyPr/>
          <a:lstStyle/>
          <a:p>
            <a:endParaRPr lang="ru-RU"/>
          </a:p>
        </p:txBody>
      </p:sp>
      <p:sp>
        <p:nvSpPr>
          <p:cNvPr id="4" name="Номер слайда 3"/>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243387687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fld id="{2415E6CB-D51B-40B0-9100-4B57006A9A1B}" type="datetimeFigureOut">
              <a:rPr lang="ru-RU" smtClean="0"/>
              <a:t>11.09.2023</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15932054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fld id="{2415E6CB-D51B-40B0-9100-4B57006A9A1B}" type="datetimeFigureOut">
              <a:rPr lang="ru-RU" smtClean="0"/>
              <a:t>11.09.2023</a:t>
            </a:fld>
            <a:endParaRPr lang="ru-RU"/>
          </a:p>
        </p:txBody>
      </p:sp>
      <p:sp>
        <p:nvSpPr>
          <p:cNvPr id="6" name="Нижний колонтитул 5"/>
          <p:cNvSpPr>
            <a:spLocks noGrp="1"/>
          </p:cNvSpPr>
          <p:nvPr>
            <p:ph type="ftr" sz="quarter" idx="11"/>
          </p:nvPr>
        </p:nvSpPr>
        <p:spPr/>
        <p:txBody>
          <a:bodyPr/>
          <a:lstStyle/>
          <a:p>
            <a:endParaRPr lang="ru-RU"/>
          </a:p>
        </p:txBody>
      </p:sp>
      <p:sp>
        <p:nvSpPr>
          <p:cNvPr id="7" name="Номер слайда 6"/>
          <p:cNvSpPr>
            <a:spLocks noGrp="1"/>
          </p:cNvSpPr>
          <p:nvPr>
            <p:ph type="sldNum" sz="quarter" idx="12"/>
          </p:nvPr>
        </p:nvSpPr>
        <p:spPr/>
        <p:txBody>
          <a:bodyPr/>
          <a:lstStyle/>
          <a:p>
            <a:fld id="{EF4FFF73-AB88-46C3-84D7-6637F9E69962}" type="slidenum">
              <a:rPr lang="ru-RU" smtClean="0"/>
              <a:t>‹#›</a:t>
            </a:fld>
            <a:endParaRPr lang="ru-RU"/>
          </a:p>
        </p:txBody>
      </p:sp>
    </p:spTree>
    <p:extLst>
      <p:ext uri="{BB962C8B-B14F-4D97-AF65-F5344CB8AC3E}">
        <p14:creationId xmlns:p14="http://schemas.microsoft.com/office/powerpoint/2010/main" val="266612779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415E6CB-D51B-40B0-9100-4B57006A9A1B}" type="datetimeFigureOut">
              <a:rPr lang="ru-RU" smtClean="0"/>
              <a:t>11.09.2023</a:t>
            </a:fld>
            <a:endParaRPr lang="ru-RU"/>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F4FFF73-AB88-46C3-84D7-6637F9E69962}" type="slidenum">
              <a:rPr lang="ru-RU" smtClean="0"/>
              <a:t>‹#›</a:t>
            </a:fld>
            <a:endParaRPr lang="ru-RU"/>
          </a:p>
        </p:txBody>
      </p:sp>
    </p:spTree>
    <p:extLst>
      <p:ext uri="{BB962C8B-B14F-4D97-AF65-F5344CB8AC3E}">
        <p14:creationId xmlns:p14="http://schemas.microsoft.com/office/powerpoint/2010/main" val="358589178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ru-RU" smtClean="0"/>
              <a:t>Образец заголовка</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fld id="{1F6A352C-E74C-4BAF-A9C8-81967CDE05F6}" type="datetimeFigureOut">
              <a:rPr lang="ru-RU" smtClean="0">
                <a:solidFill>
                  <a:srgbClr val="073E87"/>
                </a:solidFill>
              </a:rPr>
              <a:pPr/>
              <a:t>11.09.2023</a:t>
            </a:fld>
            <a:endParaRPr lang="ru-RU">
              <a:solidFill>
                <a:srgbClr val="073E87"/>
              </a:solidFill>
            </a:endParaRPr>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endParaRPr lang="ru-RU">
              <a:solidFill>
                <a:srgbClr val="073E87"/>
              </a:solidFill>
            </a:endParaRPr>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fld id="{019A32F3-205B-487F-815D-1D3E8CA3D278}" type="slidenum">
              <a:rPr lang="ru-RU" smtClean="0">
                <a:solidFill>
                  <a:srgbClr val="073E87"/>
                </a:solidFill>
              </a:rPr>
              <a:pPr/>
              <a:t>‹#›</a:t>
            </a:fld>
            <a:endParaRPr lang="ru-RU">
              <a:solidFill>
                <a:srgbClr val="073E87"/>
              </a:solidFill>
            </a:endParaRPr>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extLst>
      <p:ext uri="{BB962C8B-B14F-4D97-AF65-F5344CB8AC3E}">
        <p14:creationId xmlns:p14="http://schemas.microsoft.com/office/powerpoint/2010/main" val="105472107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mailto:denhlustin@gmail.com" TargetMode="Externa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3.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chart" Target="../charts/chart28.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chart" Target="../charts/chart38.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chart" Target="../charts/chart40.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chart" Target="../charts/chart44.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chart" Target="../charts/chart46.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chart" Target="../charts/chart50.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chart" Target="../charts/chart52.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chart" Target="../charts/chart54.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chart" Target="../charts/chart56.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chart" Target="../charts/chart58.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chart" Target="../charts/chart60.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chart" Target="../charts/chart64.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chart" Target="../charts/chart66.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chart" Target="../charts/chart68.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chart" Target="../charts/chart70.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7.xml.rels><?xml version="1.0" encoding="UTF-8" standalone="yes"?>
<Relationships xmlns="http://schemas.openxmlformats.org/package/2006/relationships"><Relationship Id="rId2" Type="http://schemas.openxmlformats.org/officeDocument/2006/relationships/hyperlink" Target="https://www.bnl.gov/" TargetMode="Externa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35496" y="116632"/>
            <a:ext cx="9108504" cy="5976664"/>
          </a:xfrm>
        </p:spPr>
        <p:txBody>
          <a:bodyPr>
            <a:normAutofit fontScale="90000"/>
          </a:bodyPr>
          <a:lstStyle/>
          <a:p>
            <a:r>
              <a:rPr lang="en-US" sz="2700" dirty="0" smtClean="0">
                <a:latin typeface="Times New Roman" pitchFamily="18" charset="0"/>
                <a:cs typeface="Times New Roman" pitchFamily="18" charset="0"/>
              </a:rPr>
              <a:t>Session-Conference ‘Physics of Fundamental Interactions” </a:t>
            </a:r>
            <a:br>
              <a:rPr lang="en-US" sz="2700" dirty="0" smtClean="0">
                <a:latin typeface="Times New Roman" pitchFamily="18" charset="0"/>
                <a:cs typeface="Times New Roman" pitchFamily="18" charset="0"/>
              </a:rPr>
            </a:br>
            <a:r>
              <a:rPr lang="en-US" sz="2700" dirty="0" smtClean="0">
                <a:latin typeface="Times New Roman" pitchFamily="18" charset="0"/>
                <a:cs typeface="Times New Roman" pitchFamily="18" charset="0"/>
              </a:rPr>
              <a:t>Department of Physics, Russian Academy of Sciences. </a:t>
            </a:r>
            <a:br>
              <a:rPr lang="en-US" sz="2700" dirty="0" smtClean="0">
                <a:latin typeface="Times New Roman" pitchFamily="18" charset="0"/>
                <a:cs typeface="Times New Roman" pitchFamily="18" charset="0"/>
              </a:rPr>
            </a:br>
            <a:r>
              <a:rPr lang="en-US" sz="2700" dirty="0" smtClean="0">
                <a:latin typeface="Times New Roman" pitchFamily="18" charset="0"/>
                <a:cs typeface="Times New Roman" pitchFamily="18" charset="0"/>
              </a:rPr>
              <a:t>17-21 February 2025, Presidium RAS, Moscow, Russia</a:t>
            </a:r>
            <a:br>
              <a:rPr lang="en-US" sz="2700" dirty="0" smtClean="0">
                <a:latin typeface="Times New Roman" pitchFamily="18" charset="0"/>
                <a:cs typeface="Times New Roman" pitchFamily="18" charset="0"/>
              </a:rPr>
            </a:br>
            <a:r>
              <a:rPr lang="en-US" sz="4000" dirty="0" smtClean="0">
                <a:latin typeface="Times New Roman" pitchFamily="18" charset="0"/>
                <a:cs typeface="Times New Roman" pitchFamily="18" charset="0"/>
              </a:rPr>
              <a:t/>
            </a:r>
            <a:br>
              <a:rPr lang="en-US" sz="4000" dirty="0" smtClean="0">
                <a:latin typeface="Times New Roman" pitchFamily="18" charset="0"/>
                <a:cs typeface="Times New Roman" pitchFamily="18" charset="0"/>
              </a:rPr>
            </a:br>
            <a:r>
              <a:rPr lang="en-US" sz="2000" dirty="0" smtClean="0">
                <a:latin typeface="Times New Roman" pitchFamily="18" charset="0"/>
                <a:cs typeface="Times New Roman" pitchFamily="18" charset="0"/>
              </a:rPr>
              <a:t/>
            </a:r>
            <a:br>
              <a:rPr lang="en-US" sz="2000" dirty="0" smtClean="0">
                <a:latin typeface="Times New Roman" pitchFamily="18" charset="0"/>
                <a:cs typeface="Times New Roman" pitchFamily="18" charset="0"/>
              </a:rPr>
            </a:br>
            <a:r>
              <a:rPr lang="en-US" sz="2700" b="1" dirty="0" smtClean="0">
                <a:solidFill>
                  <a:srgbClr val="002060"/>
                </a:solidFill>
                <a:latin typeface="Times New Roman" pitchFamily="18" charset="0"/>
                <a:cs typeface="Times New Roman" pitchFamily="18" charset="0"/>
              </a:rPr>
              <a:t>Simulation of Spectra’s Evolution </a:t>
            </a:r>
            <a:br>
              <a:rPr lang="en-US" sz="2700" b="1" dirty="0" smtClean="0">
                <a:solidFill>
                  <a:srgbClr val="002060"/>
                </a:solidFill>
                <a:latin typeface="Times New Roman" pitchFamily="18" charset="0"/>
                <a:cs typeface="Times New Roman" pitchFamily="18" charset="0"/>
              </a:rPr>
            </a:br>
            <a:r>
              <a:rPr lang="en-US" sz="2700" b="1" dirty="0" smtClean="0">
                <a:solidFill>
                  <a:srgbClr val="002060"/>
                </a:solidFill>
                <a:latin typeface="Times New Roman" pitchFamily="18" charset="0"/>
                <a:cs typeface="Times New Roman" pitchFamily="18" charset="0"/>
              </a:rPr>
              <a:t>During Propagation of the Neutron Fluxes in Solid Bodies</a:t>
            </a:r>
            <a:br>
              <a:rPr lang="en-US" sz="2700" b="1" dirty="0" smtClean="0">
                <a:solidFill>
                  <a:srgbClr val="002060"/>
                </a:solidFill>
                <a:latin typeface="Times New Roman" pitchFamily="18" charset="0"/>
                <a:cs typeface="Times New Roman" pitchFamily="18" charset="0"/>
              </a:rPr>
            </a:br>
            <a:r>
              <a:rPr lang="en-US" sz="2700" dirty="0">
                <a:solidFill>
                  <a:srgbClr val="002060"/>
                </a:solidFill>
                <a:latin typeface="Times New Roman" pitchFamily="18" charset="0"/>
                <a:cs typeface="Times New Roman" pitchFamily="18" charset="0"/>
              </a:rPr>
              <a:t/>
            </a:r>
            <a:br>
              <a:rPr lang="en-US" sz="2700" dirty="0">
                <a:solidFill>
                  <a:srgbClr val="002060"/>
                </a:solidFill>
                <a:latin typeface="Times New Roman" pitchFamily="18" charset="0"/>
                <a:cs typeface="Times New Roman" pitchFamily="18" charset="0"/>
              </a:rPr>
            </a:br>
            <a:r>
              <a:rPr lang="en-US" sz="2700" i="1" dirty="0" err="1">
                <a:solidFill>
                  <a:srgbClr val="002060"/>
                </a:solidFill>
                <a:latin typeface="Times New Roman" pitchFamily="18" charset="0"/>
                <a:cs typeface="Times New Roman" pitchFamily="18" charset="0"/>
              </a:rPr>
              <a:t>Sobolevsky</a:t>
            </a:r>
            <a:r>
              <a:rPr lang="en-US" sz="2700" i="1" dirty="0">
                <a:solidFill>
                  <a:srgbClr val="002060"/>
                </a:solidFill>
                <a:latin typeface="Times New Roman" pitchFamily="18" charset="0"/>
                <a:cs typeface="Times New Roman" pitchFamily="18" charset="0"/>
              </a:rPr>
              <a:t> N.M., </a:t>
            </a:r>
            <a:r>
              <a:rPr lang="en-US" sz="2700" i="1" dirty="0" err="1">
                <a:solidFill>
                  <a:srgbClr val="002060"/>
                </a:solidFill>
                <a:latin typeface="Times New Roman" pitchFamily="18" charset="0"/>
                <a:cs typeface="Times New Roman" pitchFamily="18" charset="0"/>
              </a:rPr>
              <a:t>Latysheva</a:t>
            </a:r>
            <a:r>
              <a:rPr lang="en-US" sz="2700" i="1" dirty="0">
                <a:solidFill>
                  <a:srgbClr val="002060"/>
                </a:solidFill>
                <a:latin typeface="Times New Roman" pitchFamily="18" charset="0"/>
                <a:cs typeface="Times New Roman" pitchFamily="18" charset="0"/>
              </a:rPr>
              <a:t> L.N., </a:t>
            </a:r>
            <a:r>
              <a:rPr lang="en-US" sz="2700" i="1" dirty="0" err="1">
                <a:solidFill>
                  <a:srgbClr val="002060"/>
                </a:solidFill>
                <a:latin typeface="Times New Roman" pitchFamily="18" charset="0"/>
                <a:cs typeface="Times New Roman" pitchFamily="18" charset="0"/>
              </a:rPr>
              <a:t>Djilkibaev</a:t>
            </a:r>
            <a:r>
              <a:rPr lang="en-US" sz="2700" i="1" dirty="0">
                <a:solidFill>
                  <a:srgbClr val="002060"/>
                </a:solidFill>
                <a:latin typeface="Times New Roman" pitchFamily="18" charset="0"/>
                <a:cs typeface="Times New Roman" pitchFamily="18" charset="0"/>
              </a:rPr>
              <a:t> R.M., </a:t>
            </a:r>
            <a:r>
              <a:rPr lang="en-US" sz="2700" i="1" u="sng" dirty="0" err="1">
                <a:solidFill>
                  <a:srgbClr val="002060"/>
                </a:solidFill>
                <a:latin typeface="Times New Roman" pitchFamily="18" charset="0"/>
                <a:cs typeface="Times New Roman" pitchFamily="18" charset="0"/>
              </a:rPr>
              <a:t>Khliustin</a:t>
            </a:r>
            <a:r>
              <a:rPr lang="en-US" sz="2700" i="1" u="sng" dirty="0">
                <a:solidFill>
                  <a:srgbClr val="002060"/>
                </a:solidFill>
                <a:latin typeface="Times New Roman" pitchFamily="18" charset="0"/>
                <a:cs typeface="Times New Roman" pitchFamily="18" charset="0"/>
              </a:rPr>
              <a:t> </a:t>
            </a:r>
            <a:r>
              <a:rPr lang="en-US" sz="2700" i="1" u="sng" dirty="0" smtClean="0">
                <a:solidFill>
                  <a:srgbClr val="002060"/>
                </a:solidFill>
                <a:latin typeface="Times New Roman" pitchFamily="18" charset="0"/>
                <a:cs typeface="Times New Roman" pitchFamily="18" charset="0"/>
              </a:rPr>
              <a:t>D.V.</a:t>
            </a:r>
            <a:br>
              <a:rPr lang="en-US" sz="2700" i="1" u="sng" dirty="0" smtClean="0">
                <a:solidFill>
                  <a:srgbClr val="002060"/>
                </a:solidFill>
                <a:latin typeface="Times New Roman" pitchFamily="18" charset="0"/>
                <a:cs typeface="Times New Roman" pitchFamily="18" charset="0"/>
              </a:rPr>
            </a:br>
            <a:r>
              <a:rPr lang="en-US" sz="2700" i="1" u="sng" dirty="0">
                <a:solidFill>
                  <a:srgbClr val="002060"/>
                </a:solidFill>
                <a:latin typeface="Times New Roman" pitchFamily="18" charset="0"/>
                <a:cs typeface="Times New Roman" pitchFamily="18" charset="0"/>
              </a:rPr>
              <a:t/>
            </a:r>
            <a:br>
              <a:rPr lang="en-US" sz="2700" i="1" u="sng" dirty="0">
                <a:solidFill>
                  <a:srgbClr val="002060"/>
                </a:solidFill>
                <a:latin typeface="Times New Roman" pitchFamily="18" charset="0"/>
                <a:cs typeface="Times New Roman" pitchFamily="18" charset="0"/>
              </a:rPr>
            </a:br>
            <a:r>
              <a:rPr lang="en-US" sz="2200" i="1" dirty="0">
                <a:solidFill>
                  <a:srgbClr val="002060"/>
                </a:solidFill>
                <a:latin typeface="Times New Roman" pitchFamily="18" charset="0"/>
                <a:cs typeface="Times New Roman" pitchFamily="18" charset="0"/>
              </a:rPr>
              <a:t>Institute for Nuclear Research Russian Academy of Sciences, Moscow, Russia</a:t>
            </a:r>
            <a:br>
              <a:rPr lang="en-US" sz="2200" i="1" dirty="0">
                <a:solidFill>
                  <a:srgbClr val="002060"/>
                </a:solidFill>
                <a:latin typeface="Times New Roman" pitchFamily="18" charset="0"/>
                <a:cs typeface="Times New Roman" pitchFamily="18" charset="0"/>
              </a:rPr>
            </a:br>
            <a:r>
              <a:rPr lang="en-US" sz="2200" i="1" dirty="0" smtClean="0">
                <a:solidFill>
                  <a:srgbClr val="002060"/>
                </a:solidFill>
                <a:latin typeface="Times New Roman" pitchFamily="18" charset="0"/>
                <a:cs typeface="Times New Roman" pitchFamily="18" charset="0"/>
                <a:hlinkClick r:id="rId2"/>
              </a:rPr>
              <a:t>denhlustin@gmail.com</a:t>
            </a:r>
            <a:r>
              <a:rPr lang="en-US" sz="2200" i="1" dirty="0" smtClean="0">
                <a:solidFill>
                  <a:srgbClr val="002060"/>
                </a:solidFill>
                <a:latin typeface="Times New Roman" pitchFamily="18" charset="0"/>
                <a:cs typeface="Times New Roman" pitchFamily="18" charset="0"/>
              </a:rPr>
              <a:t/>
            </a:r>
            <a:br>
              <a:rPr lang="en-US" sz="2200" i="1" dirty="0" smtClean="0">
                <a:solidFill>
                  <a:srgbClr val="002060"/>
                </a:solidFill>
                <a:latin typeface="Times New Roman" pitchFamily="18" charset="0"/>
                <a:cs typeface="Times New Roman" pitchFamily="18" charset="0"/>
              </a:rPr>
            </a:br>
            <a:r>
              <a:rPr lang="en-US" sz="2200" i="1" dirty="0" smtClean="0">
                <a:solidFill>
                  <a:srgbClr val="002060"/>
                </a:solidFill>
                <a:latin typeface="Times New Roman" pitchFamily="18" charset="0"/>
                <a:cs typeface="Times New Roman" pitchFamily="18" charset="0"/>
              </a:rPr>
              <a:t/>
            </a:r>
            <a:br>
              <a:rPr lang="en-US" sz="2200" i="1" dirty="0" smtClean="0">
                <a:solidFill>
                  <a:srgbClr val="002060"/>
                </a:solidFill>
                <a:latin typeface="Times New Roman" pitchFamily="18" charset="0"/>
                <a:cs typeface="Times New Roman" pitchFamily="18" charset="0"/>
              </a:rPr>
            </a:br>
            <a:r>
              <a:rPr lang="en-US" sz="2200" i="1" dirty="0">
                <a:solidFill>
                  <a:srgbClr val="002060"/>
                </a:solidFill>
                <a:latin typeface="Times New Roman" pitchFamily="18" charset="0"/>
                <a:cs typeface="Times New Roman" pitchFamily="18" charset="0"/>
              </a:rPr>
              <a:t/>
            </a:r>
            <a:br>
              <a:rPr lang="en-US" sz="2200" i="1" dirty="0">
                <a:solidFill>
                  <a:srgbClr val="002060"/>
                </a:solidFill>
                <a:latin typeface="Times New Roman" pitchFamily="18" charset="0"/>
                <a:cs typeface="Times New Roman" pitchFamily="18" charset="0"/>
              </a:rPr>
            </a:br>
            <a:r>
              <a:rPr lang="en-US" sz="2200" i="1" dirty="0" smtClean="0">
                <a:solidFill>
                  <a:srgbClr val="002060"/>
                </a:solidFill>
                <a:latin typeface="Times New Roman" pitchFamily="18" charset="0"/>
                <a:cs typeface="Times New Roman" pitchFamily="18" charset="0"/>
              </a:rPr>
              <a:t/>
            </a:r>
            <a:br>
              <a:rPr lang="en-US" sz="2200" i="1" dirty="0" smtClean="0">
                <a:solidFill>
                  <a:srgbClr val="002060"/>
                </a:solidFill>
                <a:latin typeface="Times New Roman" pitchFamily="18" charset="0"/>
                <a:cs typeface="Times New Roman" pitchFamily="18" charset="0"/>
              </a:rPr>
            </a:br>
            <a:r>
              <a:rPr lang="en-US" sz="2200" i="1" dirty="0">
                <a:solidFill>
                  <a:srgbClr val="002060"/>
                </a:solidFill>
                <a:latin typeface="Times New Roman" pitchFamily="18" charset="0"/>
                <a:cs typeface="Times New Roman" pitchFamily="18" charset="0"/>
              </a:rPr>
              <a:t/>
            </a:r>
            <a:br>
              <a:rPr lang="en-US" sz="2200" i="1" dirty="0">
                <a:solidFill>
                  <a:srgbClr val="002060"/>
                </a:solidFill>
                <a:latin typeface="Times New Roman" pitchFamily="18" charset="0"/>
                <a:cs typeface="Times New Roman" pitchFamily="18" charset="0"/>
              </a:rPr>
            </a:br>
            <a:endParaRPr lang="ru-RU" sz="2000" dirty="0">
              <a:latin typeface="Times New Roman" pitchFamily="18" charset="0"/>
              <a:cs typeface="Times New Roman" pitchFamily="18" charset="0"/>
            </a:endParaRPr>
          </a:p>
        </p:txBody>
      </p:sp>
      <p:sp>
        <p:nvSpPr>
          <p:cNvPr id="3" name="Подзаголовок 2"/>
          <p:cNvSpPr>
            <a:spLocks noGrp="1"/>
          </p:cNvSpPr>
          <p:nvPr>
            <p:ph type="subTitle" idx="1"/>
          </p:nvPr>
        </p:nvSpPr>
        <p:spPr>
          <a:xfrm>
            <a:off x="107504" y="6093296"/>
            <a:ext cx="8856984" cy="648071"/>
          </a:xfrm>
        </p:spPr>
        <p:txBody>
          <a:bodyPr>
            <a:normAutofit fontScale="92500"/>
          </a:bodyPr>
          <a:lstStyle/>
          <a:p>
            <a:r>
              <a:rPr lang="ru-RU" sz="1600" i="1" dirty="0" smtClean="0">
                <a:solidFill>
                  <a:schemeClr val="tx1"/>
                </a:solidFill>
                <a:latin typeface="Times New Roman" pitchFamily="18" charset="0"/>
                <a:cs typeface="Times New Roman" pitchFamily="18" charset="0"/>
              </a:rPr>
              <a:t>Сессия-конференция Секции ядерной физики Отделения физических наук Российской</a:t>
            </a:r>
            <a:r>
              <a:rPr lang="ru-RU" sz="1600" i="1" dirty="0">
                <a:solidFill>
                  <a:schemeClr val="tx1"/>
                </a:solidFill>
                <a:latin typeface="Times New Roman" pitchFamily="18" charset="0"/>
                <a:cs typeface="Times New Roman" pitchFamily="18" charset="0"/>
              </a:rPr>
              <a:t> </a:t>
            </a:r>
            <a:r>
              <a:rPr lang="ru-RU" sz="1600" i="1" dirty="0" smtClean="0">
                <a:solidFill>
                  <a:schemeClr val="tx1"/>
                </a:solidFill>
                <a:latin typeface="Times New Roman" pitchFamily="18" charset="0"/>
                <a:cs typeface="Times New Roman" pitchFamily="18" charset="0"/>
              </a:rPr>
              <a:t>Академии наук</a:t>
            </a:r>
            <a:endParaRPr lang="ru-RU" sz="1600" i="1" dirty="0">
              <a:solidFill>
                <a:schemeClr val="tx1"/>
              </a:solidFill>
              <a:latin typeface="Times New Roman" pitchFamily="18" charset="0"/>
              <a:cs typeface="Times New Roman" pitchFamily="18" charset="0"/>
            </a:endParaRPr>
          </a:p>
          <a:p>
            <a:r>
              <a:rPr lang="ru-RU" sz="1600" i="1" dirty="0" smtClean="0">
                <a:solidFill>
                  <a:schemeClr val="tx1"/>
                </a:solidFill>
                <a:latin typeface="Times New Roman" pitchFamily="18" charset="0"/>
                <a:cs typeface="Times New Roman" pitchFamily="18" charset="0"/>
              </a:rPr>
              <a:t>«Физика фундаментальных взаимодействий», 17-21 февраля 2025 года, Президиум РАН,</a:t>
            </a:r>
            <a:r>
              <a:rPr lang="zh-TW" altLang="en-US" sz="1600" i="1" dirty="0" smtClean="0">
                <a:solidFill>
                  <a:schemeClr val="tx1"/>
                </a:solidFill>
                <a:latin typeface="Times New Roman" pitchFamily="18" charset="0"/>
                <a:cs typeface="Times New Roman" pitchFamily="18" charset="0"/>
              </a:rPr>
              <a:t> </a:t>
            </a:r>
            <a:r>
              <a:rPr lang="ru-RU" altLang="zh-TW" sz="1600" i="1" dirty="0" smtClean="0">
                <a:solidFill>
                  <a:schemeClr val="tx1"/>
                </a:solidFill>
                <a:latin typeface="Times New Roman" pitchFamily="18" charset="0"/>
                <a:cs typeface="Times New Roman" pitchFamily="18" charset="0"/>
              </a:rPr>
              <a:t>Москва, Россия</a:t>
            </a:r>
            <a:endParaRPr lang="ru-RU" sz="1600" i="1" dirty="0">
              <a:solidFill>
                <a:schemeClr val="tx1"/>
              </a:solidFill>
              <a:latin typeface="Times New Roman" pitchFamily="18" charset="0"/>
              <a:cs typeface="Times New Roman" pitchFamily="18" charset="0"/>
            </a:endParaRPr>
          </a:p>
          <a:p>
            <a:endParaRPr lang="ru-RU" sz="1200" dirty="0">
              <a:solidFill>
                <a:schemeClr val="tx1"/>
              </a:solidFill>
              <a:latin typeface="Times New Roman" pitchFamily="18" charset="0"/>
              <a:cs typeface="Times New Roman" pitchFamily="18" charset="0"/>
            </a:endParaRPr>
          </a:p>
        </p:txBody>
      </p:sp>
    </p:spTree>
    <p:extLst>
      <p:ext uri="{BB962C8B-B14F-4D97-AF65-F5344CB8AC3E}">
        <p14:creationId xmlns:p14="http://schemas.microsoft.com/office/powerpoint/2010/main" val="71479171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15 </a:t>
            </a:r>
            <a:r>
              <a:rPr lang="en-US" sz="2200" b="1" u="sng" dirty="0">
                <a:solidFill>
                  <a:srgbClr val="FF0000"/>
                </a:solidFill>
                <a:latin typeface="Times New Roman" pitchFamily="18" charset="0"/>
                <a:cs typeface="Times New Roman" pitchFamily="18" charset="0"/>
              </a:rPr>
              <a:t>cm </a:t>
            </a:r>
            <a:r>
              <a:rPr lang="en-US" sz="2200" b="1" u="sng" dirty="0" smtClean="0">
                <a:solidFill>
                  <a:srgbClr val="FF0000"/>
                </a:solidFill>
                <a:latin typeface="Times New Roman" pitchFamily="18" charset="0"/>
                <a:cs typeface="Times New Roman" pitchFamily="18" charset="0"/>
              </a:rPr>
              <a:t/>
            </a:r>
            <a:br>
              <a:rPr lang="en-US" sz="2200" b="1" u="sng"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099110853"/>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104660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6813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9491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19621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57792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10591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125625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34876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249354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78468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302240</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136324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194837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147959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71464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136555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13872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55129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13151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784003379"/>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727039126"/>
              </p:ext>
            </p:extLst>
          </p:nvPr>
        </p:nvGraphicFramePr>
        <p:xfrm>
          <a:off x="3635896" y="4005064"/>
          <a:ext cx="5184576"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2</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570390648"/>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44385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14012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9827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29753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12387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70246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43044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161071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104996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237916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206737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182062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256729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71741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252891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101853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22921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3009685549"/>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634701045"/>
              </p:ext>
            </p:extLst>
          </p:nvPr>
        </p:nvGraphicFramePr>
        <p:xfrm>
          <a:off x="3707904" y="3933056"/>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25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703294853"/>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17935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8891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14188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13341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35730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47903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92012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121866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157374</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259709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139331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349476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58675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358831</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11367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144915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31604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6180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4037696060"/>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620931948"/>
              </p:ext>
            </p:extLst>
          </p:nvPr>
        </p:nvGraphicFramePr>
        <p:xfrm>
          <a:off x="3635896" y="3861048"/>
          <a:ext cx="5328592"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3</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114603024"/>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6832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5026</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114</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910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1154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98</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2216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1650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6552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13629</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17147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50169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47837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130685</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94598</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292229</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92798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415298</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41343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440077</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8285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178383</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1033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38475</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108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7468</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1664</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129</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16</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611443920"/>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Диаграмма 5"/>
          <p:cNvGraphicFramePr>
            <a:graphicFrameLocks/>
          </p:cNvGraphicFramePr>
          <p:nvPr>
            <p:extLst>
              <p:ext uri="{D42A27DB-BD31-4B8C-83A1-F6EECF244321}">
                <p14:modId xmlns:p14="http://schemas.microsoft.com/office/powerpoint/2010/main" val="3998425361"/>
              </p:ext>
            </p:extLst>
          </p:nvPr>
        </p:nvGraphicFramePr>
        <p:xfrm>
          <a:off x="3635896" y="3933056"/>
          <a:ext cx="5220072"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u="sng" baseline="30000" dirty="0" smtClean="0">
                <a:solidFill>
                  <a:srgbClr val="002060"/>
                </a:solidFill>
                <a:latin typeface="Times New Roman"/>
                <a:ea typeface="Calibri"/>
              </a:rPr>
              <a:t>1</a:t>
            </a:r>
            <a:r>
              <a:rPr lang="en-US" sz="2200" u="sng"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4</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789705602"/>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51891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11221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137234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26812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320797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32362</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481645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15912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527966</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215431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45958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52330216"/>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15951520"/>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5</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4109261363"/>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14105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52394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138910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6433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327987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8936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501362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4844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557217</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228181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48506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8858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434853942"/>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139557596"/>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65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540067679"/>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14117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52432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139380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329994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998</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507204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566537</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232389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49229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837493334"/>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218775980"/>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8</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03096254"/>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14106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52499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139491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330182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98</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507775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567549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232864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49281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006160716"/>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203037389"/>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419872" y="332656"/>
            <a:ext cx="5616624" cy="3024336"/>
          </a:xfrm>
        </p:spPr>
        <p:txBody>
          <a:bodyPr>
            <a:noAutofit/>
          </a:bodyPr>
          <a:lstStyle/>
          <a:p>
            <a:pPr algn="l"/>
            <a:r>
              <a:rPr lang="en-US" sz="2800" dirty="0" smtClean="0">
                <a:solidFill>
                  <a:srgbClr val="002060"/>
                </a:solidFill>
                <a:latin typeface="Times New Roman" pitchFamily="18" charset="0"/>
                <a:cs typeface="Times New Roman" pitchFamily="18" charset="0"/>
              </a:rPr>
              <a:t>Metal sphere </a:t>
            </a:r>
            <a:r>
              <a:rPr lang="en-US" sz="2800" b="1" dirty="0" smtClean="0">
                <a:solidFill>
                  <a:srgbClr val="002060"/>
                </a:solidFill>
                <a:latin typeface="Times New Roman"/>
              </a:rPr>
              <a:t>T</a:t>
            </a:r>
            <a:r>
              <a:rPr lang="en-US" sz="2800" b="1" dirty="0" smtClean="0">
                <a:solidFill>
                  <a:srgbClr val="002060"/>
                </a:solidFill>
                <a:latin typeface="Times New Roman"/>
                <a:ea typeface="Calibri"/>
              </a:rPr>
              <a:t>a</a:t>
            </a:r>
            <a:r>
              <a:rPr lang="en-US" sz="2800" b="1" baseline="30000" dirty="0" smtClean="0">
                <a:solidFill>
                  <a:srgbClr val="002060"/>
                </a:solidFill>
                <a:latin typeface="Times New Roman"/>
                <a:ea typeface="Calibri"/>
              </a:rPr>
              <a:t>1</a:t>
            </a:r>
            <a:r>
              <a:rPr lang="ru-RU" sz="2800" b="1" baseline="30000" dirty="0">
                <a:solidFill>
                  <a:srgbClr val="002060"/>
                </a:solidFill>
                <a:latin typeface="Times New Roman"/>
                <a:ea typeface="Calibri"/>
              </a:rPr>
              <a:t>8</a:t>
            </a:r>
            <a:r>
              <a:rPr lang="en-US" sz="2800" b="1" baseline="30000" dirty="0">
                <a:solidFill>
                  <a:srgbClr val="002060"/>
                </a:solidFill>
                <a:latin typeface="Times New Roman"/>
                <a:ea typeface="Calibri"/>
              </a:rPr>
              <a:t>1</a:t>
            </a:r>
            <a:r>
              <a:rPr lang="en-US" sz="2800" dirty="0" smtClean="0">
                <a:latin typeface="Times New Roman" pitchFamily="18" charset="0"/>
                <a:cs typeface="Times New Roman" pitchFamily="18" charset="0"/>
              </a:rPr>
              <a:t> </a:t>
            </a:r>
            <a:r>
              <a:rPr lang="en-US" sz="2800" b="1" u="sng" dirty="0" smtClean="0">
                <a:solidFill>
                  <a:srgbClr val="FF0000"/>
                </a:solidFill>
                <a:latin typeface="Times New Roman" pitchFamily="18" charset="0"/>
                <a:cs typeface="Times New Roman" pitchFamily="18" charset="0"/>
              </a:rPr>
              <a:t>R= 100 cm</a:t>
            </a:r>
            <a:r>
              <a:rPr lang="en-US" sz="2800" dirty="0" smtClean="0">
                <a:solidFill>
                  <a:srgbClr val="FF0000"/>
                </a:solidFill>
                <a:latin typeface="Times New Roman" pitchFamily="18" charset="0"/>
                <a:cs typeface="Times New Roman" pitchFamily="18" charset="0"/>
              </a:rPr>
              <a:t/>
            </a:r>
            <a:br>
              <a:rPr lang="en-US" sz="2800" dirty="0" smtClean="0">
                <a:solidFill>
                  <a:srgbClr val="FF0000"/>
                </a:solidFill>
                <a:latin typeface="Times New Roman" pitchFamily="18" charset="0"/>
                <a:cs typeface="Times New Roman" pitchFamily="18" charset="0"/>
              </a:rPr>
            </a:br>
            <a:r>
              <a:rPr lang="en-US" sz="2800" dirty="0" smtClean="0">
                <a:solidFill>
                  <a:srgbClr val="002060"/>
                </a:solidFill>
                <a:latin typeface="Times New Roman" pitchFamily="18" charset="0"/>
                <a:cs typeface="Times New Roman" pitchFamily="18" charset="0"/>
              </a:rPr>
              <a:t>Capture spectrum (red curve)</a:t>
            </a:r>
            <a:r>
              <a:rPr lang="en-US" sz="2800" dirty="0">
                <a:solidFill>
                  <a:srgbClr val="002060"/>
                </a:solidFill>
                <a:latin typeface="Times New Roman" pitchFamily="18" charset="0"/>
                <a:cs typeface="Times New Roman" pitchFamily="18" charset="0"/>
              </a:rPr>
              <a:t/>
            </a:r>
            <a:br>
              <a:rPr lang="en-US" sz="2800" dirty="0">
                <a:solidFill>
                  <a:srgbClr val="002060"/>
                </a:solidFill>
                <a:latin typeface="Times New Roman" pitchFamily="18" charset="0"/>
                <a:cs typeface="Times New Roman" pitchFamily="18" charset="0"/>
              </a:rPr>
            </a:br>
            <a:r>
              <a:rPr lang="en-US" sz="2800" dirty="0" smtClean="0">
                <a:solidFill>
                  <a:srgbClr val="002060"/>
                </a:solidFill>
                <a:latin typeface="Times New Roman" pitchFamily="18" charset="0"/>
                <a:cs typeface="Times New Roman" pitchFamily="18" charset="0"/>
              </a:rPr>
              <a:t/>
            </a:r>
            <a:br>
              <a:rPr lang="en-US" sz="2800" dirty="0" smtClean="0">
                <a:solidFill>
                  <a:srgbClr val="002060"/>
                </a:solidFill>
                <a:latin typeface="Times New Roman" pitchFamily="18" charset="0"/>
                <a:cs typeface="Times New Roman" pitchFamily="18" charset="0"/>
              </a:rPr>
            </a:br>
            <a:r>
              <a:rPr lang="en-US" sz="1600" dirty="0" smtClean="0">
                <a:solidFill>
                  <a:srgbClr val="002060"/>
                </a:solidFill>
                <a:latin typeface="Times New Roman" pitchFamily="18" charset="0"/>
                <a:cs typeface="Times New Roman" pitchFamily="18" charset="0"/>
              </a:rPr>
              <a:t>Majority of initial 14.1 MeV neutrons in infinite</a:t>
            </a:r>
            <a:r>
              <a:rPr lang="en-US" sz="1600" b="1" dirty="0">
                <a:solidFill>
                  <a:srgbClr val="0070C0"/>
                </a:solidFill>
                <a:latin typeface="Times New Roman"/>
                <a:ea typeface="Calibri"/>
              </a:rPr>
              <a:t> </a:t>
            </a:r>
            <a:r>
              <a:rPr lang="en-US" sz="1600" b="1" dirty="0">
                <a:solidFill>
                  <a:srgbClr val="002060"/>
                </a:solidFill>
                <a:latin typeface="Times New Roman"/>
                <a:ea typeface="Calibri"/>
              </a:rPr>
              <a:t>Ta</a:t>
            </a:r>
            <a:r>
              <a:rPr lang="en-US" sz="1600" b="1" baseline="30000" dirty="0">
                <a:solidFill>
                  <a:srgbClr val="002060"/>
                </a:solidFill>
                <a:latin typeface="Times New Roman"/>
                <a:ea typeface="Calibri"/>
              </a:rPr>
              <a:t>1</a:t>
            </a:r>
            <a:r>
              <a:rPr lang="ru-RU" sz="1600" b="1" baseline="30000" dirty="0">
                <a:solidFill>
                  <a:srgbClr val="002060"/>
                </a:solidFill>
                <a:latin typeface="Times New Roman"/>
                <a:ea typeface="Calibri"/>
              </a:rPr>
              <a:t>8</a:t>
            </a:r>
            <a:r>
              <a:rPr lang="en-US" sz="1600" b="1" baseline="30000" dirty="0">
                <a:solidFill>
                  <a:srgbClr val="002060"/>
                </a:solidFill>
                <a:latin typeface="Times New Roman"/>
                <a:ea typeface="Calibri"/>
              </a:rPr>
              <a:t>1</a:t>
            </a:r>
            <a:r>
              <a:rPr lang="en-US" sz="1600" dirty="0" smtClean="0">
                <a:solidFill>
                  <a:srgbClr val="002060"/>
                </a:solidFill>
                <a:latin typeface="Times New Roman" pitchFamily="18" charset="0"/>
                <a:cs typeface="Times New Roman" pitchFamily="18" charset="0"/>
              </a:rPr>
              <a:t>  media </a:t>
            </a:r>
            <a:br>
              <a:rPr lang="en-US" sz="1600" dirty="0" smtClean="0">
                <a:solidFill>
                  <a:srgbClr val="002060"/>
                </a:solidFill>
                <a:latin typeface="Times New Roman" pitchFamily="18" charset="0"/>
                <a:cs typeface="Times New Roman" pitchFamily="18" charset="0"/>
              </a:rPr>
            </a:br>
            <a:r>
              <a:rPr lang="en-US" sz="1600" dirty="0" smtClean="0">
                <a:solidFill>
                  <a:srgbClr val="002060"/>
                </a:solidFill>
                <a:latin typeface="Times New Roman" pitchFamily="18" charset="0"/>
                <a:cs typeface="Times New Roman" pitchFamily="18" charset="0"/>
              </a:rPr>
              <a:t>are captured at energies </a:t>
            </a:r>
            <a:r>
              <a:rPr lang="en-US" sz="1600" b="1" dirty="0" smtClean="0">
                <a:solidFill>
                  <a:srgbClr val="002060"/>
                </a:solidFill>
                <a:latin typeface="Times New Roman" pitchFamily="18" charset="0"/>
                <a:cs typeface="Times New Roman" pitchFamily="18" charset="0"/>
              </a:rPr>
              <a:t>800 </a:t>
            </a:r>
            <a:r>
              <a:rPr lang="en-US" sz="1600" b="1" dirty="0" err="1" smtClean="0">
                <a:solidFill>
                  <a:srgbClr val="002060"/>
                </a:solidFill>
                <a:latin typeface="Times New Roman" pitchFamily="18" charset="0"/>
                <a:cs typeface="Times New Roman" pitchFamily="18" charset="0"/>
              </a:rPr>
              <a:t>KeV</a:t>
            </a:r>
            <a:r>
              <a:rPr lang="en-US" sz="1600" b="1" dirty="0" smtClean="0">
                <a:solidFill>
                  <a:srgbClr val="002060"/>
                </a:solidFill>
                <a:latin typeface="Times New Roman" pitchFamily="18" charset="0"/>
                <a:cs typeface="Times New Roman" pitchFamily="18" charset="0"/>
              </a:rPr>
              <a:t>&lt;En&lt;21.5 </a:t>
            </a:r>
            <a:r>
              <a:rPr lang="en-US" sz="1600" b="1" dirty="0" err="1" smtClean="0">
                <a:solidFill>
                  <a:srgbClr val="002060"/>
                </a:solidFill>
                <a:latin typeface="Times New Roman" pitchFamily="18" charset="0"/>
                <a:cs typeface="Times New Roman" pitchFamily="18" charset="0"/>
              </a:rPr>
              <a:t>KeV</a:t>
            </a:r>
            <a:r>
              <a:rPr lang="en-US" sz="1600" dirty="0" smtClean="0">
                <a:solidFill>
                  <a:srgbClr val="002060"/>
                </a:solidFill>
                <a:latin typeface="Times New Roman" pitchFamily="18" charset="0"/>
                <a:cs typeface="Times New Roman" pitchFamily="18" charset="0"/>
              </a:rPr>
              <a:t>.</a:t>
            </a:r>
            <a:br>
              <a:rPr lang="en-US" sz="1600" dirty="0" smtClean="0">
                <a:solidFill>
                  <a:srgbClr val="002060"/>
                </a:solidFill>
                <a:latin typeface="Times New Roman" pitchFamily="18" charset="0"/>
                <a:cs typeface="Times New Roman" pitchFamily="18" charset="0"/>
              </a:rPr>
            </a:br>
            <a:r>
              <a:rPr lang="en-US" sz="1600" dirty="0" smtClean="0">
                <a:solidFill>
                  <a:srgbClr val="002060"/>
                </a:solidFill>
                <a:latin typeface="Times New Roman" pitchFamily="18" charset="0"/>
                <a:cs typeface="Times New Roman" pitchFamily="18" charset="0"/>
              </a:rPr>
              <a:t/>
            </a:r>
            <a:br>
              <a:rPr lang="en-US" sz="1600" dirty="0" smtClean="0">
                <a:solidFill>
                  <a:srgbClr val="002060"/>
                </a:solidFill>
                <a:latin typeface="Times New Roman" pitchFamily="18" charset="0"/>
                <a:cs typeface="Times New Roman" pitchFamily="18" charset="0"/>
              </a:rPr>
            </a:br>
            <a:r>
              <a:rPr lang="en-US" sz="1600" dirty="0" smtClean="0">
                <a:solidFill>
                  <a:srgbClr val="002060"/>
                </a:solidFill>
                <a:latin typeface="Times New Roman" pitchFamily="18" charset="0"/>
                <a:cs typeface="Times New Roman" pitchFamily="18" charset="0"/>
              </a:rPr>
              <a:t>It’s necessary to especially note, that </a:t>
            </a:r>
            <a:r>
              <a:rPr lang="en-US" sz="1600" dirty="0">
                <a:solidFill>
                  <a:srgbClr val="002060"/>
                </a:solidFill>
                <a:latin typeface="Times New Roman" pitchFamily="18" charset="0"/>
                <a:cs typeface="Times New Roman" pitchFamily="18" charset="0"/>
              </a:rPr>
              <a:t>m</a:t>
            </a:r>
            <a:r>
              <a:rPr lang="en-US" sz="1600" dirty="0" smtClean="0">
                <a:solidFill>
                  <a:srgbClr val="002060"/>
                </a:solidFill>
                <a:latin typeface="Times New Roman" pitchFamily="18" charset="0"/>
                <a:cs typeface="Times New Roman" pitchFamily="18" charset="0"/>
              </a:rPr>
              <a:t>aximum of both spectra is below 100 </a:t>
            </a:r>
            <a:r>
              <a:rPr lang="en-US" sz="1600" dirty="0" err="1" smtClean="0">
                <a:solidFill>
                  <a:srgbClr val="002060"/>
                </a:solidFill>
                <a:latin typeface="Times New Roman" pitchFamily="18" charset="0"/>
                <a:cs typeface="Times New Roman" pitchFamily="18" charset="0"/>
              </a:rPr>
              <a:t>KeV</a:t>
            </a:r>
            <a:r>
              <a:rPr lang="en-US" sz="1600" dirty="0">
                <a:solidFill>
                  <a:srgbClr val="002060"/>
                </a:solidFill>
                <a:latin typeface="Times New Roman" pitchFamily="18" charset="0"/>
                <a:cs typeface="Times New Roman" pitchFamily="18" charset="0"/>
              </a:rPr>
              <a:t> </a:t>
            </a:r>
            <a:r>
              <a:rPr lang="en-US" sz="1600" dirty="0" smtClean="0">
                <a:solidFill>
                  <a:srgbClr val="002060"/>
                </a:solidFill>
                <a:latin typeface="Times New Roman" pitchFamily="18" charset="0"/>
                <a:cs typeface="Times New Roman" pitchFamily="18" charset="0"/>
              </a:rPr>
              <a:t>i.e. neutron fluxes such energies already can be measured by existing TOF spectrometers. </a:t>
            </a:r>
            <a:r>
              <a:rPr lang="en-US" sz="1600" dirty="0" smtClean="0">
                <a:solidFill>
                  <a:srgbClr val="FF0000"/>
                </a:solidFill>
                <a:latin typeface="Times New Roman" pitchFamily="18" charset="0"/>
                <a:cs typeface="Times New Roman" pitchFamily="18" charset="0"/>
              </a:rPr>
              <a:t> </a:t>
            </a:r>
            <a:endParaRPr lang="ru-RU" sz="16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846270302"/>
              </p:ext>
            </p:extLst>
          </p:nvPr>
        </p:nvGraphicFramePr>
        <p:xfrm>
          <a:off x="179512" y="188641"/>
          <a:ext cx="3240361" cy="6619732"/>
        </p:xfrm>
        <a:graphic>
          <a:graphicData uri="http://schemas.openxmlformats.org/drawingml/2006/table">
            <a:tbl>
              <a:tblPr firstRow="1" firstCol="1" bandRow="1"/>
              <a:tblGrid>
                <a:gridCol w="675074"/>
                <a:gridCol w="1080121"/>
                <a:gridCol w="675075"/>
                <a:gridCol w="810091"/>
              </a:tblGrid>
              <a:tr h="27969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400" b="1" dirty="0" smtClean="0">
                          <a:effectLst/>
                          <a:latin typeface="Times New Roman" pitchFamily="18" charset="0"/>
                          <a:cs typeface="Times New Roman" pitchFamily="18" charset="0"/>
                        </a:rPr>
                        <a:t>Energy interval</a:t>
                      </a:r>
                      <a:endParaRPr lang="ru-RU" sz="14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ea typeface="+mn-ea"/>
                          <a:cs typeface="Times New Roman" pitchFamily="18" charset="0"/>
                        </a:rPr>
                        <a:t>Capture</a:t>
                      </a:r>
                      <a:r>
                        <a:rPr lang="en-US" sz="1000" b="1" baseline="0" dirty="0" smtClean="0">
                          <a:effectLst/>
                          <a:latin typeface="Times New Roman" pitchFamily="18" charset="0"/>
                          <a:ea typeface="+mn-ea"/>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8893">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000" b="1" dirty="0" smtClean="0">
                          <a:effectLst/>
                          <a:latin typeface="Times New Roman" pitchFamily="18" charset="0"/>
                          <a:ea typeface="SimSun"/>
                          <a:cs typeface="Times New Roman" pitchFamily="18" charset="0"/>
                        </a:rPr>
                        <a:t>14.5-14.0</a:t>
                      </a:r>
                      <a:r>
                        <a:rPr lang="en-US" sz="1000" b="1" baseline="0" dirty="0" smtClean="0">
                          <a:effectLst/>
                          <a:latin typeface="Times New Roman" pitchFamily="18" charset="0"/>
                          <a:ea typeface="SimSun"/>
                          <a:cs typeface="Times New Roman" pitchFamily="18" charset="0"/>
                        </a:rPr>
                        <a:t> MeV</a:t>
                      </a:r>
                      <a:endParaRPr lang="ru-RU" sz="10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8893">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000" b="1" dirty="0" smtClean="0">
                          <a:effectLst/>
                          <a:latin typeface="Times New Roman" pitchFamily="18" charset="0"/>
                          <a:ea typeface="SimSun"/>
                          <a:cs typeface="Times New Roman" pitchFamily="18" charset="0"/>
                        </a:rPr>
                        <a:t>14.0-10.5 MeV</a:t>
                      </a:r>
                      <a:endParaRPr lang="ru-RU" sz="10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14099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52500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solidFill>
                            <a:srgbClr val="FF0000"/>
                          </a:solidFill>
                          <a:effectLst/>
                          <a:latin typeface="Times New Roman" pitchFamily="18" charset="0"/>
                          <a:cs typeface="Times New Roman" pitchFamily="18" charset="0"/>
                        </a:rPr>
                        <a:t>0.8 – 0.4 MeV</a:t>
                      </a:r>
                      <a:endParaRPr lang="ru-RU" sz="1000" b="1" dirty="0">
                        <a:solidFill>
                          <a:srgbClr val="FF0000"/>
                        </a:solidFill>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139495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solidFill>
                            <a:srgbClr val="FF0000"/>
                          </a:solidFill>
                          <a:effectLst/>
                          <a:latin typeface="Times New Roman" pitchFamily="18" charset="0"/>
                          <a:cs typeface="Times New Roman" pitchFamily="18" charset="0"/>
                        </a:rPr>
                        <a:t> </a:t>
                      </a:r>
                      <a:r>
                        <a:rPr lang="en-US" sz="1000" b="1" dirty="0" smtClean="0">
                          <a:solidFill>
                            <a:srgbClr val="FF0000"/>
                          </a:solidFill>
                          <a:effectLst/>
                          <a:latin typeface="Times New Roman" pitchFamily="18" charset="0"/>
                          <a:cs typeface="Times New Roman" pitchFamily="18" charset="0"/>
                        </a:rPr>
                        <a:t>0.4 – 0.2 MeV</a:t>
                      </a:r>
                      <a:endParaRPr lang="ru-RU" sz="1000" b="1" dirty="0">
                        <a:solidFill>
                          <a:srgbClr val="FF0000"/>
                        </a:solidFill>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330214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solidFill>
                            <a:srgbClr val="FF0000"/>
                          </a:solidFill>
                          <a:effectLst/>
                          <a:latin typeface="Times New Roman" pitchFamily="18" charset="0"/>
                          <a:cs typeface="Times New Roman" pitchFamily="18" charset="0"/>
                        </a:rPr>
                        <a:t> </a:t>
                      </a:r>
                      <a:r>
                        <a:rPr lang="en-US" sz="1000" b="1" dirty="0" smtClean="0">
                          <a:solidFill>
                            <a:srgbClr val="FF0000"/>
                          </a:solidFill>
                          <a:effectLst/>
                          <a:latin typeface="Times New Roman" pitchFamily="18" charset="0"/>
                          <a:cs typeface="Times New Roman" pitchFamily="18" charset="0"/>
                        </a:rPr>
                        <a:t>0.2 – 0.1 MeV</a:t>
                      </a:r>
                      <a:endParaRPr lang="ru-RU" sz="1000" b="1" dirty="0">
                        <a:solidFill>
                          <a:srgbClr val="FF0000"/>
                        </a:solidFill>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507853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solidFill>
                            <a:srgbClr val="FF0000"/>
                          </a:solidFill>
                          <a:effectLst/>
                          <a:latin typeface="Times New Roman" pitchFamily="18" charset="0"/>
                          <a:cs typeface="Times New Roman" pitchFamily="18" charset="0"/>
                        </a:rPr>
                        <a:t> </a:t>
                      </a:r>
                      <a:r>
                        <a:rPr lang="en-US" sz="1000" b="1" dirty="0" smtClean="0">
                          <a:solidFill>
                            <a:srgbClr val="FF0000"/>
                          </a:solidFill>
                          <a:effectLst/>
                          <a:latin typeface="Times New Roman" pitchFamily="18" charset="0"/>
                          <a:cs typeface="Times New Roman" pitchFamily="18" charset="0"/>
                        </a:rPr>
                        <a:t>100  – 46.5 </a:t>
                      </a:r>
                      <a:r>
                        <a:rPr lang="en-US" sz="1000" b="1" dirty="0" err="1" smtClean="0">
                          <a:solidFill>
                            <a:srgbClr val="FF0000"/>
                          </a:solidFill>
                          <a:effectLst/>
                          <a:latin typeface="Times New Roman" pitchFamily="18" charset="0"/>
                          <a:cs typeface="Times New Roman" pitchFamily="18" charset="0"/>
                        </a:rPr>
                        <a:t>KeV</a:t>
                      </a:r>
                      <a:endParaRPr lang="ru-RU" sz="1000" b="1" dirty="0">
                        <a:solidFill>
                          <a:srgbClr val="FF0000"/>
                        </a:solidFill>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567658</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solidFill>
                            <a:srgbClr val="FF0000"/>
                          </a:solidFill>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srgbClr val="FF0000"/>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srgbClr val="FF0000"/>
                          </a:solidFill>
                          <a:effectLst/>
                          <a:uLnTx/>
                          <a:uFillTx/>
                          <a:latin typeface="Times New Roman" pitchFamily="18" charset="0"/>
                          <a:ea typeface="+mn-ea"/>
                          <a:cs typeface="Times New Roman" pitchFamily="18" charset="0"/>
                        </a:rPr>
                        <a:t>KeV</a:t>
                      </a:r>
                      <a:endParaRPr lang="ru-RU" sz="1000" b="1" dirty="0">
                        <a:solidFill>
                          <a:srgbClr val="FF0000"/>
                        </a:solidFill>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232902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solidFill>
                            <a:schemeClr val="tx1"/>
                          </a:solidFill>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schemeClr val="tx1"/>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schemeClr val="tx1"/>
                          </a:solidFill>
                          <a:effectLst/>
                          <a:uLnTx/>
                          <a:uFillTx/>
                          <a:latin typeface="Times New Roman" pitchFamily="18" charset="0"/>
                          <a:ea typeface="+mn-ea"/>
                          <a:cs typeface="Times New Roman" pitchFamily="18" charset="0"/>
                        </a:rPr>
                        <a:t>KeV</a:t>
                      </a:r>
                      <a:endParaRPr kumimoji="0" lang="ru-RU" sz="1000" b="1" i="0" u="none" strike="noStrike" kern="1200" cap="none" spc="0" normalizeH="0" baseline="0" noProof="0" dirty="0" smtClean="0">
                        <a:ln>
                          <a:noFill/>
                        </a:ln>
                        <a:solidFill>
                          <a:schemeClr val="tx1"/>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49298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solidFill>
                            <a:schemeClr val="tx1"/>
                          </a:solidFill>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schemeClr val="tx1"/>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schemeClr val="tx1"/>
                          </a:solidFill>
                          <a:effectLst/>
                          <a:uLnTx/>
                          <a:uFillTx/>
                          <a:latin typeface="Times New Roman" pitchFamily="18" charset="0"/>
                          <a:ea typeface="+mn-ea"/>
                          <a:cs typeface="Times New Roman" pitchFamily="18" charset="0"/>
                        </a:rPr>
                        <a:t>KeV</a:t>
                      </a:r>
                      <a:endParaRPr lang="ru-RU" sz="1000" b="1" dirty="0">
                        <a:solidFill>
                          <a:schemeClr val="tx1"/>
                        </a:solidFill>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8893">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26</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0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799382100"/>
              </p:ext>
            </p:extLst>
          </p:nvPr>
        </p:nvGraphicFramePr>
        <p:xfrm>
          <a:off x="3419872" y="3501008"/>
          <a:ext cx="5616624" cy="324036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9517436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790" y="0"/>
            <a:ext cx="9036496" cy="548680"/>
          </a:xfrm>
        </p:spPr>
        <p:txBody>
          <a:bodyPr>
            <a:noAutofit/>
          </a:bodyPr>
          <a:lstStyle/>
          <a:p>
            <a:r>
              <a:rPr lang="en-US" sz="3600" b="1" dirty="0" smtClean="0">
                <a:solidFill>
                  <a:srgbClr val="002060"/>
                </a:solidFill>
                <a:latin typeface="Times New Roman" pitchFamily="18" charset="0"/>
                <a:cs typeface="Times New Roman" pitchFamily="18" charset="0"/>
              </a:rPr>
              <a:t>Spectrums in metal Tantalum </a:t>
            </a:r>
            <a:r>
              <a:rPr lang="en-US" sz="3600" b="1" dirty="0" smtClean="0">
                <a:solidFill>
                  <a:srgbClr val="002060"/>
                </a:solidFill>
                <a:latin typeface="Times New Roman"/>
              </a:rPr>
              <a:t>Ta</a:t>
            </a:r>
            <a:r>
              <a:rPr lang="en-US" sz="3600" b="1" baseline="30000" dirty="0">
                <a:solidFill>
                  <a:srgbClr val="002060"/>
                </a:solidFill>
                <a:latin typeface="Times New Roman"/>
              </a:rPr>
              <a:t>1</a:t>
            </a:r>
            <a:r>
              <a:rPr lang="ru-RU" sz="3600" b="1" baseline="30000" dirty="0" smtClean="0">
                <a:solidFill>
                  <a:srgbClr val="002060"/>
                </a:solidFill>
                <a:latin typeface="Times New Roman"/>
                <a:ea typeface="Calibri"/>
              </a:rPr>
              <a:t>8</a:t>
            </a:r>
            <a:r>
              <a:rPr lang="en-US" sz="3600" b="1" baseline="30000" dirty="0" smtClean="0">
                <a:solidFill>
                  <a:srgbClr val="002060"/>
                </a:solidFill>
                <a:latin typeface="Times New Roman"/>
                <a:ea typeface="Calibri"/>
              </a:rPr>
              <a:t>1</a:t>
            </a:r>
            <a:r>
              <a:rPr lang="en-US" sz="3600" b="1" dirty="0" smtClean="0">
                <a:solidFill>
                  <a:srgbClr val="002060"/>
                </a:solidFill>
                <a:latin typeface="Times New Roman" pitchFamily="18" charset="0"/>
                <a:cs typeface="Times New Roman" pitchFamily="18" charset="0"/>
              </a:rPr>
              <a:t> spheres</a:t>
            </a:r>
            <a:endParaRPr lang="ru-RU" sz="3600" b="1" dirty="0">
              <a:solidFill>
                <a:srgbClr val="002060"/>
              </a:solidFill>
              <a:latin typeface="Times New Roman" pitchFamily="18" charset="0"/>
              <a:cs typeface="Times New Roman" pitchFamily="18" charset="0"/>
            </a:endParaRPr>
          </a:p>
        </p:txBody>
      </p:sp>
      <p:graphicFrame>
        <p:nvGraphicFramePr>
          <p:cNvPr id="4" name="Объект 3"/>
          <p:cNvGraphicFramePr>
            <a:graphicFrameLocks noGrp="1"/>
          </p:cNvGraphicFramePr>
          <p:nvPr>
            <p:ph idx="1"/>
            <p:extLst>
              <p:ext uri="{D42A27DB-BD31-4B8C-83A1-F6EECF244321}">
                <p14:modId xmlns:p14="http://schemas.microsoft.com/office/powerpoint/2010/main" val="1627995296"/>
              </p:ext>
            </p:extLst>
          </p:nvPr>
        </p:nvGraphicFramePr>
        <p:xfrm>
          <a:off x="107504" y="692696"/>
          <a:ext cx="8884574" cy="6106006"/>
        </p:xfrm>
        <a:graphic>
          <a:graphicData uri="http://schemas.openxmlformats.org/drawingml/2006/table">
            <a:tbl>
              <a:tblPr firstRow="1" firstCol="1" bandRow="1"/>
              <a:tblGrid>
                <a:gridCol w="513863"/>
                <a:gridCol w="921652"/>
                <a:gridCol w="724725"/>
                <a:gridCol w="559710"/>
                <a:gridCol w="576064"/>
                <a:gridCol w="576064"/>
                <a:gridCol w="706048"/>
                <a:gridCol w="576064"/>
                <a:gridCol w="576064"/>
                <a:gridCol w="576064"/>
                <a:gridCol w="706048"/>
                <a:gridCol w="576064"/>
                <a:gridCol w="648072"/>
                <a:gridCol w="648072"/>
              </a:tblGrid>
              <a:tr h="155564">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ABBN-78 </a:t>
                      </a:r>
                      <a:br>
                        <a:rPr lang="en-US" sz="900" b="1" dirty="0">
                          <a:effectLst/>
                          <a:latin typeface="Times New Roman" pitchFamily="18" charset="0"/>
                          <a:ea typeface="SimSun"/>
                          <a:cs typeface="Times New Roman" pitchFamily="18" charset="0"/>
                        </a:rPr>
                      </a:br>
                      <a:r>
                        <a:rPr lang="en-US" sz="900" b="1" dirty="0">
                          <a:effectLst/>
                          <a:latin typeface="Times New Roman" pitchFamily="18" charset="0"/>
                          <a:ea typeface="SimSun"/>
                          <a:cs typeface="Times New Roman" pitchFamily="18" charset="0"/>
                        </a:rPr>
                        <a:t>Group </a:t>
                      </a:r>
                      <a:r>
                        <a:rPr lang="ru-RU" sz="900" b="1" dirty="0">
                          <a:effectLst/>
                          <a:latin typeface="Times New Roman" pitchFamily="18" charset="0"/>
                          <a:ea typeface="SimSun"/>
                          <a:cs typeface="Times New Roman" pitchFamily="18"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Energy Interval</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20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25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2254">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a:t>
                      </a:r>
                      <a:r>
                        <a:rPr lang="en-US" sz="800" b="1" baseline="0" dirty="0" smtClean="0">
                          <a:effectLst/>
                          <a:latin typeface="Times New Roman" pitchFamily="18" charset="0"/>
                          <a:ea typeface="SimSun"/>
                          <a:cs typeface="Times New Roman" pitchFamily="18" charset="0"/>
                        </a:rPr>
                        <a:t> </a:t>
                      </a:r>
                      <a:r>
                        <a:rPr lang="en-US" sz="800" b="1" dirty="0" smtClean="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3917">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14.5-14.</a:t>
                      </a:r>
                      <a:r>
                        <a:rPr lang="en-US" sz="900" b="1">
                          <a:effectLst/>
                          <a:latin typeface="Times New Roman" pitchFamily="18" charset="0"/>
                          <a:ea typeface="SimSun"/>
                          <a:cs typeface="Times New Roman" pitchFamily="18" charset="0"/>
                        </a:rPr>
                        <a:t>0 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solidFill>
                            <a:srgbClr val="00B0F0"/>
                          </a:solidFill>
                          <a:effectLst/>
                          <a:latin typeface="Times New Roman" pitchFamily="18" charset="0"/>
                          <a:ea typeface="SimSun"/>
                          <a:cs typeface="Times New Roman" pitchFamily="18" charset="0"/>
                        </a:rPr>
                        <a:t>875382</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solidFill>
                            <a:schemeClr val="tx1"/>
                          </a:solidFill>
                          <a:effectLst/>
                          <a:latin typeface="Times New Roman" pitchFamily="18" charset="0"/>
                          <a:ea typeface="SimSun"/>
                          <a:cs typeface="Times New Roman" pitchFamily="18" charset="0"/>
                        </a:rPr>
                        <a:t>252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501593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1002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236268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104660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44385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17935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0199">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r>
                        <a:rPr lang="en-US" sz="900" b="1">
                          <a:effectLst/>
                          <a:latin typeface="Times New Roman" pitchFamily="18" charset="0"/>
                          <a:ea typeface="SimSun"/>
                          <a:cs typeface="Times New Roman" pitchFamily="18" charset="0"/>
                        </a:rPr>
                        <a:t>4</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0</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10</a:t>
                      </a:r>
                      <a:r>
                        <a:rPr lang="ru-RU" sz="900" b="1">
                          <a:effectLst/>
                          <a:latin typeface="Times New Roman" pitchFamily="18" charset="0"/>
                          <a:ea typeface="SimSun"/>
                          <a:cs typeface="Times New Roman" pitchFamily="18" charset="0"/>
                        </a:rPr>
                        <a:t>.5 </a:t>
                      </a:r>
                      <a:r>
                        <a:rPr lang="en-US" sz="900" b="1">
                          <a:effectLst/>
                          <a:latin typeface="Times New Roman" pitchFamily="18" charset="0"/>
                          <a:ea typeface="SimSun"/>
                          <a:cs typeface="Times New Roman" pitchFamily="18" charset="0"/>
                        </a:rPr>
                        <a:t>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2439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13305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20092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14012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8891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10.5-6.5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5826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14328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11498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6813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6.5-4.0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9049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20623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16229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9491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4.0-2.5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18340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43725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33604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19621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9827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2.5-1.4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44337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116866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96860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57792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10591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29753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12387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14188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13341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1.4-0.8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solidFill>
                            <a:schemeClr val="tx1"/>
                          </a:solidFill>
                          <a:effectLst/>
                          <a:latin typeface="Times New Roman" pitchFamily="18" charset="0"/>
                          <a:ea typeface="SimSun"/>
                          <a:cs typeface="Times New Roman" pitchFamily="18" charset="0"/>
                        </a:rPr>
                        <a:t>58092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solidFill>
                            <a:schemeClr val="tx1"/>
                          </a:solidFill>
                          <a:effectLst/>
                          <a:latin typeface="Times New Roman" pitchFamily="18" charset="0"/>
                          <a:ea typeface="SimSun"/>
                          <a:cs typeface="Times New Roman" pitchFamily="18" charset="0"/>
                        </a:rPr>
                        <a:t>306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190620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188556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22463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125625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34876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70246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43044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35730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47903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0.</a:t>
                      </a:r>
                      <a:r>
                        <a:rPr lang="en-US" sz="900" b="1" dirty="0">
                          <a:effectLst/>
                          <a:latin typeface="Times New Roman" pitchFamily="18" charset="0"/>
                          <a:ea typeface="Times New Roman"/>
                          <a:cs typeface="Times New Roman" pitchFamily="18" charset="0"/>
                        </a:rPr>
                        <a:t>8-0.4 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55514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solidFill>
                            <a:srgbClr val="FF0000"/>
                          </a:solidFill>
                          <a:effectLst/>
                          <a:latin typeface="Times New Roman" pitchFamily="18" charset="0"/>
                          <a:ea typeface="SimSun"/>
                          <a:cs typeface="Times New Roman" pitchFamily="18" charset="0"/>
                        </a:rPr>
                        <a:t>379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239824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11055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309833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43039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249354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78468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161071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104996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92012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121866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effectLst/>
                          <a:latin typeface="Times New Roman" pitchFamily="18" charset="0"/>
                          <a:ea typeface="Times New Roman"/>
                          <a:cs typeface="Times New Roman" pitchFamily="18" charset="0"/>
                        </a:rPr>
                        <a:t>0.4-0.2 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27882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281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158777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11328</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288747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60412</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302240</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136324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237916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206737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157374</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259709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dirty="0">
                          <a:effectLst/>
                          <a:latin typeface="Times New Roman" pitchFamily="18" charset="0"/>
                          <a:ea typeface="Times New Roman"/>
                          <a:cs typeface="Times New Roman" pitchFamily="18" charset="0"/>
                        </a:rPr>
                        <a:t>0.2-0.1 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9055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160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64309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7850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150668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53869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194837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147959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182062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256729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139331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349476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100-46.5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2694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120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20716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5953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51440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45650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71464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136555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71741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252891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58675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358831</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035">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682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34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10274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18987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13872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55129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101853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11367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144915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51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4826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13151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22921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31604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6180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7889">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13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 1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 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16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 –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 –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0.465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13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0.46 – 0.215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416">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26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0.215– 0.001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Average Neutron Energy</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11.40</a:t>
                      </a:r>
                      <a:r>
                        <a:rPr lang="en-US" sz="900" b="1" baseline="0" dirty="0" smtClean="0">
                          <a:effectLst/>
                          <a:latin typeface="Times New Roman" pitchFamily="18" charset="0"/>
                          <a:ea typeface="SimSun"/>
                          <a:cs typeface="Times New Roman" pitchFamily="18" charset="0"/>
                        </a:rPr>
                        <a:t> </a:t>
                      </a:r>
                      <a:r>
                        <a:rPr lang="en-US" sz="900" b="1" dirty="0" smtClean="0">
                          <a:effectLst/>
                          <a:latin typeface="Times New Roman" pitchFamily="18" charset="0"/>
                          <a:ea typeface="SimSun"/>
                          <a:cs typeface="Times New Roman" pitchFamily="18" charset="0"/>
                        </a:rPr>
                        <a:t>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2.70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5.90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785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3.20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444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2.03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327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273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1.095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246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Diffusion/Absorption time of spectra, nanoseconds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0</a:t>
                      </a:r>
                      <a:r>
                        <a:rPr lang="en-US" sz="900" b="1" dirty="0" smtClean="0">
                          <a:effectLst/>
                          <a:latin typeface="Times New Roman" pitchFamily="18" charset="0"/>
                          <a:ea typeface="SimSun"/>
                          <a:cs typeface="Times New Roman" pitchFamily="18" charset="0"/>
                        </a:rPr>
                        <a:t>.</a:t>
                      </a:r>
                      <a:r>
                        <a:rPr lang="ru-RU" sz="900" b="1" dirty="0" smtClean="0">
                          <a:effectLst/>
                          <a:latin typeface="Times New Roman" pitchFamily="18" charset="0"/>
                          <a:ea typeface="SimSun"/>
                          <a:cs typeface="Times New Roman" pitchFamily="18" charset="0"/>
                        </a:rPr>
                        <a:t>337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0.776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4.68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9.05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16.73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28.21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32.99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49.03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49.94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66.03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66.57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78.26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Number of neutrons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1109357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dirty="0" smtClean="0">
                          <a:effectLst/>
                          <a:latin typeface="Times New Roman" pitchFamily="18" charset="0"/>
                          <a:ea typeface="SimSun"/>
                          <a:cs typeface="Times New Roman" pitchFamily="18" charset="0"/>
                        </a:rPr>
                        <a:t>1709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1390290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51049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1416042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260467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1177179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619979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845517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1010942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546077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1339147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76551728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07504" y="836712"/>
            <a:ext cx="8928992" cy="5976664"/>
          </a:xfrm>
        </p:spPr>
        <p:txBody>
          <a:bodyPr>
            <a:normAutofit fontScale="85000" lnSpcReduction="10000"/>
          </a:bodyPr>
          <a:lstStyle/>
          <a:p>
            <a:pPr marL="0" indent="0">
              <a:lnSpc>
                <a:spcPct val="115000"/>
              </a:lnSpc>
              <a:spcAft>
                <a:spcPts val="1000"/>
              </a:spcAft>
              <a:buNone/>
            </a:pPr>
            <a:r>
              <a:rPr lang="en-US" sz="2000" dirty="0">
                <a:latin typeface="Calibri"/>
                <a:ea typeface="Times New Roman"/>
                <a:cs typeface="Times New Roman"/>
              </a:rPr>
              <a:t>	</a:t>
            </a:r>
            <a:r>
              <a:rPr lang="en-US" dirty="0" smtClean="0">
                <a:solidFill>
                  <a:srgbClr val="002060"/>
                </a:solidFill>
                <a:latin typeface="Times New Roman"/>
                <a:ea typeface="Times New Roman"/>
                <a:cs typeface="Times New Roman"/>
              </a:rPr>
              <a:t>The </a:t>
            </a:r>
            <a:r>
              <a:rPr lang="en-US" dirty="0">
                <a:solidFill>
                  <a:srgbClr val="002060"/>
                </a:solidFill>
                <a:latin typeface="Times New Roman"/>
                <a:ea typeface="Times New Roman"/>
                <a:cs typeface="Times New Roman"/>
              </a:rPr>
              <a:t>results of numerical modeling </a:t>
            </a:r>
            <a:r>
              <a:rPr lang="en-US" dirty="0" smtClean="0">
                <a:solidFill>
                  <a:srgbClr val="002060"/>
                </a:solidFill>
                <a:latin typeface="Times New Roman"/>
                <a:ea typeface="Times New Roman"/>
                <a:cs typeface="Times New Roman"/>
              </a:rPr>
              <a:t>for </a:t>
            </a:r>
            <a:r>
              <a:rPr lang="en-US" dirty="0">
                <a:solidFill>
                  <a:srgbClr val="002060"/>
                </a:solidFill>
                <a:latin typeface="Times New Roman"/>
                <a:ea typeface="Times New Roman"/>
                <a:cs typeface="Times New Roman"/>
              </a:rPr>
              <a:t>leakage </a:t>
            </a:r>
            <a:r>
              <a:rPr lang="en-US" dirty="0" smtClean="0">
                <a:solidFill>
                  <a:srgbClr val="002060"/>
                </a:solidFill>
                <a:latin typeface="Times New Roman"/>
                <a:ea typeface="Times New Roman"/>
                <a:cs typeface="Times New Roman"/>
              </a:rPr>
              <a:t>neutron spectra</a:t>
            </a:r>
            <a:r>
              <a:rPr lang="en-US" dirty="0">
                <a:solidFill>
                  <a:srgbClr val="002060"/>
                </a:solidFill>
                <a:latin typeface="Times New Roman"/>
                <a:ea typeface="Times New Roman"/>
                <a:cs typeface="Times New Roman"/>
              </a:rPr>
              <a:t>, </a:t>
            </a:r>
            <a:r>
              <a:rPr lang="en-US" dirty="0" smtClean="0">
                <a:solidFill>
                  <a:srgbClr val="002060"/>
                </a:solidFill>
                <a:latin typeface="Times New Roman"/>
                <a:ea typeface="Times New Roman"/>
                <a:cs typeface="Times New Roman"/>
              </a:rPr>
              <a:t>for diffusion </a:t>
            </a:r>
            <a:r>
              <a:rPr lang="en-US" dirty="0">
                <a:solidFill>
                  <a:srgbClr val="002060"/>
                </a:solidFill>
                <a:latin typeface="Times New Roman"/>
                <a:ea typeface="Times New Roman"/>
                <a:cs typeface="Times New Roman"/>
              </a:rPr>
              <a:t>time and </a:t>
            </a:r>
            <a:r>
              <a:rPr lang="en-US" dirty="0" smtClean="0">
                <a:solidFill>
                  <a:srgbClr val="002060"/>
                </a:solidFill>
                <a:latin typeface="Times New Roman"/>
                <a:ea typeface="Times New Roman"/>
                <a:cs typeface="Times New Roman"/>
              </a:rPr>
              <a:t>for absorption neutron spectra </a:t>
            </a:r>
            <a:r>
              <a:rPr lang="en-US" dirty="0">
                <a:solidFill>
                  <a:srgbClr val="002060"/>
                </a:solidFill>
                <a:latin typeface="Times New Roman"/>
                <a:ea typeface="Times New Roman"/>
                <a:cs typeface="Times New Roman"/>
              </a:rPr>
              <a:t>during propagation of neutron </a:t>
            </a:r>
            <a:r>
              <a:rPr lang="en-US" dirty="0" smtClean="0">
                <a:solidFill>
                  <a:srgbClr val="002060"/>
                </a:solidFill>
                <a:latin typeface="Times New Roman"/>
                <a:ea typeface="Times New Roman"/>
                <a:cs typeface="Times New Roman"/>
              </a:rPr>
              <a:t>flux </a:t>
            </a:r>
            <a:r>
              <a:rPr lang="en-US" dirty="0">
                <a:solidFill>
                  <a:srgbClr val="002060"/>
                </a:solidFill>
                <a:latin typeface="Times New Roman"/>
                <a:ea typeface="Times New Roman"/>
                <a:cs typeface="Times New Roman"/>
              </a:rPr>
              <a:t>in </a:t>
            </a:r>
            <a:r>
              <a:rPr lang="en-US" dirty="0" smtClean="0">
                <a:solidFill>
                  <a:srgbClr val="002060"/>
                </a:solidFill>
                <a:latin typeface="Times New Roman"/>
                <a:ea typeface="Times New Roman"/>
                <a:cs typeface="Times New Roman"/>
              </a:rPr>
              <a:t>spheres, which consists of nominal density solid </a:t>
            </a:r>
            <a:r>
              <a:rPr lang="en-US" dirty="0">
                <a:solidFill>
                  <a:srgbClr val="002060"/>
                </a:solidFill>
                <a:latin typeface="Times New Roman"/>
                <a:ea typeface="Times New Roman"/>
                <a:cs typeface="Times New Roman"/>
              </a:rPr>
              <a:t>b</a:t>
            </a:r>
            <a:r>
              <a:rPr lang="en-US" dirty="0" smtClean="0">
                <a:solidFill>
                  <a:srgbClr val="002060"/>
                </a:solidFill>
                <a:latin typeface="Times New Roman"/>
                <a:ea typeface="Times New Roman"/>
                <a:cs typeface="Times New Roman"/>
              </a:rPr>
              <a:t>odies of nucleus </a:t>
            </a:r>
            <a:r>
              <a:rPr lang="en-US" sz="2200" dirty="0">
                <a:solidFill>
                  <a:srgbClr val="002060"/>
                </a:solidFill>
                <a:latin typeface="Times New Roman"/>
                <a:ea typeface="Times New Roman"/>
                <a:cs typeface="+mj-cs"/>
              </a:rPr>
              <a:t>C</a:t>
            </a:r>
            <a:r>
              <a:rPr lang="ru-RU" sz="2200" baseline="30000" dirty="0" smtClean="0">
                <a:solidFill>
                  <a:srgbClr val="002060"/>
                </a:solidFill>
                <a:latin typeface="Times New Roman"/>
                <a:ea typeface="Calibri"/>
                <a:cs typeface="+mj-cs"/>
              </a:rPr>
              <a:t>1</a:t>
            </a:r>
            <a:r>
              <a:rPr lang="en-US" sz="2200" baseline="30000" dirty="0" smtClean="0">
                <a:solidFill>
                  <a:srgbClr val="002060"/>
                </a:solidFill>
                <a:latin typeface="Times New Roman"/>
                <a:ea typeface="Calibri"/>
                <a:cs typeface="+mj-cs"/>
              </a:rPr>
              <a:t>2</a:t>
            </a:r>
            <a:r>
              <a:rPr lang="ru-RU" sz="2200" dirty="0" smtClean="0">
                <a:solidFill>
                  <a:srgbClr val="002060"/>
                </a:solidFill>
                <a:latin typeface="Times New Roman"/>
                <a:ea typeface="Calibri"/>
                <a:cs typeface="+mj-cs"/>
              </a:rPr>
              <a:t>, </a:t>
            </a:r>
            <a:r>
              <a:rPr lang="en-US" sz="2200" dirty="0">
                <a:solidFill>
                  <a:srgbClr val="002060"/>
                </a:solidFill>
                <a:latin typeface="Times New Roman"/>
                <a:ea typeface="Calibri"/>
                <a:cs typeface="+mj-cs"/>
              </a:rPr>
              <a:t>N</a:t>
            </a:r>
            <a:r>
              <a:rPr lang="en-US" sz="2200" dirty="0" smtClean="0">
                <a:solidFill>
                  <a:srgbClr val="002060"/>
                </a:solidFill>
                <a:latin typeface="Times New Roman"/>
                <a:ea typeface="Calibri"/>
                <a:cs typeface="+mj-cs"/>
              </a:rPr>
              <a:t>i</a:t>
            </a:r>
            <a:r>
              <a:rPr lang="en-US" sz="2200" baseline="30000" dirty="0" smtClean="0">
                <a:solidFill>
                  <a:srgbClr val="002060"/>
                </a:solidFill>
                <a:latin typeface="Times New Roman"/>
                <a:ea typeface="Calibri"/>
                <a:cs typeface="+mj-cs"/>
              </a:rPr>
              <a:t>nat</a:t>
            </a:r>
            <a:r>
              <a:rPr lang="en-US" sz="2200" dirty="0" smtClean="0">
                <a:solidFill>
                  <a:srgbClr val="002060"/>
                </a:solidFill>
                <a:latin typeface="Times New Roman"/>
                <a:ea typeface="Calibri"/>
                <a:cs typeface="+mj-cs"/>
              </a:rPr>
              <a:t> </a:t>
            </a:r>
            <a:r>
              <a:rPr lang="en-US" sz="2200" dirty="0">
                <a:solidFill>
                  <a:srgbClr val="002060"/>
                </a:solidFill>
                <a:latin typeface="Times New Roman"/>
                <a:ea typeface="Calibri"/>
                <a:cs typeface="+mj-cs"/>
              </a:rPr>
              <a:t>and</a:t>
            </a:r>
            <a:r>
              <a:rPr lang="ru-RU" sz="2200" dirty="0">
                <a:solidFill>
                  <a:srgbClr val="002060"/>
                </a:solidFill>
                <a:latin typeface="Times New Roman"/>
                <a:ea typeface="Calibri"/>
                <a:cs typeface="+mj-cs"/>
              </a:rPr>
              <a:t> </a:t>
            </a:r>
            <a:r>
              <a:rPr lang="en-US" sz="2200" dirty="0" smtClean="0">
                <a:solidFill>
                  <a:srgbClr val="002060"/>
                </a:solidFill>
                <a:latin typeface="Times New Roman"/>
                <a:ea typeface="Calibri"/>
                <a:cs typeface="+mj-cs"/>
              </a:rPr>
              <a:t>Ta</a:t>
            </a:r>
            <a:r>
              <a:rPr lang="en-US" sz="2200" baseline="30000" dirty="0">
                <a:solidFill>
                  <a:srgbClr val="002060"/>
                </a:solidFill>
                <a:latin typeface="Times New Roman"/>
                <a:ea typeface="Calibri"/>
                <a:cs typeface="+mj-cs"/>
              </a:rPr>
              <a:t>1</a:t>
            </a:r>
            <a:r>
              <a:rPr lang="ru-RU" sz="2200" baseline="30000" dirty="0" smtClean="0">
                <a:solidFill>
                  <a:srgbClr val="002060"/>
                </a:solidFill>
                <a:latin typeface="Times New Roman"/>
                <a:ea typeface="Calibri"/>
                <a:cs typeface="+mj-cs"/>
              </a:rPr>
              <a:t>8</a:t>
            </a:r>
            <a:r>
              <a:rPr lang="en-US" sz="2200" baseline="30000" dirty="0" smtClean="0">
                <a:solidFill>
                  <a:srgbClr val="002060"/>
                </a:solidFill>
                <a:latin typeface="Times New Roman"/>
                <a:ea typeface="Calibri"/>
                <a:cs typeface="+mj-cs"/>
              </a:rPr>
              <a:t>1</a:t>
            </a:r>
            <a:r>
              <a:rPr lang="en-US" sz="2200" dirty="0" smtClean="0">
                <a:solidFill>
                  <a:srgbClr val="002060"/>
                </a:solidFill>
                <a:latin typeface="Times New Roman"/>
                <a:ea typeface="Times New Roman"/>
                <a:cs typeface="Times New Roman"/>
              </a:rPr>
              <a:t>, </a:t>
            </a:r>
            <a:r>
              <a:rPr lang="en-US" dirty="0" smtClean="0">
                <a:solidFill>
                  <a:srgbClr val="002060"/>
                </a:solidFill>
                <a:latin typeface="Times New Roman"/>
                <a:ea typeface="Times New Roman"/>
                <a:cs typeface="Times New Roman"/>
              </a:rPr>
              <a:t>are presented</a:t>
            </a:r>
            <a:r>
              <a:rPr lang="en-US" dirty="0">
                <a:solidFill>
                  <a:srgbClr val="002060"/>
                </a:solidFill>
                <a:latin typeface="Times New Roman"/>
                <a:ea typeface="Times New Roman"/>
                <a:cs typeface="Times New Roman"/>
              </a:rPr>
              <a:t>. The spherically symmetric task of neutron flux diffusion from a </a:t>
            </a:r>
            <a:r>
              <a:rPr lang="ru-RU" dirty="0" smtClean="0">
                <a:solidFill>
                  <a:srgbClr val="002060"/>
                </a:solidFill>
                <a:latin typeface="Times New Roman"/>
                <a:ea typeface="Times New Roman"/>
                <a:cs typeface="Times New Roman"/>
              </a:rPr>
              <a:t>14</a:t>
            </a:r>
            <a:r>
              <a:rPr lang="en-US" dirty="0" smtClean="0">
                <a:solidFill>
                  <a:srgbClr val="002060"/>
                </a:solidFill>
                <a:latin typeface="Times New Roman"/>
                <a:ea typeface="Times New Roman"/>
                <a:cs typeface="Times New Roman"/>
              </a:rPr>
              <a:t>.1</a:t>
            </a:r>
            <a:r>
              <a:rPr lang="ru-RU" dirty="0" smtClean="0">
                <a:solidFill>
                  <a:srgbClr val="002060"/>
                </a:solidFill>
                <a:latin typeface="Times New Roman"/>
                <a:ea typeface="Times New Roman"/>
                <a:cs typeface="Times New Roman"/>
              </a:rPr>
              <a:t> </a:t>
            </a:r>
            <a:r>
              <a:rPr lang="en-US" dirty="0" smtClean="0">
                <a:solidFill>
                  <a:srgbClr val="002060"/>
                </a:solidFill>
                <a:latin typeface="Times New Roman"/>
                <a:ea typeface="Times New Roman"/>
                <a:cs typeface="Times New Roman"/>
              </a:rPr>
              <a:t>MeV central neutron source </a:t>
            </a:r>
            <a:r>
              <a:rPr lang="en-US" dirty="0">
                <a:solidFill>
                  <a:srgbClr val="002060"/>
                </a:solidFill>
                <a:latin typeface="Times New Roman"/>
                <a:ea typeface="Times New Roman"/>
                <a:cs typeface="Times New Roman"/>
              </a:rPr>
              <a:t>to the outer surface of spheres</a:t>
            </a:r>
            <a:r>
              <a:rPr lang="en-US" dirty="0" smtClean="0">
                <a:solidFill>
                  <a:srgbClr val="002060"/>
                </a:solidFill>
                <a:latin typeface="Times New Roman"/>
                <a:ea typeface="Times New Roman"/>
                <a:cs typeface="Times New Roman"/>
              </a:rPr>
              <a:t>, </a:t>
            </a:r>
            <a:r>
              <a:rPr lang="en-US" dirty="0">
                <a:solidFill>
                  <a:srgbClr val="002060"/>
                </a:solidFill>
                <a:latin typeface="Times New Roman"/>
                <a:ea typeface="Times New Roman"/>
                <a:cs typeface="Times New Roman"/>
              </a:rPr>
              <a:t>is reviewed. </a:t>
            </a:r>
            <a:r>
              <a:rPr lang="en-US" dirty="0" smtClean="0">
                <a:solidFill>
                  <a:srgbClr val="002060"/>
                </a:solidFill>
                <a:latin typeface="Times New Roman"/>
                <a:ea typeface="Times New Roman"/>
                <a:cs typeface="Times New Roman"/>
              </a:rPr>
              <a:t>The </a:t>
            </a:r>
            <a:r>
              <a:rPr lang="en-US" dirty="0">
                <a:solidFill>
                  <a:srgbClr val="002060"/>
                </a:solidFill>
                <a:latin typeface="Times New Roman"/>
                <a:ea typeface="Times New Roman"/>
                <a:cs typeface="Times New Roman"/>
              </a:rPr>
              <a:t>simulation was carried out using the Monte Carlo </a:t>
            </a:r>
            <a:r>
              <a:rPr lang="en-US" dirty="0" smtClean="0">
                <a:solidFill>
                  <a:srgbClr val="002060"/>
                </a:solidFill>
                <a:latin typeface="Times New Roman"/>
                <a:ea typeface="Times New Roman"/>
                <a:cs typeface="Times New Roman"/>
              </a:rPr>
              <a:t>code ‘Shield’ [1,2] </a:t>
            </a:r>
            <a:r>
              <a:rPr lang="en-US" dirty="0">
                <a:solidFill>
                  <a:srgbClr val="002060"/>
                </a:solidFill>
                <a:latin typeface="Times New Roman"/>
                <a:ea typeface="Times New Roman"/>
                <a:cs typeface="Times New Roman"/>
              </a:rPr>
              <a:t>with </a:t>
            </a:r>
            <a:r>
              <a:rPr lang="en-US" dirty="0" smtClean="0">
                <a:solidFill>
                  <a:srgbClr val="002060"/>
                </a:solidFill>
                <a:latin typeface="Times New Roman"/>
                <a:ea typeface="Times New Roman"/>
                <a:cs typeface="Times New Roman"/>
              </a:rPr>
              <a:t>28 energy grouped ABBN-78 neutron constants [3]. </a:t>
            </a:r>
            <a:r>
              <a:rPr lang="en-US" dirty="0">
                <a:solidFill>
                  <a:srgbClr val="002060"/>
                </a:solidFill>
                <a:latin typeface="Times New Roman"/>
                <a:ea typeface="Times New Roman"/>
                <a:cs typeface="Times New Roman"/>
              </a:rPr>
              <a:t/>
            </a:r>
            <a:br>
              <a:rPr lang="en-US" dirty="0">
                <a:solidFill>
                  <a:srgbClr val="002060"/>
                </a:solidFill>
                <a:latin typeface="Times New Roman"/>
                <a:ea typeface="Times New Roman"/>
                <a:cs typeface="Times New Roman"/>
              </a:rPr>
            </a:br>
            <a:r>
              <a:rPr lang="en-US" dirty="0" smtClean="0">
                <a:solidFill>
                  <a:srgbClr val="002060"/>
                </a:solidFill>
                <a:latin typeface="Times New Roman"/>
                <a:ea typeface="Times New Roman"/>
                <a:cs typeface="Times New Roman"/>
              </a:rPr>
              <a:t>	The </a:t>
            </a:r>
            <a:r>
              <a:rPr lang="en-US" dirty="0">
                <a:solidFill>
                  <a:srgbClr val="002060"/>
                </a:solidFill>
                <a:latin typeface="Times New Roman"/>
                <a:ea typeface="Times New Roman"/>
                <a:cs typeface="Times New Roman"/>
              </a:rPr>
              <a:t>task was carried out within the framework </a:t>
            </a:r>
            <a:r>
              <a:rPr lang="en-US" dirty="0" smtClean="0">
                <a:solidFill>
                  <a:srgbClr val="002060"/>
                </a:solidFill>
                <a:latin typeface="Times New Roman"/>
                <a:ea typeface="Times New Roman"/>
                <a:cs typeface="Times New Roman"/>
              </a:rPr>
              <a:t>to determine, how </a:t>
            </a:r>
            <a:r>
              <a:rPr lang="en-US" dirty="0">
                <a:solidFill>
                  <a:srgbClr val="002060"/>
                </a:solidFill>
                <a:latin typeface="Times New Roman"/>
                <a:ea typeface="Times New Roman"/>
                <a:cs typeface="Times New Roman"/>
              </a:rPr>
              <a:t>m</a:t>
            </a:r>
            <a:r>
              <a:rPr lang="en-US" dirty="0" smtClean="0">
                <a:solidFill>
                  <a:srgbClr val="002060"/>
                </a:solidFill>
                <a:latin typeface="Times New Roman"/>
                <a:ea typeface="Times New Roman"/>
                <a:cs typeface="Times New Roman"/>
              </a:rPr>
              <a:t>aterial selection choice, for target station of linear accelerator’s proton beam, influences on integral outgoing neutron flux, it’s energy spectrum, and diffusion time. Possibility to recreate capture spectrum of the target station, from experimentally measured by TOF-method leakage neutron spectrum, is being discussed. </a:t>
            </a:r>
            <a:br>
              <a:rPr lang="en-US" dirty="0" smtClean="0">
                <a:solidFill>
                  <a:srgbClr val="002060"/>
                </a:solidFill>
                <a:latin typeface="Times New Roman"/>
                <a:ea typeface="Times New Roman"/>
                <a:cs typeface="Times New Roman"/>
              </a:rPr>
            </a:br>
            <a:r>
              <a:rPr lang="en-US" dirty="0" smtClean="0">
                <a:solidFill>
                  <a:srgbClr val="002060"/>
                </a:solidFill>
                <a:latin typeface="Times New Roman"/>
                <a:ea typeface="Times New Roman"/>
                <a:cs typeface="Times New Roman"/>
              </a:rPr>
              <a:t>	Obtained calculated data are also necessary to compare with similar data, calculated using 299-group ABBN-93 neutron group constants [4], for calibration purposes. Presented data also can be compared both with experimental leakage neutron TOF spectra measured at the spallation neutron source RADEX, and with calculation</a:t>
            </a:r>
            <a:r>
              <a:rPr lang="en-US" dirty="0" smtClean="0">
                <a:solidFill>
                  <a:srgbClr val="002060"/>
                </a:solidFill>
                <a:latin typeface="Times New Roman" pitchFamily="18" charset="0"/>
                <a:cs typeface="Times New Roman" pitchFamily="18" charset="0"/>
              </a:rPr>
              <a:t> </a:t>
            </a:r>
            <a:r>
              <a:rPr lang="en-US" dirty="0">
                <a:solidFill>
                  <a:srgbClr val="002060"/>
                </a:solidFill>
                <a:latin typeface="Times New Roman" pitchFamily="18" charset="0"/>
                <a:cs typeface="Times New Roman" pitchFamily="18" charset="0"/>
              </a:rPr>
              <a:t>results of </a:t>
            </a:r>
            <a:r>
              <a:rPr lang="en-US" dirty="0" smtClean="0">
                <a:solidFill>
                  <a:srgbClr val="002060"/>
                </a:solidFill>
                <a:latin typeface="Times New Roman" pitchFamily="18" charset="0"/>
                <a:cs typeface="Times New Roman" pitchFamily="18" charset="0"/>
              </a:rPr>
              <a:t>codes </a:t>
            </a:r>
            <a:r>
              <a:rPr lang="en-US" dirty="0">
                <a:solidFill>
                  <a:srgbClr val="002060"/>
                </a:solidFill>
                <a:latin typeface="Times New Roman" pitchFamily="18" charset="0"/>
                <a:cs typeface="Times New Roman" pitchFamily="18" charset="0"/>
              </a:rPr>
              <a:t>which use introduction of cross sections as continuous curves instead of energy </a:t>
            </a:r>
            <a:r>
              <a:rPr lang="en-US" dirty="0" smtClean="0">
                <a:solidFill>
                  <a:srgbClr val="002060"/>
                </a:solidFill>
                <a:latin typeface="Times New Roman" pitchFamily="18" charset="0"/>
                <a:cs typeface="Times New Roman" pitchFamily="18" charset="0"/>
              </a:rPr>
              <a:t>groups. </a:t>
            </a:r>
            <a:endParaRPr lang="ru-RU" dirty="0">
              <a:solidFill>
                <a:srgbClr val="002060"/>
              </a:solidFill>
              <a:latin typeface="Calibri"/>
              <a:ea typeface="Calibri"/>
              <a:cs typeface="Times New Roman"/>
            </a:endParaRPr>
          </a:p>
        </p:txBody>
      </p:sp>
      <p:sp>
        <p:nvSpPr>
          <p:cNvPr id="3" name="Заголовок 2"/>
          <p:cNvSpPr>
            <a:spLocks noGrp="1"/>
          </p:cNvSpPr>
          <p:nvPr>
            <p:ph type="title"/>
          </p:nvPr>
        </p:nvSpPr>
        <p:spPr>
          <a:xfrm>
            <a:off x="251520" y="116632"/>
            <a:ext cx="8640960" cy="720080"/>
          </a:xfrm>
        </p:spPr>
        <p:txBody>
          <a:bodyPr>
            <a:noAutofit/>
          </a:bodyPr>
          <a:lstStyle/>
          <a:p>
            <a:r>
              <a:rPr lang="en-US" dirty="0" smtClean="0">
                <a:latin typeface="Times New Roman" pitchFamily="18" charset="0"/>
                <a:cs typeface="Times New Roman" pitchFamily="18" charset="0"/>
              </a:rPr>
              <a:t>Abstract</a:t>
            </a:r>
            <a:endParaRPr lang="ru-RU" dirty="0">
              <a:latin typeface="Times New Roman" pitchFamily="18" charset="0"/>
              <a:cs typeface="Times New Roman" pitchFamily="18" charset="0"/>
            </a:endParaRPr>
          </a:p>
        </p:txBody>
      </p:sp>
    </p:spTree>
    <p:extLst>
      <p:ext uri="{BB962C8B-B14F-4D97-AF65-F5344CB8AC3E}">
        <p14:creationId xmlns:p14="http://schemas.microsoft.com/office/powerpoint/2010/main" val="247107439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790" y="0"/>
            <a:ext cx="9036496" cy="548680"/>
          </a:xfrm>
        </p:spPr>
        <p:txBody>
          <a:bodyPr>
            <a:noAutofit/>
          </a:bodyPr>
          <a:lstStyle/>
          <a:p>
            <a:r>
              <a:rPr lang="en-US" sz="3600" b="1" dirty="0" smtClean="0">
                <a:solidFill>
                  <a:srgbClr val="002060"/>
                </a:solidFill>
                <a:latin typeface="Times New Roman" pitchFamily="18" charset="0"/>
                <a:cs typeface="Times New Roman" pitchFamily="18" charset="0"/>
              </a:rPr>
              <a:t>Spectrums in metal Tantalum </a:t>
            </a:r>
            <a:r>
              <a:rPr lang="en-US" sz="3600" b="1" dirty="0" smtClean="0">
                <a:solidFill>
                  <a:srgbClr val="002060"/>
                </a:solidFill>
                <a:latin typeface="Times New Roman"/>
              </a:rPr>
              <a:t>Ta</a:t>
            </a:r>
            <a:r>
              <a:rPr lang="en-US" sz="3600" b="1" baseline="30000" dirty="0">
                <a:solidFill>
                  <a:srgbClr val="002060"/>
                </a:solidFill>
                <a:latin typeface="Times New Roman"/>
              </a:rPr>
              <a:t>1</a:t>
            </a:r>
            <a:r>
              <a:rPr lang="ru-RU" sz="3600" b="1" baseline="30000" dirty="0" smtClean="0">
                <a:solidFill>
                  <a:srgbClr val="002060"/>
                </a:solidFill>
                <a:latin typeface="Times New Roman"/>
                <a:ea typeface="Calibri"/>
              </a:rPr>
              <a:t>8</a:t>
            </a:r>
            <a:r>
              <a:rPr lang="en-US" sz="3600" b="1" baseline="30000" dirty="0" smtClean="0">
                <a:solidFill>
                  <a:srgbClr val="002060"/>
                </a:solidFill>
                <a:latin typeface="Times New Roman"/>
                <a:ea typeface="Calibri"/>
              </a:rPr>
              <a:t>1</a:t>
            </a:r>
            <a:r>
              <a:rPr lang="en-US" sz="3600" b="1" dirty="0" smtClean="0">
                <a:solidFill>
                  <a:srgbClr val="002060"/>
                </a:solidFill>
                <a:latin typeface="Times New Roman" pitchFamily="18" charset="0"/>
                <a:cs typeface="Times New Roman" pitchFamily="18" charset="0"/>
              </a:rPr>
              <a:t>  spheres</a:t>
            </a:r>
            <a:endParaRPr lang="ru-RU" sz="3600" b="1" dirty="0">
              <a:solidFill>
                <a:srgbClr val="002060"/>
              </a:solidFill>
              <a:latin typeface="Times New Roman" pitchFamily="18" charset="0"/>
              <a:cs typeface="Times New Roman" pitchFamily="18" charset="0"/>
            </a:endParaRPr>
          </a:p>
        </p:txBody>
      </p:sp>
      <p:graphicFrame>
        <p:nvGraphicFramePr>
          <p:cNvPr id="4" name="Объект 3"/>
          <p:cNvGraphicFramePr>
            <a:graphicFrameLocks noGrp="1"/>
          </p:cNvGraphicFramePr>
          <p:nvPr>
            <p:ph idx="1"/>
            <p:extLst>
              <p:ext uri="{D42A27DB-BD31-4B8C-83A1-F6EECF244321}">
                <p14:modId xmlns:p14="http://schemas.microsoft.com/office/powerpoint/2010/main" val="3113990060"/>
              </p:ext>
            </p:extLst>
          </p:nvPr>
        </p:nvGraphicFramePr>
        <p:xfrm>
          <a:off x="179512" y="692696"/>
          <a:ext cx="8884574" cy="6061083"/>
        </p:xfrm>
        <a:graphic>
          <a:graphicData uri="http://schemas.openxmlformats.org/drawingml/2006/table">
            <a:tbl>
              <a:tblPr firstRow="1" firstCol="1" bandRow="1"/>
              <a:tblGrid>
                <a:gridCol w="513863"/>
                <a:gridCol w="921652"/>
                <a:gridCol w="708371"/>
                <a:gridCol w="576064"/>
                <a:gridCol w="576064"/>
                <a:gridCol w="576064"/>
                <a:gridCol w="706048"/>
                <a:gridCol w="576064"/>
                <a:gridCol w="576064"/>
                <a:gridCol w="576064"/>
                <a:gridCol w="706048"/>
                <a:gridCol w="576064"/>
                <a:gridCol w="648072"/>
                <a:gridCol w="648072"/>
              </a:tblGrid>
              <a:tr h="155564">
                <a:tc rowSpan="2">
                  <a:txBody>
                    <a:bodyPr/>
                    <a:lstStyle/>
                    <a:p>
                      <a:pPr algn="ctr">
                        <a:lnSpc>
                          <a:spcPct val="115000"/>
                        </a:lnSpc>
                        <a:spcAft>
                          <a:spcPts val="0"/>
                        </a:spcAft>
                      </a:pPr>
                      <a:r>
                        <a:rPr lang="en-US" sz="900" b="1" dirty="0">
                          <a:effectLst/>
                          <a:latin typeface="Times New Roman"/>
                          <a:ea typeface="SimSun"/>
                          <a:cs typeface="Times New Roman"/>
                        </a:rPr>
                        <a:t>ABBN-78 </a:t>
                      </a:r>
                      <a:br>
                        <a:rPr lang="en-US" sz="900" b="1" dirty="0">
                          <a:effectLst/>
                          <a:latin typeface="Times New Roman"/>
                          <a:ea typeface="SimSun"/>
                          <a:cs typeface="Times New Roman"/>
                        </a:rPr>
                      </a:br>
                      <a:r>
                        <a:rPr lang="en-US" sz="900" b="1" dirty="0">
                          <a:effectLst/>
                          <a:latin typeface="Times New Roman"/>
                          <a:ea typeface="SimSun"/>
                          <a:cs typeface="Times New Roman"/>
                        </a:rPr>
                        <a:t>Group </a:t>
                      </a:r>
                      <a:r>
                        <a:rPr lang="ru-RU" sz="900" b="1" dirty="0">
                          <a:effectLst/>
                          <a:latin typeface="Times New Roman"/>
                          <a:ea typeface="SimSun"/>
                          <a:cs typeface="Times New Roman"/>
                        </a:rPr>
                        <a:t>№</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Energy Interval</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30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40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50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65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80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100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2254">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a:t>
                      </a:r>
                      <a:r>
                        <a:rPr lang="en-US" sz="800" b="1" baseline="0" dirty="0" smtClean="0">
                          <a:effectLst/>
                          <a:latin typeface="Times New Roman" pitchFamily="18" charset="0"/>
                          <a:ea typeface="SimSun"/>
                          <a:cs typeface="Times New Roman" pitchFamily="18" charset="0"/>
                        </a:rPr>
                        <a:t> </a:t>
                      </a:r>
                      <a:r>
                        <a:rPr lang="en-US" sz="800" b="1" dirty="0" smtClean="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3917">
                <a:tc>
                  <a:txBody>
                    <a:bodyPr/>
                    <a:lstStyle/>
                    <a:p>
                      <a:pPr algn="ctr">
                        <a:lnSpc>
                          <a:spcPct val="115000"/>
                        </a:lnSpc>
                        <a:spcAft>
                          <a:spcPts val="0"/>
                        </a:spcAft>
                      </a:pPr>
                      <a:r>
                        <a:rPr lang="ru-RU" sz="900" b="1">
                          <a:effectLst/>
                          <a:latin typeface="Times New Roman"/>
                          <a:ea typeface="SimSun"/>
                          <a:cs typeface="Times New Roman"/>
                        </a:rPr>
                        <a:t>-1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14.5-14.</a:t>
                      </a:r>
                      <a:r>
                        <a:rPr lang="en-US" sz="900" b="1">
                          <a:effectLst/>
                          <a:latin typeface="Times New Roman" pitchFamily="18" charset="0"/>
                          <a:ea typeface="SimSun"/>
                          <a:cs typeface="Times New Roman" pitchFamily="18" charset="0"/>
                        </a:rPr>
                        <a:t>0 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6832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0199">
                <a:tc>
                  <a:txBody>
                    <a:bodyPr/>
                    <a:lstStyle/>
                    <a:p>
                      <a:pPr algn="ctr">
                        <a:lnSpc>
                          <a:spcPct val="115000"/>
                        </a:lnSpc>
                        <a:spcAft>
                          <a:spcPts val="0"/>
                        </a:spcAft>
                      </a:pPr>
                      <a:r>
                        <a:rPr lang="ru-RU" sz="900" b="1">
                          <a:effectLst/>
                          <a:latin typeface="Times New Roman"/>
                          <a:ea typeface="SimSun"/>
                          <a:cs typeface="Times New Roman"/>
                        </a:rPr>
                        <a:t>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r>
                        <a:rPr lang="en-US" sz="900" b="1">
                          <a:effectLst/>
                          <a:latin typeface="Times New Roman" pitchFamily="18" charset="0"/>
                          <a:ea typeface="SimSun"/>
                          <a:cs typeface="Times New Roman" pitchFamily="18" charset="0"/>
                        </a:rPr>
                        <a:t>4</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0</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10</a:t>
                      </a:r>
                      <a:r>
                        <a:rPr lang="ru-RU" sz="900" b="1">
                          <a:effectLst/>
                          <a:latin typeface="Times New Roman" pitchFamily="18" charset="0"/>
                          <a:ea typeface="SimSun"/>
                          <a:cs typeface="Times New Roman" pitchFamily="18" charset="0"/>
                        </a:rPr>
                        <a:t>.5 </a:t>
                      </a:r>
                      <a:r>
                        <a:rPr lang="en-US" sz="900" b="1">
                          <a:effectLst/>
                          <a:latin typeface="Times New Roman" pitchFamily="18" charset="0"/>
                          <a:ea typeface="SimSun"/>
                          <a:cs typeface="Times New Roman" pitchFamily="18" charset="0"/>
                        </a:rPr>
                        <a:t>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5026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10.5-6.5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910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6.5-4.0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1154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3</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4.0-2.5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2216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1650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2.5-1.4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6552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13629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14105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14117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14106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14099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1.4-0.8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17147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50169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51891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52394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52432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52499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52500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a:ea typeface="SimSun"/>
                          <a:cs typeface="Times New Roman"/>
                        </a:rPr>
                        <a:t>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0.</a:t>
                      </a:r>
                      <a:r>
                        <a:rPr lang="en-US" sz="900" b="1">
                          <a:effectLst/>
                          <a:latin typeface="Times New Roman" pitchFamily="18" charset="0"/>
                          <a:ea typeface="Times New Roman"/>
                          <a:cs typeface="Times New Roman" pitchFamily="18" charset="0"/>
                        </a:rPr>
                        <a:t>8-0.4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47837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130685</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11221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137234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138910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139380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139491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139495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7</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0.4-0.2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94598</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292229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26812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320797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6433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327987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329994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330182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330214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8</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0.2-0.1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92798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415298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32362</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481645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8936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501362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998</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507204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98</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507775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507853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9</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100-46.5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41343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440077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15912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527966</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4844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557217</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566537</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567549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567658</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035">
                <a:tc>
                  <a:txBody>
                    <a:bodyPr/>
                    <a:lstStyle/>
                    <a:p>
                      <a:pPr algn="ctr">
                        <a:lnSpc>
                          <a:spcPct val="115000"/>
                        </a:lnSpc>
                        <a:spcAft>
                          <a:spcPts val="0"/>
                        </a:spcAft>
                      </a:pPr>
                      <a:r>
                        <a:rPr lang="ru-RU" sz="900" b="1">
                          <a:effectLst/>
                          <a:latin typeface="Times New Roman"/>
                          <a:ea typeface="SimSun"/>
                          <a:cs typeface="Times New Roman"/>
                        </a:rPr>
                        <a:t>10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8285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178383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215431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228181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232389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232864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232902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1033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38475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45958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48506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49229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49281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49298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7468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8858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7889">
                <a:tc>
                  <a:txBody>
                    <a:bodyPr/>
                    <a:lstStyle/>
                    <a:p>
                      <a:pPr algn="ctr">
                        <a:lnSpc>
                          <a:spcPct val="115000"/>
                        </a:lnSpc>
                        <a:spcAft>
                          <a:spcPts val="0"/>
                        </a:spcAft>
                      </a:pPr>
                      <a:r>
                        <a:rPr lang="ru-RU" sz="900" b="1" dirty="0">
                          <a:effectLst/>
                          <a:latin typeface="Times New Roman"/>
                          <a:ea typeface="SimSun"/>
                          <a:cs typeface="Times New Roman"/>
                        </a:rPr>
                        <a:t>13</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1664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 1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 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a:ea typeface="SimSun"/>
                          <a:cs typeface="Times New Roman"/>
                        </a:rPr>
                        <a:t>16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17</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18</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19</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 –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23</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 –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0.465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134">
                <a:tc>
                  <a:txBody>
                    <a:bodyPr/>
                    <a:lstStyle/>
                    <a:p>
                      <a:pPr algn="ctr">
                        <a:lnSpc>
                          <a:spcPct val="115000"/>
                        </a:lnSpc>
                        <a:spcAft>
                          <a:spcPts val="0"/>
                        </a:spcAft>
                      </a:pPr>
                      <a:r>
                        <a:rPr lang="ru-RU" sz="900" b="1">
                          <a:effectLst/>
                          <a:latin typeface="Times New Roman"/>
                          <a:ea typeface="SimSun"/>
                          <a:cs typeface="Times New Roman"/>
                        </a:rPr>
                        <a:t>25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0.46 – 0.215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416">
                <a:tc>
                  <a:txBody>
                    <a:bodyPr/>
                    <a:lstStyle/>
                    <a:p>
                      <a:pPr algn="ctr">
                        <a:lnSpc>
                          <a:spcPct val="115000"/>
                        </a:lnSpc>
                        <a:spcAft>
                          <a:spcPts val="0"/>
                        </a:spcAft>
                      </a:pPr>
                      <a:r>
                        <a:rPr lang="ru-RU" sz="900" b="1" dirty="0">
                          <a:effectLst/>
                          <a:latin typeface="Times New Roman"/>
                          <a:ea typeface="SimSun"/>
                          <a:cs typeface="Times New Roman"/>
                        </a:rPr>
                        <a:t>26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0.215– 0.001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Average Neutron Energy</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870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232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621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218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479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215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332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213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343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213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109</a:t>
                      </a:r>
                      <a:r>
                        <a:rPr lang="en-US" sz="900" b="1" baseline="0" dirty="0" smtClean="0">
                          <a:effectLst/>
                          <a:latin typeface="Times New Roman" pitchFamily="18" charset="0"/>
                          <a:ea typeface="SimSun"/>
                          <a:cs typeface="Times New Roman" pitchFamily="18" charset="0"/>
                        </a:rPr>
                        <a:t>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213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Diffusion/Absorption time of spectra, nanoseconds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82.18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86.93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111.59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96.57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137.07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100.26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173.84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101.67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197.15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101.91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215.88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101.88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Number of neutrons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325859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1572150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97893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1809271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25031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1883620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2673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1906430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252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1908916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1909196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72930304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4934279" y="1614620"/>
            <a:ext cx="798711" cy="4780888"/>
          </a:xfrm>
        </p:spPr>
        <p:txBody>
          <a:bodyPr>
            <a:normAutofit lnSpcReduction="10000"/>
          </a:bodyPr>
          <a:lstStyle/>
          <a:p>
            <a:pPr lvl="0">
              <a:buClr>
                <a:srgbClr val="31B6FD"/>
              </a:buClr>
            </a:pPr>
            <a:endParaRPr lang="en-US" sz="1900" dirty="0" smtClean="0">
              <a:solidFill>
                <a:srgbClr val="002060"/>
              </a:solidFill>
              <a:latin typeface="Times New Roman"/>
              <a:ea typeface="Calibri"/>
            </a:endParaRPr>
          </a:p>
          <a:p>
            <a:pPr marL="0" lvl="0" indent="0">
              <a:buClr>
                <a:srgbClr val="31B6FD"/>
              </a:buClr>
              <a:buNone/>
            </a:pPr>
            <a:endParaRPr lang="en-US" sz="1600" dirty="0">
              <a:solidFill>
                <a:srgbClr val="002060"/>
              </a:solidFill>
              <a:latin typeface="Times New Roman"/>
              <a:ea typeface="Calibri"/>
            </a:endParaRPr>
          </a:p>
          <a:p>
            <a:pPr marL="0" lvl="0" indent="0">
              <a:buClr>
                <a:srgbClr val="31B6FD"/>
              </a:buClr>
              <a:buNone/>
            </a:pPr>
            <a:r>
              <a:rPr lang="en-US" sz="2800" dirty="0" smtClean="0">
                <a:solidFill>
                  <a:srgbClr val="002060"/>
                </a:solidFill>
                <a:latin typeface="Times New Roman"/>
                <a:ea typeface="Calibri"/>
              </a:rPr>
              <a:t>Ni</a:t>
            </a:r>
            <a:r>
              <a:rPr lang="en-US" sz="2800" baseline="30000" dirty="0" smtClean="0">
                <a:solidFill>
                  <a:srgbClr val="002060"/>
                </a:solidFill>
                <a:latin typeface="Times New Roman"/>
                <a:ea typeface="Calibri"/>
              </a:rPr>
              <a:t>61 </a:t>
            </a:r>
            <a:r>
              <a:rPr lang="en-US" sz="1600" baseline="30000" dirty="0" smtClean="0">
                <a:solidFill>
                  <a:srgbClr val="002060"/>
                </a:solidFill>
                <a:latin typeface="Times New Roman"/>
                <a:ea typeface="Calibri"/>
              </a:rPr>
              <a:t/>
            </a:r>
            <a:br>
              <a:rPr lang="en-US" sz="1600" baseline="30000" dirty="0" smtClean="0">
                <a:solidFill>
                  <a:srgbClr val="002060"/>
                </a:solidFill>
                <a:latin typeface="Times New Roman"/>
                <a:ea typeface="Calibri"/>
              </a:rPr>
            </a:br>
            <a:r>
              <a:rPr lang="en-US" sz="1200" dirty="0" smtClean="0">
                <a:solidFill>
                  <a:srgbClr val="002060"/>
                </a:solidFill>
                <a:latin typeface="Times New Roman"/>
                <a:ea typeface="Calibri"/>
              </a:rPr>
              <a:t>(1.25% </a:t>
            </a:r>
            <a:r>
              <a:rPr lang="en-US" sz="1200" dirty="0">
                <a:solidFill>
                  <a:srgbClr val="002060"/>
                </a:solidFill>
                <a:latin typeface="Times New Roman"/>
                <a:ea typeface="Calibri"/>
              </a:rPr>
              <a:t>in Ni</a:t>
            </a:r>
            <a:r>
              <a:rPr lang="en-US" sz="1200" baseline="30000" dirty="0">
                <a:solidFill>
                  <a:srgbClr val="002060"/>
                </a:solidFill>
                <a:latin typeface="Times New Roman"/>
                <a:ea typeface="Calibri"/>
              </a:rPr>
              <a:t>nat</a:t>
            </a:r>
            <a:r>
              <a:rPr lang="en-US" sz="1200" dirty="0">
                <a:solidFill>
                  <a:srgbClr val="002060"/>
                </a:solidFill>
                <a:latin typeface="Times New Roman"/>
                <a:ea typeface="Calibri"/>
              </a:rPr>
              <a:t>)</a:t>
            </a:r>
            <a:endParaRPr lang="en-US" sz="1200" baseline="30000" dirty="0">
              <a:solidFill>
                <a:srgbClr val="002060"/>
              </a:solidFill>
              <a:latin typeface="Times New Roman"/>
              <a:ea typeface="Calibri"/>
            </a:endParaRPr>
          </a:p>
          <a:p>
            <a:pPr lvl="0">
              <a:buClr>
                <a:srgbClr val="31B6FD"/>
              </a:buClr>
            </a:pPr>
            <a:endParaRPr lang="en-US" sz="1600" dirty="0" smtClean="0">
              <a:solidFill>
                <a:srgbClr val="002060"/>
              </a:solidFill>
              <a:latin typeface="Times New Roman"/>
              <a:ea typeface="Calibri"/>
            </a:endParaRPr>
          </a:p>
          <a:p>
            <a:pPr lvl="0">
              <a:buClr>
                <a:srgbClr val="31B6FD"/>
              </a:buClr>
            </a:pPr>
            <a:endParaRPr lang="en-US" sz="1600" dirty="0" smtClean="0">
              <a:solidFill>
                <a:srgbClr val="002060"/>
              </a:solidFill>
              <a:latin typeface="Times New Roman"/>
              <a:ea typeface="Calibri"/>
            </a:endParaRPr>
          </a:p>
          <a:p>
            <a:pPr lvl="0">
              <a:buClr>
                <a:srgbClr val="31B6FD"/>
              </a:buClr>
            </a:pPr>
            <a:endParaRPr lang="en-US" sz="1600" dirty="0" smtClean="0">
              <a:solidFill>
                <a:srgbClr val="002060"/>
              </a:solidFill>
              <a:latin typeface="Times New Roman"/>
              <a:ea typeface="Calibri"/>
            </a:endParaRPr>
          </a:p>
          <a:p>
            <a:pPr marL="0" lvl="0" indent="0">
              <a:buClr>
                <a:srgbClr val="31B6FD"/>
              </a:buClr>
              <a:buNone/>
            </a:pPr>
            <a:r>
              <a:rPr lang="en-US" sz="2800" dirty="0" smtClean="0">
                <a:solidFill>
                  <a:srgbClr val="002060"/>
                </a:solidFill>
                <a:latin typeface="Times New Roman"/>
                <a:ea typeface="Calibri"/>
              </a:rPr>
              <a:t>Ni</a:t>
            </a:r>
            <a:r>
              <a:rPr lang="en-US" sz="2800" baseline="30000" dirty="0" smtClean="0">
                <a:solidFill>
                  <a:srgbClr val="002060"/>
                </a:solidFill>
                <a:latin typeface="Times New Roman"/>
                <a:ea typeface="Calibri"/>
              </a:rPr>
              <a:t>62</a:t>
            </a:r>
            <a:r>
              <a:rPr lang="en-US" sz="1600" baseline="30000" dirty="0" smtClean="0">
                <a:solidFill>
                  <a:srgbClr val="002060"/>
                </a:solidFill>
                <a:latin typeface="Times New Roman"/>
                <a:ea typeface="Calibri"/>
              </a:rPr>
              <a:t/>
            </a:r>
            <a:br>
              <a:rPr lang="en-US" sz="1600" baseline="30000" dirty="0" smtClean="0">
                <a:solidFill>
                  <a:srgbClr val="002060"/>
                </a:solidFill>
                <a:latin typeface="Times New Roman"/>
                <a:ea typeface="Calibri"/>
              </a:rPr>
            </a:br>
            <a:r>
              <a:rPr lang="en-US" sz="1200" dirty="0" smtClean="0">
                <a:solidFill>
                  <a:srgbClr val="002060"/>
                </a:solidFill>
                <a:latin typeface="Times New Roman"/>
                <a:ea typeface="Calibri"/>
              </a:rPr>
              <a:t>(3.66% </a:t>
            </a:r>
            <a:r>
              <a:rPr lang="en-US" sz="1200" dirty="0">
                <a:solidFill>
                  <a:srgbClr val="002060"/>
                </a:solidFill>
                <a:latin typeface="Times New Roman"/>
                <a:ea typeface="Calibri"/>
              </a:rPr>
              <a:t>in Ni</a:t>
            </a:r>
            <a:r>
              <a:rPr lang="en-US" sz="1200" baseline="30000" dirty="0">
                <a:solidFill>
                  <a:srgbClr val="002060"/>
                </a:solidFill>
                <a:latin typeface="Times New Roman"/>
                <a:ea typeface="Calibri"/>
              </a:rPr>
              <a:t>nat</a:t>
            </a:r>
            <a:r>
              <a:rPr lang="en-US" sz="1200" dirty="0">
                <a:solidFill>
                  <a:srgbClr val="002060"/>
                </a:solidFill>
                <a:latin typeface="Times New Roman"/>
                <a:ea typeface="Calibri"/>
              </a:rPr>
              <a:t>)</a:t>
            </a:r>
            <a:endParaRPr lang="en-US" sz="1200" baseline="30000" dirty="0">
              <a:solidFill>
                <a:srgbClr val="002060"/>
              </a:solidFill>
              <a:latin typeface="Times New Roman"/>
              <a:ea typeface="Calibri"/>
            </a:endParaRPr>
          </a:p>
          <a:p>
            <a:pPr lvl="0">
              <a:buClr>
                <a:srgbClr val="31B6FD"/>
              </a:buClr>
            </a:pPr>
            <a:endParaRPr lang="en-US" sz="1600" dirty="0" smtClean="0">
              <a:solidFill>
                <a:srgbClr val="002060"/>
              </a:solidFill>
              <a:latin typeface="Times New Roman"/>
              <a:ea typeface="Calibri"/>
            </a:endParaRPr>
          </a:p>
          <a:p>
            <a:pPr lvl="0">
              <a:buClr>
                <a:srgbClr val="31B6FD"/>
              </a:buClr>
            </a:pPr>
            <a:endParaRPr lang="en-US" sz="1600" dirty="0" smtClean="0">
              <a:solidFill>
                <a:srgbClr val="002060"/>
              </a:solidFill>
              <a:latin typeface="Times New Roman"/>
              <a:ea typeface="Calibri"/>
            </a:endParaRPr>
          </a:p>
          <a:p>
            <a:pPr lvl="0">
              <a:buClr>
                <a:srgbClr val="31B6FD"/>
              </a:buClr>
            </a:pPr>
            <a:endParaRPr lang="en-US" sz="1600" dirty="0">
              <a:solidFill>
                <a:srgbClr val="002060"/>
              </a:solidFill>
              <a:latin typeface="Times New Roman"/>
              <a:ea typeface="Calibri"/>
            </a:endParaRPr>
          </a:p>
          <a:p>
            <a:pPr marL="0" lvl="0" indent="0">
              <a:buClr>
                <a:srgbClr val="31B6FD"/>
              </a:buClr>
              <a:buNone/>
            </a:pPr>
            <a:r>
              <a:rPr lang="en-US" sz="2800" dirty="0" smtClean="0">
                <a:solidFill>
                  <a:srgbClr val="002060"/>
                </a:solidFill>
                <a:latin typeface="Times New Roman"/>
                <a:ea typeface="Calibri"/>
              </a:rPr>
              <a:t>Ni</a:t>
            </a:r>
            <a:r>
              <a:rPr lang="en-US" sz="2800" baseline="30000" dirty="0" smtClean="0">
                <a:solidFill>
                  <a:srgbClr val="002060"/>
                </a:solidFill>
                <a:latin typeface="Times New Roman"/>
                <a:ea typeface="Calibri"/>
              </a:rPr>
              <a:t>64</a:t>
            </a:r>
            <a:r>
              <a:rPr lang="en-US" sz="1600" baseline="30000" dirty="0" smtClean="0">
                <a:solidFill>
                  <a:srgbClr val="002060"/>
                </a:solidFill>
                <a:latin typeface="Times New Roman"/>
                <a:ea typeface="Calibri"/>
              </a:rPr>
              <a:t> </a:t>
            </a:r>
            <a:br>
              <a:rPr lang="en-US" sz="1600" baseline="30000" dirty="0" smtClean="0">
                <a:solidFill>
                  <a:srgbClr val="002060"/>
                </a:solidFill>
                <a:latin typeface="Times New Roman"/>
                <a:ea typeface="Calibri"/>
              </a:rPr>
            </a:br>
            <a:r>
              <a:rPr lang="en-US" sz="1200" dirty="0" smtClean="0">
                <a:solidFill>
                  <a:srgbClr val="002060"/>
                </a:solidFill>
                <a:latin typeface="Times New Roman"/>
                <a:ea typeface="Calibri"/>
              </a:rPr>
              <a:t>(1.16% </a:t>
            </a:r>
            <a:r>
              <a:rPr lang="en-US" sz="1200" dirty="0">
                <a:solidFill>
                  <a:srgbClr val="002060"/>
                </a:solidFill>
                <a:latin typeface="Times New Roman"/>
                <a:ea typeface="Calibri"/>
              </a:rPr>
              <a:t>in Ni</a:t>
            </a:r>
            <a:r>
              <a:rPr lang="en-US" sz="1200" baseline="30000" dirty="0">
                <a:solidFill>
                  <a:srgbClr val="002060"/>
                </a:solidFill>
                <a:latin typeface="Times New Roman"/>
                <a:ea typeface="Calibri"/>
              </a:rPr>
              <a:t>nat</a:t>
            </a:r>
            <a:r>
              <a:rPr lang="en-US" sz="1200" dirty="0">
                <a:solidFill>
                  <a:srgbClr val="002060"/>
                </a:solidFill>
                <a:latin typeface="Times New Roman"/>
                <a:ea typeface="Calibri"/>
              </a:rPr>
              <a:t>)</a:t>
            </a:r>
            <a:endParaRPr lang="en-US" sz="1200" baseline="30000" dirty="0">
              <a:solidFill>
                <a:srgbClr val="002060"/>
              </a:solidFill>
              <a:latin typeface="Times New Roman"/>
              <a:ea typeface="Calibri"/>
            </a:endParaRPr>
          </a:p>
          <a:p>
            <a:pPr lvl="0">
              <a:buClr>
                <a:srgbClr val="31B6FD"/>
              </a:buClr>
            </a:pPr>
            <a:endParaRPr lang="en-US" sz="1900" baseline="30000" dirty="0" smtClean="0">
              <a:solidFill>
                <a:srgbClr val="002060"/>
              </a:solidFill>
              <a:latin typeface="Times New Roman"/>
              <a:ea typeface="Calibri"/>
            </a:endParaRPr>
          </a:p>
          <a:p>
            <a:pPr marL="0" indent="0">
              <a:buNone/>
            </a:pPr>
            <a:endParaRPr lang="en-US" sz="1900" baseline="30000" dirty="0" smtClean="0">
              <a:solidFill>
                <a:srgbClr val="002060"/>
              </a:solidFill>
              <a:latin typeface="Times New Roman"/>
              <a:ea typeface="Calibri"/>
            </a:endParaRPr>
          </a:p>
        </p:txBody>
      </p:sp>
      <p:sp>
        <p:nvSpPr>
          <p:cNvPr id="4" name="Заголовок 2"/>
          <p:cNvSpPr txBox="1">
            <a:spLocks/>
          </p:cNvSpPr>
          <p:nvPr/>
        </p:nvSpPr>
        <p:spPr>
          <a:xfrm>
            <a:off x="179512" y="116631"/>
            <a:ext cx="8712968" cy="998745"/>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r>
              <a:rPr lang="en-US" sz="1900" dirty="0" smtClean="0">
                <a:solidFill>
                  <a:srgbClr val="002060"/>
                </a:solidFill>
                <a:latin typeface="Times New Roman"/>
                <a:ea typeface="Calibri"/>
                <a:cs typeface="+mn-cs"/>
              </a:rPr>
              <a:t>Neutron cross sections of isotopes of Ni</a:t>
            </a:r>
            <a:r>
              <a:rPr lang="en-US" sz="1900" baseline="30000" dirty="0" smtClean="0">
                <a:solidFill>
                  <a:srgbClr val="002060"/>
                </a:solidFill>
                <a:latin typeface="Times New Roman"/>
                <a:ea typeface="Calibri"/>
                <a:cs typeface="+mn-cs"/>
              </a:rPr>
              <a:t>nat :</a:t>
            </a:r>
            <a:r>
              <a:rPr lang="en-US" sz="1900" dirty="0" smtClean="0">
                <a:solidFill>
                  <a:srgbClr val="002060"/>
                </a:solidFill>
                <a:latin typeface="Times New Roman"/>
                <a:ea typeface="Calibri"/>
                <a:cs typeface="+mn-cs"/>
              </a:rPr>
              <a:t> </a:t>
            </a:r>
            <a:br>
              <a:rPr lang="en-US" sz="1900" dirty="0" smtClean="0">
                <a:solidFill>
                  <a:srgbClr val="002060"/>
                </a:solidFill>
                <a:latin typeface="Times New Roman"/>
                <a:ea typeface="Calibri"/>
                <a:cs typeface="+mn-cs"/>
              </a:rPr>
            </a:br>
            <a:r>
              <a:rPr lang="en-US" sz="1900" dirty="0" smtClean="0">
                <a:solidFill>
                  <a:srgbClr val="002060"/>
                </a:solidFill>
                <a:latin typeface="Times New Roman"/>
                <a:ea typeface="Calibri"/>
                <a:cs typeface="+mn-cs"/>
              </a:rPr>
              <a:t>total cross section (blue line), capture (green), inelastic scattering (red line). </a:t>
            </a:r>
            <a:br>
              <a:rPr lang="en-US" sz="1900" dirty="0" smtClean="0">
                <a:solidFill>
                  <a:srgbClr val="002060"/>
                </a:solidFill>
                <a:latin typeface="Times New Roman"/>
                <a:ea typeface="Calibri"/>
                <a:cs typeface="+mn-cs"/>
              </a:rPr>
            </a:br>
            <a:r>
              <a:rPr lang="en-US" sz="1900" dirty="0" smtClean="0">
                <a:solidFill>
                  <a:srgbClr val="002060"/>
                </a:solidFill>
                <a:latin typeface="Times New Roman"/>
                <a:ea typeface="Calibri"/>
                <a:cs typeface="+mn-cs"/>
              </a:rPr>
              <a:t>Data from the Brookhaven National Laboratory [5].</a:t>
            </a:r>
            <a:endParaRPr lang="ru-RU" sz="2000" dirty="0"/>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95922" y="1196752"/>
            <a:ext cx="3738357" cy="2304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Объект 1"/>
          <p:cNvSpPr txBox="1">
            <a:spLocks/>
          </p:cNvSpPr>
          <p:nvPr/>
        </p:nvSpPr>
        <p:spPr>
          <a:xfrm>
            <a:off x="0" y="1493168"/>
            <a:ext cx="1259632" cy="4672136"/>
          </a:xfrm>
          <a:prstGeom prst="rect">
            <a:avLst/>
          </a:prstGeom>
        </p:spPr>
        <p:txBody>
          <a:bodyPr vert="horz" lIns="91440" tIns="45720" rIns="91440" bIns="45720" rtlCol="0">
            <a:normAutofit/>
          </a:bodyPr>
          <a:lst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a:lstStyle>
          <a:p>
            <a:pPr>
              <a:buClr>
                <a:srgbClr val="31B6FD"/>
              </a:buClr>
            </a:pPr>
            <a:endParaRPr lang="en-US" sz="1900" dirty="0" smtClean="0">
              <a:solidFill>
                <a:srgbClr val="002060"/>
              </a:solidFill>
              <a:latin typeface="Times New Roman"/>
              <a:ea typeface="Calibri"/>
            </a:endParaRPr>
          </a:p>
          <a:p>
            <a:pPr marL="0" indent="0">
              <a:buClr>
                <a:srgbClr val="31B6FD"/>
              </a:buClr>
              <a:buFont typeface="Symbol" pitchFamily="18" charset="2"/>
              <a:buNone/>
            </a:pPr>
            <a:endParaRPr lang="en-US" sz="1900" dirty="0" smtClean="0">
              <a:solidFill>
                <a:srgbClr val="002060"/>
              </a:solidFill>
              <a:latin typeface="Times New Roman"/>
              <a:ea typeface="Calibri"/>
            </a:endParaRPr>
          </a:p>
          <a:p>
            <a:pPr marL="0" indent="0">
              <a:buClr>
                <a:srgbClr val="31B6FD"/>
              </a:buClr>
              <a:buFont typeface="Symbol" pitchFamily="18" charset="2"/>
              <a:buNone/>
            </a:pPr>
            <a:r>
              <a:rPr lang="en-US" sz="2800" dirty="0" smtClean="0">
                <a:solidFill>
                  <a:srgbClr val="002060"/>
                </a:solidFill>
                <a:latin typeface="Times New Roman"/>
                <a:ea typeface="Calibri"/>
              </a:rPr>
              <a:t>Ni</a:t>
            </a:r>
            <a:r>
              <a:rPr lang="en-US" sz="2800" baseline="30000" dirty="0" smtClean="0">
                <a:solidFill>
                  <a:srgbClr val="002060"/>
                </a:solidFill>
                <a:latin typeface="Times New Roman"/>
                <a:ea typeface="Calibri"/>
              </a:rPr>
              <a:t>58</a:t>
            </a:r>
            <a:r>
              <a:rPr lang="en-US" sz="1600" baseline="30000" dirty="0" smtClean="0">
                <a:solidFill>
                  <a:srgbClr val="002060"/>
                </a:solidFill>
                <a:latin typeface="Times New Roman"/>
                <a:ea typeface="Calibri"/>
              </a:rPr>
              <a:t/>
            </a:r>
            <a:br>
              <a:rPr lang="en-US" sz="1600" baseline="30000" dirty="0" smtClean="0">
                <a:solidFill>
                  <a:srgbClr val="002060"/>
                </a:solidFill>
                <a:latin typeface="Times New Roman"/>
                <a:ea typeface="Calibri"/>
              </a:rPr>
            </a:br>
            <a:r>
              <a:rPr lang="en-US" sz="1200" dirty="0" smtClean="0">
                <a:solidFill>
                  <a:srgbClr val="002060"/>
                </a:solidFill>
                <a:latin typeface="Times New Roman"/>
                <a:ea typeface="Calibri"/>
              </a:rPr>
              <a:t>(67.76% in Ni</a:t>
            </a:r>
            <a:r>
              <a:rPr lang="en-US" sz="1200" baseline="30000" dirty="0" smtClean="0">
                <a:solidFill>
                  <a:srgbClr val="002060"/>
                </a:solidFill>
                <a:latin typeface="Times New Roman"/>
                <a:ea typeface="Calibri"/>
              </a:rPr>
              <a:t>nat</a:t>
            </a:r>
            <a:r>
              <a:rPr lang="en-US" sz="1200" dirty="0" smtClean="0">
                <a:solidFill>
                  <a:srgbClr val="002060"/>
                </a:solidFill>
                <a:latin typeface="Times New Roman"/>
                <a:ea typeface="Calibri"/>
              </a:rPr>
              <a:t>)</a:t>
            </a:r>
          </a:p>
          <a:p>
            <a:pPr marL="0" indent="0">
              <a:buClr>
                <a:srgbClr val="31B6FD"/>
              </a:buClr>
              <a:buFont typeface="Symbol" pitchFamily="18" charset="2"/>
              <a:buNone/>
            </a:pPr>
            <a:endParaRPr lang="en-US" sz="1600" dirty="0" smtClean="0">
              <a:solidFill>
                <a:srgbClr val="002060"/>
              </a:solidFill>
              <a:latin typeface="Times New Roman"/>
              <a:ea typeface="Calibri"/>
            </a:endParaRPr>
          </a:p>
          <a:p>
            <a:pPr>
              <a:buClr>
                <a:srgbClr val="31B6FD"/>
              </a:buClr>
            </a:pPr>
            <a:endParaRPr lang="en-US" sz="1600" dirty="0" smtClean="0">
              <a:solidFill>
                <a:srgbClr val="002060"/>
              </a:solidFill>
              <a:latin typeface="Times New Roman"/>
              <a:ea typeface="Calibri"/>
            </a:endParaRPr>
          </a:p>
          <a:p>
            <a:pPr>
              <a:buClr>
                <a:srgbClr val="31B6FD"/>
              </a:buClr>
            </a:pPr>
            <a:endParaRPr lang="en-US" sz="1600" dirty="0">
              <a:solidFill>
                <a:srgbClr val="002060"/>
              </a:solidFill>
              <a:latin typeface="Times New Roman"/>
              <a:ea typeface="Calibri"/>
            </a:endParaRPr>
          </a:p>
          <a:p>
            <a:pPr>
              <a:buClr>
                <a:srgbClr val="31B6FD"/>
              </a:buClr>
            </a:pPr>
            <a:endParaRPr lang="en-US" sz="1600" dirty="0" smtClean="0">
              <a:solidFill>
                <a:srgbClr val="002060"/>
              </a:solidFill>
              <a:latin typeface="Times New Roman"/>
              <a:ea typeface="Calibri"/>
            </a:endParaRPr>
          </a:p>
          <a:p>
            <a:pPr marL="0" indent="0">
              <a:buClr>
                <a:srgbClr val="31B6FD"/>
              </a:buClr>
              <a:buNone/>
            </a:pPr>
            <a:endParaRPr lang="en-US" sz="1600" dirty="0" smtClean="0">
              <a:solidFill>
                <a:srgbClr val="002060"/>
              </a:solidFill>
              <a:latin typeface="Times New Roman"/>
              <a:ea typeface="Calibri"/>
            </a:endParaRPr>
          </a:p>
          <a:p>
            <a:pPr marL="0" indent="0">
              <a:buClr>
                <a:srgbClr val="31B6FD"/>
              </a:buClr>
              <a:buFont typeface="Symbol" pitchFamily="18" charset="2"/>
              <a:buNone/>
            </a:pPr>
            <a:endParaRPr lang="en-US" sz="1600" dirty="0" smtClean="0">
              <a:solidFill>
                <a:srgbClr val="002060"/>
              </a:solidFill>
              <a:latin typeface="Times New Roman"/>
              <a:ea typeface="Calibri"/>
            </a:endParaRPr>
          </a:p>
          <a:p>
            <a:pPr marL="0" indent="0">
              <a:buClr>
                <a:srgbClr val="31B6FD"/>
              </a:buClr>
              <a:buFont typeface="Symbol" pitchFamily="18" charset="2"/>
              <a:buNone/>
            </a:pPr>
            <a:r>
              <a:rPr lang="en-US" sz="2800" dirty="0" smtClean="0">
                <a:solidFill>
                  <a:srgbClr val="002060"/>
                </a:solidFill>
                <a:latin typeface="Times New Roman"/>
                <a:ea typeface="Calibri"/>
              </a:rPr>
              <a:t>Ni</a:t>
            </a:r>
            <a:r>
              <a:rPr lang="en-US" sz="2800" baseline="30000" dirty="0" smtClean="0">
                <a:solidFill>
                  <a:srgbClr val="002060"/>
                </a:solidFill>
                <a:latin typeface="Times New Roman"/>
                <a:ea typeface="Calibri"/>
              </a:rPr>
              <a:t>60</a:t>
            </a:r>
            <a:r>
              <a:rPr lang="en-US" sz="1600" baseline="30000" dirty="0" smtClean="0">
                <a:solidFill>
                  <a:srgbClr val="002060"/>
                </a:solidFill>
                <a:latin typeface="Times New Roman"/>
                <a:ea typeface="Calibri"/>
              </a:rPr>
              <a:t/>
            </a:r>
            <a:br>
              <a:rPr lang="en-US" sz="1600" baseline="30000" dirty="0" smtClean="0">
                <a:solidFill>
                  <a:srgbClr val="002060"/>
                </a:solidFill>
                <a:latin typeface="Times New Roman"/>
                <a:ea typeface="Calibri"/>
              </a:rPr>
            </a:br>
            <a:r>
              <a:rPr lang="en-US" sz="1200" dirty="0" smtClean="0">
                <a:solidFill>
                  <a:srgbClr val="002060"/>
                </a:solidFill>
                <a:latin typeface="Times New Roman"/>
                <a:ea typeface="Calibri"/>
              </a:rPr>
              <a:t>(26.16% in Ni</a:t>
            </a:r>
            <a:r>
              <a:rPr lang="en-US" sz="1200" baseline="30000" dirty="0" smtClean="0">
                <a:solidFill>
                  <a:srgbClr val="002060"/>
                </a:solidFill>
                <a:latin typeface="Times New Roman"/>
                <a:ea typeface="Calibri"/>
              </a:rPr>
              <a:t>nat</a:t>
            </a:r>
            <a:r>
              <a:rPr lang="en-US" sz="1200" dirty="0" smtClean="0">
                <a:solidFill>
                  <a:srgbClr val="002060"/>
                </a:solidFill>
                <a:latin typeface="Times New Roman"/>
                <a:ea typeface="Calibri"/>
              </a:rPr>
              <a:t>)</a:t>
            </a:r>
            <a:endParaRPr lang="en-US" sz="1200" baseline="30000" dirty="0" smtClean="0">
              <a:solidFill>
                <a:srgbClr val="002060"/>
              </a:solidFill>
              <a:latin typeface="Times New Roman"/>
              <a:ea typeface="Calibri"/>
            </a:endParaRPr>
          </a:p>
          <a:p>
            <a:pPr>
              <a:buClr>
                <a:srgbClr val="31B6FD"/>
              </a:buClr>
            </a:pPr>
            <a:endParaRPr lang="en-US" sz="1600" dirty="0" smtClean="0">
              <a:solidFill>
                <a:srgbClr val="002060"/>
              </a:solidFill>
              <a:latin typeface="Times New Roman"/>
              <a:ea typeface="Calibri"/>
            </a:endParaRPr>
          </a:p>
          <a:p>
            <a:pPr>
              <a:buClr>
                <a:srgbClr val="31B6FD"/>
              </a:buClr>
            </a:pPr>
            <a:endParaRPr lang="en-US" sz="1600" dirty="0" smtClean="0">
              <a:solidFill>
                <a:srgbClr val="002060"/>
              </a:solidFill>
              <a:latin typeface="Times New Roman"/>
              <a:ea typeface="Calibri"/>
            </a:endParaRPr>
          </a:p>
          <a:p>
            <a:pPr>
              <a:buClr>
                <a:srgbClr val="31B6FD"/>
              </a:buClr>
            </a:pPr>
            <a:endParaRPr lang="en-US" sz="1600" dirty="0" smtClean="0">
              <a:solidFill>
                <a:srgbClr val="002060"/>
              </a:solidFill>
              <a:latin typeface="Times New Roman"/>
              <a:ea typeface="Calibri"/>
            </a:endParaRPr>
          </a:p>
          <a:p>
            <a:pPr>
              <a:buClr>
                <a:srgbClr val="31B6FD"/>
              </a:buClr>
            </a:pPr>
            <a:endParaRPr lang="en-US" sz="1900" baseline="30000" dirty="0" smtClean="0">
              <a:solidFill>
                <a:srgbClr val="002060"/>
              </a:solidFill>
              <a:latin typeface="Times New Roman"/>
              <a:ea typeface="Calibri"/>
            </a:endParaRPr>
          </a:p>
          <a:p>
            <a:pPr marL="0" indent="0">
              <a:buFont typeface="Symbol" pitchFamily="18" charset="2"/>
              <a:buNone/>
            </a:pPr>
            <a:endParaRPr lang="en-US" sz="1900" baseline="30000" dirty="0" smtClean="0">
              <a:solidFill>
                <a:srgbClr val="002060"/>
              </a:solidFill>
              <a:latin typeface="Times New Roman"/>
              <a:ea typeface="Calibri"/>
            </a:endParaRPr>
          </a:p>
        </p:txBody>
      </p:sp>
      <p:pic>
        <p:nvPicPr>
          <p:cNvPr id="3075"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13653" y="4005064"/>
            <a:ext cx="3381278" cy="20882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96137" y="1050400"/>
            <a:ext cx="2448272" cy="18208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7"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833809" y="2871276"/>
            <a:ext cx="2410600" cy="1798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8"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861975" y="4797152"/>
            <a:ext cx="2382434" cy="1777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7704675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0"/>
            <a:ext cx="9036496" cy="764704"/>
          </a:xfrm>
        </p:spPr>
        <p:txBody>
          <a:bodyPr>
            <a:normAutofit/>
          </a:bodyPr>
          <a:lstStyle/>
          <a:p>
            <a:r>
              <a:rPr lang="en-US" b="1" dirty="0" smtClean="0">
                <a:solidFill>
                  <a:srgbClr val="0070C0"/>
                </a:solidFill>
                <a:latin typeface="Times New Roman" pitchFamily="18" charset="0"/>
                <a:cs typeface="Times New Roman" pitchFamily="18" charset="0"/>
              </a:rPr>
              <a:t>ABBN-78 constants for </a:t>
            </a:r>
            <a:r>
              <a:rPr lang="en-US" sz="4000" b="1" dirty="0" smtClean="0">
                <a:solidFill>
                  <a:srgbClr val="0070C0"/>
                </a:solidFill>
                <a:latin typeface="Times New Roman"/>
                <a:ea typeface="Calibri"/>
                <a:cs typeface="+mn-cs"/>
              </a:rPr>
              <a:t>28Ni</a:t>
            </a:r>
            <a:r>
              <a:rPr lang="en-US" sz="4000" b="1" baseline="30000" dirty="0" smtClean="0">
                <a:solidFill>
                  <a:srgbClr val="0070C0"/>
                </a:solidFill>
                <a:latin typeface="Times New Roman"/>
                <a:ea typeface="Calibri"/>
                <a:cs typeface="+mn-cs"/>
              </a:rPr>
              <a:t>nat</a:t>
            </a:r>
            <a:endParaRPr lang="ru-RU" sz="4000" b="1" dirty="0">
              <a:solidFill>
                <a:srgbClr val="0070C0"/>
              </a:solidFill>
              <a:latin typeface="Times New Roman" pitchFamily="18" charset="0"/>
              <a:cs typeface="Times New Roman" pitchFamily="18" charset="0"/>
            </a:endParaRPr>
          </a:p>
        </p:txBody>
      </p:sp>
      <p:sp>
        <p:nvSpPr>
          <p:cNvPr id="3" name="Объект 2"/>
          <p:cNvSpPr>
            <a:spLocks noGrp="1"/>
          </p:cNvSpPr>
          <p:nvPr>
            <p:ph idx="1"/>
          </p:nvPr>
        </p:nvSpPr>
        <p:spPr/>
        <p:txBody>
          <a:bodyPr/>
          <a:lstStyle/>
          <a:p>
            <a:endParaRPr lang="ru-RU"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442" y="980728"/>
            <a:ext cx="9020431" cy="5678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2222588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4129120928"/>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855171</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38129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14702</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502</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12915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531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22591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647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25269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334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21138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81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5956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2430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283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96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242108722"/>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28128272"/>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7424198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5</a:t>
            </a:r>
            <a:r>
              <a:rPr lang="en-US" sz="2200" b="1" u="sng" dirty="0" smtClean="0">
                <a:solidFill>
                  <a:srgbClr val="FF0000"/>
                </a:solidFill>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674231566"/>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450166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142319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42000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27704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50266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69927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84013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73447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46477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19851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6586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454742456"/>
              </p:ext>
            </p:extLst>
          </p:nvPr>
        </p:nvGraphicFramePr>
        <p:xfrm>
          <a:off x="3779912"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743712660"/>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893512842"/>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194766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206527</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41196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23213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20216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17815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35792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23643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60063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15499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101659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6164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129886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110650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45453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22918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7540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9105483"/>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4047984271"/>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15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153185741"/>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81574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233769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28894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34452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24270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19060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30944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36823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22946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82094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10911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141048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4079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160519</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66310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40876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16249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6150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446364096"/>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263583642"/>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2</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033422465"/>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33423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244697</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17527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41597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27506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35056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19677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27119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53721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14641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118846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179442</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7653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79291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6149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53821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24119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6884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4814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938548885"/>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133091593"/>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25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206525290"/>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13413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250264</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9806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45677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28865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37242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9437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29315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32203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16570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86346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166124</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11458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81613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10096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58290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13223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28469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13221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12768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12073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6323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5930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8389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8771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8084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3301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114218803"/>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180550964"/>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3</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787305282"/>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251973</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5146</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48052</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1104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29602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1817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38148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4495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30139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17685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17913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56539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8912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134926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14768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75659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13869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56635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19321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28717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20097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13647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19288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1213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9672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7013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4653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3555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7049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4538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6951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3772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4566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3624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6414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3290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8103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2820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10719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2409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13509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1840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15621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1400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16368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875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15075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433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11614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171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6721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2596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637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959280761"/>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045176161"/>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07505" y="116632"/>
            <a:ext cx="8784975" cy="1152128"/>
          </a:xfrm>
        </p:spPr>
        <p:txBody>
          <a:bodyPr>
            <a:noAutofit/>
          </a:bodyPr>
          <a:lstStyle/>
          <a:p>
            <a:pPr marL="0" indent="0" algn="ctr">
              <a:buNone/>
            </a:pPr>
            <a:r>
              <a:rPr lang="en-US" sz="7200" b="1" dirty="0" smtClean="0">
                <a:latin typeface="Times New Roman" pitchFamily="18" charset="0"/>
                <a:cs typeface="Times New Roman" pitchFamily="18" charset="0"/>
              </a:rPr>
              <a:t>Introduction</a:t>
            </a:r>
            <a:endParaRPr lang="ru-RU" sz="7200" b="1" dirty="0">
              <a:latin typeface="Times New Roman" pitchFamily="18" charset="0"/>
              <a:cs typeface="Times New Roman" pitchFamily="18" charset="0"/>
            </a:endParaRPr>
          </a:p>
        </p:txBody>
      </p:sp>
      <p:sp>
        <p:nvSpPr>
          <p:cNvPr id="3" name="Заголовок 2"/>
          <p:cNvSpPr>
            <a:spLocks noGrp="1"/>
          </p:cNvSpPr>
          <p:nvPr>
            <p:ph type="title"/>
          </p:nvPr>
        </p:nvSpPr>
        <p:spPr>
          <a:xfrm>
            <a:off x="179512" y="980728"/>
            <a:ext cx="8856984" cy="5760640"/>
          </a:xfrm>
        </p:spPr>
        <p:txBody>
          <a:bodyPr>
            <a:normAutofit/>
          </a:bodyPr>
          <a:lstStyle/>
          <a:p>
            <a:pPr algn="l"/>
            <a:r>
              <a:rPr lang="en-US" sz="2000" dirty="0">
                <a:solidFill>
                  <a:srgbClr val="002060"/>
                </a:solidFill>
                <a:latin typeface="Times New Roman" pitchFamily="18" charset="0"/>
                <a:cs typeface="Times New Roman" pitchFamily="18" charset="0"/>
              </a:rPr>
              <a:t>	</a:t>
            </a:r>
            <a:r>
              <a:rPr lang="en-US" sz="2400" dirty="0" smtClean="0">
                <a:solidFill>
                  <a:srgbClr val="002060"/>
                </a:solidFill>
                <a:latin typeface="Times New Roman" pitchFamily="18" charset="0"/>
                <a:cs typeface="Times New Roman" pitchFamily="18" charset="0"/>
              </a:rPr>
              <a:t>Integral experiments are united integral check of all main types of nuclear constants, of cross sections libraries [5] for interactions of neutrons with nuclei. This idea was expressed already in early works [6]. </a:t>
            </a:r>
            <a:r>
              <a:rPr lang="ru-RU" sz="2400" dirty="0" smtClean="0">
                <a:solidFill>
                  <a:srgbClr val="002060"/>
                </a:solidFill>
                <a:latin typeface="Times New Roman" pitchFamily="18" charset="0"/>
                <a:cs typeface="Times New Roman" pitchFamily="18" charset="0"/>
              </a:rPr>
              <a:t/>
            </a:r>
            <a:br>
              <a:rPr lang="ru-RU" sz="2400" dirty="0" smtClean="0">
                <a:solidFill>
                  <a:srgbClr val="002060"/>
                </a:solidFill>
                <a:latin typeface="Times New Roman" pitchFamily="18" charset="0"/>
                <a:cs typeface="Times New Roman" pitchFamily="18" charset="0"/>
              </a:rPr>
            </a:br>
            <a:r>
              <a:rPr lang="ru-RU" sz="2400" dirty="0">
                <a:solidFill>
                  <a:srgbClr val="002060"/>
                </a:solidFill>
                <a:latin typeface="Times New Roman" pitchFamily="18" charset="0"/>
                <a:cs typeface="Times New Roman" pitchFamily="18" charset="0"/>
              </a:rPr>
              <a:t>	</a:t>
            </a:r>
            <a:r>
              <a:rPr lang="en-US" sz="2400" dirty="0" smtClean="0">
                <a:solidFill>
                  <a:srgbClr val="002060"/>
                </a:solidFill>
                <a:latin typeface="Times New Roman" pitchFamily="18" charset="0"/>
                <a:cs typeface="Times New Roman" pitchFamily="18" charset="0"/>
              </a:rPr>
              <a:t>Aim of this work is to describe pure effect of spectrum’s evolution during propagation of the neutron flux inside solid body of chosen material with defined density and </a:t>
            </a:r>
            <a:r>
              <a:rPr lang="en-US" sz="2400" dirty="0">
                <a:solidFill>
                  <a:srgbClr val="002060"/>
                </a:solidFill>
                <a:latin typeface="Times New Roman" pitchFamily="18" charset="0"/>
                <a:cs typeface="Times New Roman" pitchFamily="18" charset="0"/>
              </a:rPr>
              <a:t>k</a:t>
            </a:r>
            <a:r>
              <a:rPr lang="en-US" sz="2400" dirty="0" smtClean="0">
                <a:solidFill>
                  <a:srgbClr val="002060"/>
                </a:solidFill>
                <a:latin typeface="Times New Roman" pitchFamily="18" charset="0"/>
                <a:cs typeface="Times New Roman" pitchFamily="18" charset="0"/>
              </a:rPr>
              <a:t>nown group cross sections [3]. Obtained data allow to compare, how choice of target station’s material influences on outgoing spectrum in neutron guide. </a:t>
            </a:r>
            <a:br>
              <a:rPr lang="en-US" sz="2400" dirty="0" smtClean="0">
                <a:solidFill>
                  <a:srgbClr val="002060"/>
                </a:solidFill>
                <a:latin typeface="Times New Roman" pitchFamily="18" charset="0"/>
                <a:cs typeface="Times New Roman" pitchFamily="18" charset="0"/>
              </a:rPr>
            </a:br>
            <a:r>
              <a:rPr lang="en-US" sz="2400" dirty="0">
                <a:solidFill>
                  <a:srgbClr val="002060"/>
                </a:solidFill>
                <a:latin typeface="Times New Roman" pitchFamily="18" charset="0"/>
                <a:cs typeface="Times New Roman" pitchFamily="18" charset="0"/>
              </a:rPr>
              <a:t>	</a:t>
            </a:r>
            <a:r>
              <a:rPr lang="en-US" sz="2400" dirty="0" smtClean="0">
                <a:solidFill>
                  <a:srgbClr val="002060"/>
                </a:solidFill>
                <a:latin typeface="Times New Roman" pitchFamily="18" charset="0"/>
                <a:cs typeface="Times New Roman" pitchFamily="18" charset="0"/>
              </a:rPr>
              <a:t>As examples of solid body media, in present work we chose as materials spheres of different radiuses: </a:t>
            </a:r>
            <a:br>
              <a:rPr lang="en-US" sz="2400" dirty="0" smtClean="0">
                <a:solidFill>
                  <a:srgbClr val="002060"/>
                </a:solidFill>
                <a:latin typeface="Times New Roman" pitchFamily="18" charset="0"/>
                <a:cs typeface="Times New Roman" pitchFamily="18" charset="0"/>
              </a:rPr>
            </a:br>
            <a:r>
              <a:rPr lang="en-US" sz="2400" dirty="0" smtClean="0">
                <a:solidFill>
                  <a:srgbClr val="002060"/>
                </a:solidFill>
                <a:latin typeface="Times New Roman" pitchFamily="18" charset="0"/>
                <a:cs typeface="Times New Roman" pitchFamily="18" charset="0"/>
              </a:rPr>
              <a:t>1.Tantalum isotope 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400" dirty="0" smtClean="0">
                <a:solidFill>
                  <a:srgbClr val="002060"/>
                </a:solidFill>
                <a:latin typeface="Times New Roman" pitchFamily="18" charset="0"/>
                <a:cs typeface="Times New Roman" pitchFamily="18" charset="0"/>
              </a:rPr>
              <a:t>, nominal density solid body metal sphere;</a:t>
            </a:r>
            <a:br>
              <a:rPr lang="en-US" sz="2400" dirty="0" smtClean="0">
                <a:solidFill>
                  <a:srgbClr val="002060"/>
                </a:solidFill>
                <a:latin typeface="Times New Roman" pitchFamily="18" charset="0"/>
                <a:cs typeface="Times New Roman" pitchFamily="18" charset="0"/>
              </a:rPr>
            </a:br>
            <a:r>
              <a:rPr lang="en-US" sz="2400" dirty="0" smtClean="0">
                <a:solidFill>
                  <a:srgbClr val="002060"/>
                </a:solidFill>
                <a:latin typeface="Times New Roman" pitchFamily="18" charset="0"/>
                <a:cs typeface="Times New Roman" pitchFamily="18" charset="0"/>
              </a:rPr>
              <a:t>2. Nickel natural isotope composition</a:t>
            </a:r>
            <a:r>
              <a:rPr lang="en-US" sz="2400" b="1" dirty="0">
                <a:solidFill>
                  <a:srgbClr val="002060"/>
                </a:solidFill>
                <a:latin typeface="Times New Roman"/>
              </a:rPr>
              <a:t> </a:t>
            </a:r>
            <a:r>
              <a:rPr lang="en-US" sz="2400" b="1" dirty="0" smtClean="0">
                <a:solidFill>
                  <a:srgbClr val="002060"/>
                </a:solidFill>
                <a:latin typeface="Times New Roman"/>
              </a:rPr>
              <a:t>N</a:t>
            </a:r>
            <a:r>
              <a:rPr lang="en-US" sz="2400" b="1" dirty="0" smtClean="0">
                <a:solidFill>
                  <a:srgbClr val="002060"/>
                </a:solidFill>
                <a:latin typeface="Times New Roman"/>
                <a:ea typeface="Calibri"/>
              </a:rPr>
              <a:t>i</a:t>
            </a:r>
            <a:r>
              <a:rPr lang="en-US" sz="2400" b="1" baseline="30000" dirty="0" smtClean="0">
                <a:solidFill>
                  <a:srgbClr val="002060"/>
                </a:solidFill>
                <a:latin typeface="Times New Roman"/>
                <a:ea typeface="Calibri"/>
              </a:rPr>
              <a:t>nat</a:t>
            </a:r>
            <a:r>
              <a:rPr lang="en-US" sz="2400" dirty="0">
                <a:solidFill>
                  <a:srgbClr val="002060"/>
                </a:solidFill>
                <a:latin typeface="Times New Roman" pitchFamily="18" charset="0"/>
                <a:cs typeface="Times New Roman" pitchFamily="18" charset="0"/>
              </a:rPr>
              <a:t> </a:t>
            </a:r>
            <a:r>
              <a:rPr lang="en-US" sz="2400" dirty="0" smtClean="0">
                <a:solidFill>
                  <a:srgbClr val="002060"/>
                </a:solidFill>
                <a:latin typeface="Times New Roman" pitchFamily="18" charset="0"/>
                <a:cs typeface="Times New Roman" pitchFamily="18" charset="0"/>
              </a:rPr>
              <a:t>metal sphere; </a:t>
            </a:r>
            <a:br>
              <a:rPr lang="en-US" sz="2400" dirty="0" smtClean="0">
                <a:solidFill>
                  <a:srgbClr val="002060"/>
                </a:solidFill>
                <a:latin typeface="Times New Roman" pitchFamily="18" charset="0"/>
                <a:cs typeface="Times New Roman" pitchFamily="18" charset="0"/>
              </a:rPr>
            </a:br>
            <a:r>
              <a:rPr lang="en-US" sz="2400" dirty="0" smtClean="0">
                <a:solidFill>
                  <a:srgbClr val="002060"/>
                </a:solidFill>
                <a:latin typeface="Times New Roman" pitchFamily="18" charset="0"/>
                <a:cs typeface="Times New Roman" pitchFamily="18" charset="0"/>
              </a:rPr>
              <a:t>3. Graphite spheres with natural isotope mixture </a:t>
            </a:r>
            <a:r>
              <a:rPr lang="en-US" sz="2400" b="1" dirty="0" smtClean="0">
                <a:solidFill>
                  <a:srgbClr val="002060"/>
                </a:solidFill>
                <a:latin typeface="Times New Roman"/>
              </a:rPr>
              <a:t>C</a:t>
            </a:r>
            <a:r>
              <a:rPr lang="ru-RU" sz="2400" b="1" baseline="30000" dirty="0" smtClean="0">
                <a:solidFill>
                  <a:srgbClr val="002060"/>
                </a:solidFill>
                <a:latin typeface="Times New Roman"/>
                <a:ea typeface="Calibri"/>
              </a:rPr>
              <a:t>1</a:t>
            </a:r>
            <a:r>
              <a:rPr lang="en-US" sz="2400" b="1" baseline="30000" dirty="0" smtClean="0">
                <a:solidFill>
                  <a:srgbClr val="002060"/>
                </a:solidFill>
                <a:latin typeface="Times New Roman"/>
                <a:ea typeface="Calibri"/>
              </a:rPr>
              <a:t>2 </a:t>
            </a:r>
            <a:r>
              <a:rPr lang="en-US" sz="2400" dirty="0">
                <a:solidFill>
                  <a:srgbClr val="002060"/>
                </a:solidFill>
                <a:latin typeface="Times New Roman" pitchFamily="18" charset="0"/>
                <a:cs typeface="Times New Roman" pitchFamily="18" charset="0"/>
              </a:rPr>
              <a:t>(</a:t>
            </a:r>
            <a:r>
              <a:rPr lang="en-US" sz="2400" dirty="0" smtClean="0">
                <a:solidFill>
                  <a:srgbClr val="002060"/>
                </a:solidFill>
                <a:latin typeface="Times New Roman" pitchFamily="18" charset="0"/>
                <a:cs typeface="Times New Roman" pitchFamily="18" charset="0"/>
              </a:rPr>
              <a:t>98.9%) and </a:t>
            </a:r>
            <a:r>
              <a:rPr lang="en-US" sz="2400" b="1" dirty="0">
                <a:solidFill>
                  <a:srgbClr val="002060"/>
                </a:solidFill>
                <a:latin typeface="Times New Roman"/>
              </a:rPr>
              <a:t>C</a:t>
            </a:r>
            <a:r>
              <a:rPr lang="ru-RU" sz="2400" b="1" baseline="30000" dirty="0" smtClean="0">
                <a:solidFill>
                  <a:srgbClr val="002060"/>
                </a:solidFill>
                <a:latin typeface="Times New Roman"/>
                <a:ea typeface="Calibri"/>
              </a:rPr>
              <a:t>1</a:t>
            </a:r>
            <a:r>
              <a:rPr lang="en-US" sz="2400" b="1" baseline="30000" dirty="0" smtClean="0">
                <a:solidFill>
                  <a:srgbClr val="002060"/>
                </a:solidFill>
                <a:latin typeface="Times New Roman"/>
                <a:ea typeface="Calibri"/>
              </a:rPr>
              <a:t>3.</a:t>
            </a:r>
            <a:endParaRPr lang="ru-RU" sz="2400" dirty="0">
              <a:solidFill>
                <a:srgbClr val="002060"/>
              </a:solidFill>
              <a:latin typeface="Times New Roman" pitchFamily="18" charset="0"/>
              <a:cs typeface="Times New Roman" pitchFamily="18" charset="0"/>
            </a:endParaRPr>
          </a:p>
        </p:txBody>
      </p:sp>
    </p:spTree>
    <p:extLst>
      <p:ext uri="{BB962C8B-B14F-4D97-AF65-F5344CB8AC3E}">
        <p14:creationId xmlns:p14="http://schemas.microsoft.com/office/powerpoint/2010/main" val="292657358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4</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422067319"/>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252566</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49787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30040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38788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31372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4701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18989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20074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10218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69853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49006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20120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40244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29705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22190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32125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10850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32815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16903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8137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2983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8510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11829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15684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20328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25891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30492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32755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31212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24105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5444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186095293"/>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181824742"/>
              </p:ext>
            </p:extLst>
          </p:nvPr>
        </p:nvGraphicFramePr>
        <p:xfrm>
          <a:off x="3563888" y="4104837"/>
          <a:ext cx="5184576" cy="263653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65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491094794"/>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253196</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50393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30189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38985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31417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19255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10702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21914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6073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25355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6539</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39331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45299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47991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25062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12191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19555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19547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13159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18567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24973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32842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42489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50069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55013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52935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41259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24156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9651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524852783"/>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557968928"/>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8</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848040829"/>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253034</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50438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30051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39086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31349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22004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25733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1410</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40306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46729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49568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25866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20371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20305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19339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25919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34524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44763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52770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58062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55854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43392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25499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10241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327400464"/>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339693958"/>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100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857414752"/>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252935</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50467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30104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39034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31327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22076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25809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134</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40473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47003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49961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26066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12770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20533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20498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13767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19533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26183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34874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45327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53449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58778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56613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43979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25874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10398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3774395290"/>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477968605"/>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Nickel </a:t>
            </a:r>
            <a:r>
              <a:rPr lang="en-US" sz="2400" b="1" dirty="0" smtClean="0">
                <a:solidFill>
                  <a:srgbClr val="002060"/>
                </a:solidFill>
                <a:latin typeface="Times New Roman"/>
              </a:rPr>
              <a:t>Ni</a:t>
            </a:r>
            <a:r>
              <a:rPr lang="en-US" sz="2400" b="1" baseline="30000" dirty="0" smtClean="0">
                <a:solidFill>
                  <a:srgbClr val="002060"/>
                </a:solidFill>
                <a:latin typeface="Times New Roman"/>
              </a:rPr>
              <a:t>nat</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120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725119914"/>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252911</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50480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30097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39041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31330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22062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25820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40494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8</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47032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50005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26084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12772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20536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20522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13781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19544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26215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34915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45395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53518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58847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56706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44041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25926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10412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936714464"/>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700259436"/>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790" y="0"/>
            <a:ext cx="9036496" cy="548680"/>
          </a:xfrm>
        </p:spPr>
        <p:txBody>
          <a:bodyPr>
            <a:noAutofit/>
          </a:bodyPr>
          <a:lstStyle/>
          <a:p>
            <a:r>
              <a:rPr lang="en-US" sz="2800" b="1" dirty="0" smtClean="0">
                <a:solidFill>
                  <a:srgbClr val="002060"/>
                </a:solidFill>
                <a:latin typeface="Times New Roman" pitchFamily="18" charset="0"/>
                <a:cs typeface="Times New Roman" pitchFamily="18" charset="0"/>
              </a:rPr>
              <a:t>Spectrums in metal Nickel (p=8.90 </a:t>
            </a:r>
            <a:r>
              <a:rPr lang="en-US" sz="2800" b="1" dirty="0">
                <a:solidFill>
                  <a:srgbClr val="002060"/>
                </a:solidFill>
                <a:latin typeface="Times New Roman" pitchFamily="18" charset="0"/>
                <a:cs typeface="Times New Roman" pitchFamily="18" charset="0"/>
              </a:rPr>
              <a:t>g/cm3</a:t>
            </a:r>
            <a:r>
              <a:rPr lang="en-US" sz="2800" b="1" dirty="0" smtClean="0">
                <a:solidFill>
                  <a:srgbClr val="002060"/>
                </a:solidFill>
                <a:latin typeface="Times New Roman" pitchFamily="18" charset="0"/>
                <a:cs typeface="Times New Roman" pitchFamily="18" charset="0"/>
              </a:rPr>
              <a:t>) </a:t>
            </a:r>
            <a:r>
              <a:rPr lang="en-US" sz="2800" b="1" dirty="0" smtClean="0">
                <a:solidFill>
                  <a:srgbClr val="002060"/>
                </a:solidFill>
                <a:latin typeface="Times New Roman"/>
              </a:rPr>
              <a:t>Ni</a:t>
            </a:r>
            <a:r>
              <a:rPr lang="en-US" sz="2800" b="1" baseline="30000" dirty="0" smtClean="0">
                <a:solidFill>
                  <a:srgbClr val="002060"/>
                </a:solidFill>
                <a:latin typeface="Times New Roman"/>
              </a:rPr>
              <a:t>nat</a:t>
            </a:r>
            <a:r>
              <a:rPr lang="en-US" sz="2800" b="1" dirty="0" smtClean="0">
                <a:solidFill>
                  <a:srgbClr val="002060"/>
                </a:solidFill>
                <a:latin typeface="Times New Roman" pitchFamily="18" charset="0"/>
                <a:cs typeface="Times New Roman" pitchFamily="18" charset="0"/>
              </a:rPr>
              <a:t> spheres</a:t>
            </a:r>
            <a:endParaRPr lang="ru-RU" sz="2800" b="1" dirty="0">
              <a:solidFill>
                <a:srgbClr val="002060"/>
              </a:solidFill>
              <a:latin typeface="Times New Roman" pitchFamily="18" charset="0"/>
              <a:cs typeface="Times New Roman" pitchFamily="18" charset="0"/>
            </a:endParaRPr>
          </a:p>
        </p:txBody>
      </p:sp>
      <p:graphicFrame>
        <p:nvGraphicFramePr>
          <p:cNvPr id="4" name="Объект 3"/>
          <p:cNvGraphicFramePr>
            <a:graphicFrameLocks noGrp="1"/>
          </p:cNvGraphicFramePr>
          <p:nvPr>
            <p:ph idx="1"/>
            <p:extLst>
              <p:ext uri="{D42A27DB-BD31-4B8C-83A1-F6EECF244321}">
                <p14:modId xmlns:p14="http://schemas.microsoft.com/office/powerpoint/2010/main" val="1463568370"/>
              </p:ext>
            </p:extLst>
          </p:nvPr>
        </p:nvGraphicFramePr>
        <p:xfrm>
          <a:off x="107504" y="692696"/>
          <a:ext cx="8884574" cy="6106006"/>
        </p:xfrm>
        <a:graphic>
          <a:graphicData uri="http://schemas.openxmlformats.org/drawingml/2006/table">
            <a:tbl>
              <a:tblPr firstRow="1" firstCol="1" bandRow="1"/>
              <a:tblGrid>
                <a:gridCol w="513863"/>
                <a:gridCol w="921652"/>
                <a:gridCol w="708371"/>
                <a:gridCol w="576064"/>
                <a:gridCol w="576064"/>
                <a:gridCol w="576064"/>
                <a:gridCol w="706048"/>
                <a:gridCol w="576064"/>
                <a:gridCol w="576064"/>
                <a:gridCol w="576064"/>
                <a:gridCol w="706048"/>
                <a:gridCol w="576064"/>
                <a:gridCol w="648072"/>
                <a:gridCol w="648072"/>
              </a:tblGrid>
              <a:tr h="155564">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ABBN-78 </a:t>
                      </a:r>
                      <a:br>
                        <a:rPr lang="en-US" sz="900" b="1" dirty="0">
                          <a:effectLst/>
                          <a:latin typeface="Times New Roman" pitchFamily="18" charset="0"/>
                          <a:ea typeface="SimSun"/>
                          <a:cs typeface="Times New Roman" pitchFamily="18" charset="0"/>
                        </a:rPr>
                      </a:br>
                      <a:r>
                        <a:rPr lang="en-US" sz="900" b="1" dirty="0">
                          <a:effectLst/>
                          <a:latin typeface="Times New Roman" pitchFamily="18" charset="0"/>
                          <a:ea typeface="SimSun"/>
                          <a:cs typeface="Times New Roman" pitchFamily="18" charset="0"/>
                        </a:rPr>
                        <a:t>Group </a:t>
                      </a:r>
                      <a:r>
                        <a:rPr lang="ru-RU" sz="900" b="1" dirty="0">
                          <a:effectLst/>
                          <a:latin typeface="Times New Roman" pitchFamily="18" charset="0"/>
                          <a:ea typeface="SimSun"/>
                          <a:cs typeface="Times New Roman" pitchFamily="18"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Energy Interval</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20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25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2254">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a:t>
                      </a:r>
                      <a:r>
                        <a:rPr lang="en-US" sz="800" b="1" baseline="0" dirty="0" smtClean="0">
                          <a:effectLst/>
                          <a:latin typeface="Times New Roman" pitchFamily="18" charset="0"/>
                          <a:ea typeface="SimSun"/>
                          <a:cs typeface="Times New Roman" pitchFamily="18" charset="0"/>
                        </a:rPr>
                        <a:t> </a:t>
                      </a:r>
                      <a:r>
                        <a:rPr lang="en-US" sz="800" b="1" dirty="0" smtClean="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8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rPr>
                        <a:t>Capture Spectrum</a:t>
                      </a:r>
                      <a:endParaRPr kumimoji="0" lang="ru-RU" sz="8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p>
                      <a:pPr algn="ctr">
                        <a:lnSpc>
                          <a:spcPct val="115000"/>
                        </a:lnSpc>
                        <a:spcAft>
                          <a:spcPts val="0"/>
                        </a:spcAft>
                      </a:pP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3917">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14.5-14.</a:t>
                      </a:r>
                      <a:r>
                        <a:rPr lang="en-US" sz="900" b="1">
                          <a:effectLst/>
                          <a:latin typeface="Times New Roman" pitchFamily="18" charset="0"/>
                          <a:ea typeface="SimSun"/>
                          <a:cs typeface="Times New Roman" pitchFamily="18" charset="0"/>
                        </a:rPr>
                        <a:t>0 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855171</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38129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450166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142319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194766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206527</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81574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233769</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33423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244697</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13413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250264</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0199">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r>
                        <a:rPr lang="en-US" sz="900" b="1">
                          <a:effectLst/>
                          <a:latin typeface="Times New Roman" pitchFamily="18" charset="0"/>
                          <a:ea typeface="SimSun"/>
                          <a:cs typeface="Times New Roman" pitchFamily="18" charset="0"/>
                        </a:rPr>
                        <a:t>4</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0</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10</a:t>
                      </a:r>
                      <a:r>
                        <a:rPr lang="ru-RU" sz="900" b="1">
                          <a:effectLst/>
                          <a:latin typeface="Times New Roman" pitchFamily="18" charset="0"/>
                          <a:ea typeface="SimSun"/>
                          <a:cs typeface="Times New Roman" pitchFamily="18" charset="0"/>
                        </a:rPr>
                        <a:t>.5 </a:t>
                      </a:r>
                      <a:r>
                        <a:rPr lang="en-US" sz="900" b="1">
                          <a:effectLst/>
                          <a:latin typeface="Times New Roman" pitchFamily="18" charset="0"/>
                          <a:ea typeface="SimSun"/>
                          <a:cs typeface="Times New Roman" pitchFamily="18" charset="0"/>
                        </a:rPr>
                        <a:t>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14702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502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42000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41196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23213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28894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34452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17527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41597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9806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45677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10.5-6.5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12915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531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27704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20216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17815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24270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27506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28865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6.5-4.0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22591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647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50266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35792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23643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19060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30944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35056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37242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4.0-2.5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25269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334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69927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60063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15499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36823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22946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19677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27119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9437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29315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2.5-1.4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21138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84013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101659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6164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82094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10911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53721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14641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32203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16570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1.4-0.8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73447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129886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141048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4079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118846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86346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0.</a:t>
                      </a:r>
                      <a:r>
                        <a:rPr lang="en-US" sz="900" b="1">
                          <a:effectLst/>
                          <a:latin typeface="Times New Roman" pitchFamily="18" charset="0"/>
                          <a:ea typeface="Times New Roman"/>
                          <a:cs typeface="Times New Roman" pitchFamily="18" charset="0"/>
                        </a:rPr>
                        <a:t>8-0.4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5956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46477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110650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160519</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179442</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7653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166124</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11458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0.4-0.2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2430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19851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45453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66310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79291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6149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81613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10096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0.2-0.1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283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6586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22918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40876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53821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58290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13223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100-46.5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7540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16249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24119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6884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28469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13221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035">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6150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12768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12073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758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4814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6323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7889">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13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 1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 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16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5930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8389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8771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 –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8084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 –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0.465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3301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13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0.46 – 0.215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416">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26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0.215– 0.001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Average Neutron Energy</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12.89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13.74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9.02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12.74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5.48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11.85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3.23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10.97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9.80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8.49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Diffusion/Absorption time of spectra, nanoseconds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0.232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0.100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0.596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13.54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6.93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54.61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122.02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134.09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525.48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232.09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Number of neutrons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973183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40234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872849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178128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774695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299388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700649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383587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626575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462182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536642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553512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44533811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790" y="0"/>
            <a:ext cx="9036496" cy="548680"/>
          </a:xfrm>
        </p:spPr>
        <p:txBody>
          <a:bodyPr>
            <a:noAutofit/>
          </a:bodyPr>
          <a:lstStyle/>
          <a:p>
            <a:r>
              <a:rPr lang="en-US" sz="2800" b="1" dirty="0" smtClean="0">
                <a:solidFill>
                  <a:srgbClr val="002060"/>
                </a:solidFill>
                <a:latin typeface="Times New Roman" pitchFamily="18" charset="0"/>
                <a:cs typeface="Times New Roman" pitchFamily="18" charset="0"/>
              </a:rPr>
              <a:t>Spectrums </a:t>
            </a:r>
            <a:r>
              <a:rPr lang="en-US" sz="2800" b="1" dirty="0">
                <a:solidFill>
                  <a:srgbClr val="002060"/>
                </a:solidFill>
                <a:latin typeface="Times New Roman" pitchFamily="18" charset="0"/>
                <a:cs typeface="Times New Roman" pitchFamily="18" charset="0"/>
              </a:rPr>
              <a:t>in metal Nickel (p=8.90 g/cm3) </a:t>
            </a:r>
            <a:r>
              <a:rPr lang="en-US" sz="2800" b="1" dirty="0">
                <a:solidFill>
                  <a:srgbClr val="002060"/>
                </a:solidFill>
                <a:latin typeface="Times New Roman"/>
              </a:rPr>
              <a:t>Ni</a:t>
            </a:r>
            <a:r>
              <a:rPr lang="en-US" sz="2800" b="1" baseline="30000" dirty="0">
                <a:solidFill>
                  <a:srgbClr val="002060"/>
                </a:solidFill>
                <a:latin typeface="Times New Roman"/>
              </a:rPr>
              <a:t>nat</a:t>
            </a:r>
            <a:r>
              <a:rPr lang="en-US" sz="2800" b="1" dirty="0">
                <a:solidFill>
                  <a:srgbClr val="002060"/>
                </a:solidFill>
                <a:latin typeface="Times New Roman" pitchFamily="18" charset="0"/>
                <a:cs typeface="Times New Roman" pitchFamily="18" charset="0"/>
              </a:rPr>
              <a:t> spheres</a:t>
            </a:r>
            <a:endParaRPr lang="ru-RU" sz="3600" b="1" dirty="0">
              <a:solidFill>
                <a:srgbClr val="002060"/>
              </a:solidFill>
              <a:latin typeface="Times New Roman" pitchFamily="18" charset="0"/>
              <a:cs typeface="Times New Roman" pitchFamily="18" charset="0"/>
            </a:endParaRPr>
          </a:p>
        </p:txBody>
      </p:sp>
      <p:graphicFrame>
        <p:nvGraphicFramePr>
          <p:cNvPr id="4" name="Объект 3"/>
          <p:cNvGraphicFramePr>
            <a:graphicFrameLocks noGrp="1"/>
          </p:cNvGraphicFramePr>
          <p:nvPr>
            <p:ph idx="1"/>
            <p:extLst>
              <p:ext uri="{D42A27DB-BD31-4B8C-83A1-F6EECF244321}">
                <p14:modId xmlns:p14="http://schemas.microsoft.com/office/powerpoint/2010/main" val="4285884137"/>
              </p:ext>
            </p:extLst>
          </p:nvPr>
        </p:nvGraphicFramePr>
        <p:xfrm>
          <a:off x="179512" y="692696"/>
          <a:ext cx="8884574" cy="6106006"/>
        </p:xfrm>
        <a:graphic>
          <a:graphicData uri="http://schemas.openxmlformats.org/drawingml/2006/table">
            <a:tbl>
              <a:tblPr firstRow="1" firstCol="1" bandRow="1"/>
              <a:tblGrid>
                <a:gridCol w="513863"/>
                <a:gridCol w="921652"/>
                <a:gridCol w="708371"/>
                <a:gridCol w="576064"/>
                <a:gridCol w="576064"/>
                <a:gridCol w="576064"/>
                <a:gridCol w="706048"/>
                <a:gridCol w="576064"/>
                <a:gridCol w="576064"/>
                <a:gridCol w="576064"/>
                <a:gridCol w="706048"/>
                <a:gridCol w="576064"/>
                <a:gridCol w="648072"/>
                <a:gridCol w="648072"/>
              </a:tblGrid>
              <a:tr h="155564">
                <a:tc rowSpan="2">
                  <a:txBody>
                    <a:bodyPr/>
                    <a:lstStyle/>
                    <a:p>
                      <a:pPr algn="ctr">
                        <a:lnSpc>
                          <a:spcPct val="115000"/>
                        </a:lnSpc>
                        <a:spcAft>
                          <a:spcPts val="0"/>
                        </a:spcAft>
                      </a:pPr>
                      <a:r>
                        <a:rPr lang="en-US" sz="900" b="1" dirty="0">
                          <a:effectLst/>
                          <a:latin typeface="Times New Roman"/>
                          <a:ea typeface="SimSun"/>
                          <a:cs typeface="Times New Roman"/>
                        </a:rPr>
                        <a:t>ABBN-78 </a:t>
                      </a:r>
                      <a:br>
                        <a:rPr lang="en-US" sz="900" b="1" dirty="0">
                          <a:effectLst/>
                          <a:latin typeface="Times New Roman"/>
                          <a:ea typeface="SimSun"/>
                          <a:cs typeface="Times New Roman"/>
                        </a:rPr>
                      </a:br>
                      <a:r>
                        <a:rPr lang="en-US" sz="900" b="1" dirty="0">
                          <a:effectLst/>
                          <a:latin typeface="Times New Roman"/>
                          <a:ea typeface="SimSun"/>
                          <a:cs typeface="Times New Roman"/>
                        </a:rPr>
                        <a:t>Group </a:t>
                      </a:r>
                      <a:r>
                        <a:rPr lang="ru-RU" sz="900" b="1" dirty="0">
                          <a:effectLst/>
                          <a:latin typeface="Times New Roman"/>
                          <a:ea typeface="SimSun"/>
                          <a:cs typeface="Times New Roman"/>
                        </a:rPr>
                        <a:t>№</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Energy Interval</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30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40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65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80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100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120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2254">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a:t>
                      </a:r>
                      <a:r>
                        <a:rPr lang="en-US" sz="800" b="1" baseline="0" dirty="0" smtClean="0">
                          <a:effectLst/>
                          <a:latin typeface="Times New Roman" pitchFamily="18" charset="0"/>
                          <a:ea typeface="SimSun"/>
                          <a:cs typeface="Times New Roman" pitchFamily="18" charset="0"/>
                        </a:rPr>
                        <a:t> </a:t>
                      </a:r>
                      <a:r>
                        <a:rPr lang="en-US" sz="800" b="1" dirty="0" smtClean="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3917">
                <a:tc>
                  <a:txBody>
                    <a:bodyPr/>
                    <a:lstStyle/>
                    <a:p>
                      <a:pPr algn="ctr">
                        <a:lnSpc>
                          <a:spcPct val="115000"/>
                        </a:lnSpc>
                        <a:spcAft>
                          <a:spcPts val="0"/>
                        </a:spcAft>
                      </a:pPr>
                      <a:r>
                        <a:rPr lang="ru-RU" sz="900" b="1">
                          <a:effectLst/>
                          <a:latin typeface="Times New Roman"/>
                          <a:ea typeface="SimSun"/>
                          <a:cs typeface="Times New Roman"/>
                        </a:rPr>
                        <a:t>-1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14.5-14.</a:t>
                      </a:r>
                      <a:r>
                        <a:rPr lang="en-US" sz="900" b="1">
                          <a:effectLst/>
                          <a:latin typeface="Times New Roman" pitchFamily="18" charset="0"/>
                          <a:ea typeface="SimSun"/>
                          <a:cs typeface="Times New Roman" pitchFamily="18" charset="0"/>
                        </a:rPr>
                        <a:t>0 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251973</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252566</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253196</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253034</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252935</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252911</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0199">
                <a:tc>
                  <a:txBody>
                    <a:bodyPr/>
                    <a:lstStyle/>
                    <a:p>
                      <a:pPr algn="ctr">
                        <a:lnSpc>
                          <a:spcPct val="115000"/>
                        </a:lnSpc>
                        <a:spcAft>
                          <a:spcPts val="0"/>
                        </a:spcAft>
                      </a:pPr>
                      <a:r>
                        <a:rPr lang="ru-RU" sz="900" b="1">
                          <a:effectLst/>
                          <a:latin typeface="Times New Roman"/>
                          <a:ea typeface="SimSun"/>
                          <a:cs typeface="Times New Roman"/>
                        </a:rPr>
                        <a:t>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r>
                        <a:rPr lang="en-US" sz="900" b="1">
                          <a:effectLst/>
                          <a:latin typeface="Times New Roman" pitchFamily="18" charset="0"/>
                          <a:ea typeface="SimSun"/>
                          <a:cs typeface="Times New Roman" pitchFamily="18" charset="0"/>
                        </a:rPr>
                        <a:t>4</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0</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10</a:t>
                      </a:r>
                      <a:r>
                        <a:rPr lang="ru-RU" sz="900" b="1">
                          <a:effectLst/>
                          <a:latin typeface="Times New Roman" pitchFamily="18" charset="0"/>
                          <a:ea typeface="SimSun"/>
                          <a:cs typeface="Times New Roman" pitchFamily="18" charset="0"/>
                        </a:rPr>
                        <a:t>.5 </a:t>
                      </a:r>
                      <a:r>
                        <a:rPr lang="en-US" sz="900" b="1">
                          <a:effectLst/>
                          <a:latin typeface="Times New Roman" pitchFamily="18" charset="0"/>
                          <a:ea typeface="SimSun"/>
                          <a:cs typeface="Times New Roman" pitchFamily="18" charset="0"/>
                        </a:rPr>
                        <a:t>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5146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48052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49787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50393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50438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50467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50480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10.5-6.5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1104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29602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30040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30189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30051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30104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30097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6.5-4.0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1817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38148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38788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38985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39086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39034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39041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3</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4.0-2.5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4495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30139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31372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31417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31349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31327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31330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2.5-1.4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17685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17913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4701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18989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19255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1.4-0.8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56539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8912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20074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10218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10702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a:ea typeface="SimSun"/>
                          <a:cs typeface="Times New Roman"/>
                        </a:rPr>
                        <a:t>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0.</a:t>
                      </a:r>
                      <a:r>
                        <a:rPr lang="en-US" sz="900" b="1">
                          <a:effectLst/>
                          <a:latin typeface="Times New Roman" pitchFamily="18" charset="0"/>
                          <a:ea typeface="Times New Roman"/>
                          <a:cs typeface="Times New Roman" pitchFamily="18" charset="0"/>
                        </a:rPr>
                        <a:t>8-0.4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134926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14768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69853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21914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22004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22076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22062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7</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0.4-0.2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75659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13869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49006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20120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6073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25355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25733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25809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25820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8</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0.2-0.1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56635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19321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40244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29705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6539</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39331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1410</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40306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134</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40473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40494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9</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100-46.5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28717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20097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22190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32125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45299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46729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47003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8</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47032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035">
                <a:tc>
                  <a:txBody>
                    <a:bodyPr/>
                    <a:lstStyle/>
                    <a:p>
                      <a:pPr algn="ctr">
                        <a:lnSpc>
                          <a:spcPct val="115000"/>
                        </a:lnSpc>
                        <a:spcAft>
                          <a:spcPts val="0"/>
                        </a:spcAft>
                      </a:pPr>
                      <a:r>
                        <a:rPr lang="ru-RU" sz="900" b="1">
                          <a:effectLst/>
                          <a:latin typeface="Times New Roman"/>
                          <a:ea typeface="SimSun"/>
                          <a:cs typeface="Times New Roman"/>
                        </a:rPr>
                        <a:t>10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13647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19288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10850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32815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47991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49568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49961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50005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1213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9672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16903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25062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25866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26066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26084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7013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4653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8137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12191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12770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12772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7889">
                <a:tc>
                  <a:txBody>
                    <a:bodyPr/>
                    <a:lstStyle/>
                    <a:p>
                      <a:pPr algn="ctr">
                        <a:lnSpc>
                          <a:spcPct val="115000"/>
                        </a:lnSpc>
                        <a:spcAft>
                          <a:spcPts val="0"/>
                        </a:spcAft>
                      </a:pPr>
                      <a:r>
                        <a:rPr lang="ru-RU" sz="900" b="1" dirty="0">
                          <a:effectLst/>
                          <a:latin typeface="Times New Roman"/>
                          <a:ea typeface="SimSun"/>
                          <a:cs typeface="Times New Roman"/>
                        </a:rPr>
                        <a:t>13</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3555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7049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2983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19555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20371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20533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20536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 1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4538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6951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19547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20305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20498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20522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 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3772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4566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8510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13159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13767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13781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a:ea typeface="SimSun"/>
                          <a:cs typeface="Times New Roman"/>
                        </a:rPr>
                        <a:t>16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3624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6414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11829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18567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19339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19533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19544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17</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3290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8103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2973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15684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24973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25919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26183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26215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18</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2820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10719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20328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32842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34524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34874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34915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19</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2409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13509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25891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42489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44763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45327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45395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1840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15621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30492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50069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52770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53449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53518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1400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16368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32755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55013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58062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58778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58847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 –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875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15075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31212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52935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55854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56613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56706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23</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 –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433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11614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24105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41259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43392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43979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44041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0.465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6721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24156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25499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25874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25926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134">
                <a:tc>
                  <a:txBody>
                    <a:bodyPr/>
                    <a:lstStyle/>
                    <a:p>
                      <a:pPr algn="ctr">
                        <a:lnSpc>
                          <a:spcPct val="115000"/>
                        </a:lnSpc>
                        <a:spcAft>
                          <a:spcPts val="0"/>
                        </a:spcAft>
                      </a:pPr>
                      <a:r>
                        <a:rPr lang="ru-RU" sz="900" b="1">
                          <a:effectLst/>
                          <a:latin typeface="Times New Roman"/>
                          <a:ea typeface="SimSun"/>
                          <a:cs typeface="Times New Roman"/>
                        </a:rPr>
                        <a:t>25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0.46 – 0.215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2596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5444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9651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10241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10398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10412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416">
                <a:tc>
                  <a:txBody>
                    <a:bodyPr/>
                    <a:lstStyle/>
                    <a:p>
                      <a:pPr algn="ctr">
                        <a:lnSpc>
                          <a:spcPct val="115000"/>
                        </a:lnSpc>
                        <a:spcAft>
                          <a:spcPts val="0"/>
                        </a:spcAft>
                      </a:pPr>
                      <a:r>
                        <a:rPr lang="ru-RU" sz="900" b="1" dirty="0">
                          <a:effectLst/>
                          <a:latin typeface="Times New Roman"/>
                          <a:ea typeface="SimSun"/>
                          <a:cs typeface="Times New Roman"/>
                        </a:rPr>
                        <a:t>26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0.215– 0.001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637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Average Neutron Energy</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855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7.32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484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5.76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224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4.59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175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4.47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116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4.45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94.96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4.44</a:t>
                      </a:r>
                      <a:r>
                        <a:rPr lang="en-US" sz="900" b="1" baseline="0" dirty="0" smtClean="0">
                          <a:effectLst/>
                          <a:latin typeface="Times New Roman" pitchFamily="18" charset="0"/>
                          <a:ea typeface="SimSun"/>
                          <a:cs typeface="Times New Roman" pitchFamily="18" charset="0"/>
                        </a:rPr>
                        <a:t> </a:t>
                      </a:r>
                      <a:r>
                        <a:rPr lang="en-US" sz="900" b="1" dirty="0" smtClean="0">
                          <a:effectLst/>
                          <a:latin typeface="Times New Roman" pitchFamily="18" charset="0"/>
                          <a:ea typeface="SimSun"/>
                          <a:cs typeface="Times New Roman" pitchFamily="18" charset="0"/>
                        </a:rPr>
                        <a:t>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Diffusion/Absorption time of spectra, nanoseconds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337.22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1985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536.87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3161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996.84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4269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1206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4395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1649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4429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1878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4433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Number of neutrons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438670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652350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253336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837801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33240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1058099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7180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1084151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669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1090548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1091205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25608628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p:txBody>
          <a:bodyPr/>
          <a:lstStyle/>
          <a:p>
            <a:endParaRPr lang="ru-RU"/>
          </a:p>
        </p:txBody>
      </p:sp>
      <p:sp>
        <p:nvSpPr>
          <p:cNvPr id="4" name="Заголовок 2"/>
          <p:cNvSpPr>
            <a:spLocks noGrp="1"/>
          </p:cNvSpPr>
          <p:nvPr>
            <p:ph type="title"/>
          </p:nvPr>
        </p:nvSpPr>
        <p:spPr>
          <a:xfrm>
            <a:off x="179512" y="116631"/>
            <a:ext cx="8712968" cy="998745"/>
          </a:xfrm>
        </p:spPr>
        <p:txBody>
          <a:bodyPr>
            <a:normAutofit/>
          </a:bodyPr>
          <a:lstStyle/>
          <a:p>
            <a:r>
              <a:rPr lang="en-US" sz="1900" dirty="0" smtClean="0">
                <a:solidFill>
                  <a:srgbClr val="002060"/>
                </a:solidFill>
                <a:latin typeface="Times New Roman"/>
                <a:ea typeface="Calibri"/>
                <a:cs typeface="+mn-cs"/>
              </a:rPr>
              <a:t>Neutron cross sections of C</a:t>
            </a:r>
            <a:r>
              <a:rPr lang="en-US" sz="1900" baseline="30000" dirty="0" smtClean="0">
                <a:solidFill>
                  <a:srgbClr val="002060"/>
                </a:solidFill>
                <a:latin typeface="Times New Roman"/>
                <a:ea typeface="Calibri"/>
                <a:cs typeface="+mn-cs"/>
              </a:rPr>
              <a:t>1</a:t>
            </a:r>
            <a:r>
              <a:rPr lang="en-US" sz="1900" baseline="30000" dirty="0">
                <a:solidFill>
                  <a:srgbClr val="002060"/>
                </a:solidFill>
                <a:latin typeface="Times New Roman"/>
                <a:ea typeface="Calibri"/>
                <a:cs typeface="+mn-cs"/>
              </a:rPr>
              <a:t>2</a:t>
            </a:r>
            <a:r>
              <a:rPr lang="en-US" sz="1900" baseline="30000" dirty="0" smtClean="0">
                <a:solidFill>
                  <a:srgbClr val="002060"/>
                </a:solidFill>
                <a:latin typeface="Times New Roman"/>
                <a:ea typeface="Calibri"/>
                <a:cs typeface="+mn-cs"/>
              </a:rPr>
              <a:t> :</a:t>
            </a:r>
            <a:r>
              <a:rPr lang="en-US" sz="1900" dirty="0" smtClean="0">
                <a:solidFill>
                  <a:srgbClr val="002060"/>
                </a:solidFill>
                <a:latin typeface="Times New Roman"/>
                <a:ea typeface="Calibri"/>
                <a:cs typeface="+mn-cs"/>
              </a:rPr>
              <a:t> </a:t>
            </a:r>
            <a:br>
              <a:rPr lang="en-US" sz="1900" dirty="0" smtClean="0">
                <a:solidFill>
                  <a:srgbClr val="002060"/>
                </a:solidFill>
                <a:latin typeface="Times New Roman"/>
                <a:ea typeface="Calibri"/>
                <a:cs typeface="+mn-cs"/>
              </a:rPr>
            </a:br>
            <a:r>
              <a:rPr lang="en-US" sz="1900" dirty="0" smtClean="0">
                <a:solidFill>
                  <a:srgbClr val="002060"/>
                </a:solidFill>
                <a:latin typeface="Times New Roman"/>
                <a:ea typeface="Calibri"/>
                <a:cs typeface="+mn-cs"/>
              </a:rPr>
              <a:t>total cross section (blue line), capture (red), inelastic scattering (green line). </a:t>
            </a:r>
            <a:br>
              <a:rPr lang="en-US" sz="1900" dirty="0" smtClean="0">
                <a:solidFill>
                  <a:srgbClr val="002060"/>
                </a:solidFill>
                <a:latin typeface="Times New Roman"/>
                <a:ea typeface="Calibri"/>
                <a:cs typeface="+mn-cs"/>
              </a:rPr>
            </a:br>
            <a:r>
              <a:rPr lang="en-US" sz="1900" dirty="0" smtClean="0">
                <a:solidFill>
                  <a:srgbClr val="002060"/>
                </a:solidFill>
                <a:latin typeface="Times New Roman"/>
                <a:ea typeface="Calibri"/>
                <a:cs typeface="+mn-cs"/>
              </a:rPr>
              <a:t>Data from the Brookhaven National Laboratory [5].</a:t>
            </a:r>
            <a:endParaRPr lang="ru-RU" sz="2000" dirty="0"/>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728" y="1268759"/>
            <a:ext cx="9038869" cy="55058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5853826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0"/>
            <a:ext cx="9036496" cy="836712"/>
          </a:xfrm>
        </p:spPr>
        <p:txBody>
          <a:bodyPr>
            <a:noAutofit/>
          </a:bodyPr>
          <a:lstStyle/>
          <a:p>
            <a:r>
              <a:rPr lang="en-US" sz="5400" b="1" dirty="0" smtClean="0">
                <a:solidFill>
                  <a:srgbClr val="0070C0"/>
                </a:solidFill>
                <a:latin typeface="Times New Roman" pitchFamily="18" charset="0"/>
                <a:cs typeface="Times New Roman" pitchFamily="18" charset="0"/>
              </a:rPr>
              <a:t>ABBN-78 constants for </a:t>
            </a:r>
            <a:r>
              <a:rPr lang="en-US" sz="5400" b="1" dirty="0" smtClean="0">
                <a:solidFill>
                  <a:srgbClr val="0070C0"/>
                </a:solidFill>
                <a:latin typeface="Times New Roman"/>
                <a:ea typeface="Calibri"/>
              </a:rPr>
              <a:t>C</a:t>
            </a:r>
            <a:r>
              <a:rPr lang="ru-RU" sz="5400" b="1" baseline="30000" dirty="0" smtClean="0">
                <a:solidFill>
                  <a:srgbClr val="0070C0"/>
                </a:solidFill>
                <a:latin typeface="Times New Roman"/>
                <a:ea typeface="Calibri"/>
              </a:rPr>
              <a:t>1</a:t>
            </a:r>
            <a:r>
              <a:rPr lang="en-US" sz="5400" b="1" baseline="30000" dirty="0" smtClean="0">
                <a:solidFill>
                  <a:srgbClr val="0070C0"/>
                </a:solidFill>
                <a:latin typeface="Times New Roman"/>
                <a:ea typeface="Calibri"/>
              </a:rPr>
              <a:t>2</a:t>
            </a:r>
            <a:endParaRPr lang="ru-RU" sz="5400" b="1" dirty="0">
              <a:solidFill>
                <a:srgbClr val="0070C0"/>
              </a:solidFill>
              <a:latin typeface="Times New Roman" pitchFamily="18" charset="0"/>
              <a:cs typeface="Times New Roman" pitchFamily="18" charset="0"/>
            </a:endParaRPr>
          </a:p>
        </p:txBody>
      </p:sp>
      <p:sp>
        <p:nvSpPr>
          <p:cNvPr id="3" name="Объект 2"/>
          <p:cNvSpPr>
            <a:spLocks noGrp="1"/>
          </p:cNvSpPr>
          <p:nvPr>
            <p:ph idx="1"/>
          </p:nvPr>
        </p:nvSpPr>
        <p:spPr/>
        <p:txBody>
          <a:bodyPr/>
          <a:lstStyle/>
          <a:p>
            <a:endParaRPr lang="ru-RU"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908720"/>
            <a:ext cx="8964488" cy="5689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6941443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086386268"/>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solidFill>
                            <a:srgbClr val="00B0F0"/>
                          </a:solidFill>
                          <a:effectLst/>
                          <a:latin typeface="Times New Roman" pitchFamily="18" charset="0"/>
                          <a:ea typeface="SimSun"/>
                          <a:cs typeface="Times New Roman" pitchFamily="18" charset="0"/>
                        </a:rPr>
                        <a:t>872291</a:t>
                      </a:r>
                      <a:endParaRPr lang="ru-RU" sz="1200" b="1" u="none"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solidFill>
                            <a:srgbClr val="FF0000"/>
                          </a:solidFill>
                          <a:effectLst/>
                          <a:latin typeface="Times New Roman" pitchFamily="18" charset="0"/>
                          <a:ea typeface="SimSun"/>
                          <a:cs typeface="Times New Roman" pitchFamily="18" charset="0"/>
                        </a:rPr>
                        <a:t>8441</a:t>
                      </a:r>
                      <a:endParaRPr lang="ru-RU" sz="1200" b="1" u="none"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69757</a:t>
                      </a:r>
                      <a:endParaRPr lang="ru-RU" sz="1200" b="1" u="none"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428</a:t>
                      </a:r>
                      <a:endParaRPr lang="ru-RU" sz="1200" b="1" u="none"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20476</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136</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5067</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4886</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7960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solidFill>
                            <a:schemeClr val="tx1"/>
                          </a:solidFill>
                          <a:effectLst/>
                          <a:latin typeface="Times New Roman" pitchFamily="18" charset="0"/>
                          <a:ea typeface="SimSun"/>
                          <a:cs typeface="Times New Roman" pitchFamily="18" charset="0"/>
                        </a:rPr>
                        <a:t>5536</a:t>
                      </a:r>
                      <a:endParaRPr lang="ru-RU" sz="1200" b="1" u="none"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solidFill>
                            <a:schemeClr val="tx1"/>
                          </a:solidFill>
                          <a:effectLst/>
                          <a:latin typeface="Times New Roman" pitchFamily="18" charset="0"/>
                          <a:ea typeface="SimSun"/>
                          <a:cs typeface="Times New Roman" pitchFamily="18" charset="0"/>
                        </a:rPr>
                        <a:t>0</a:t>
                      </a:r>
                      <a:endParaRPr lang="ru-RU" sz="1200" b="1" u="none"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3312</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solidFill>
                            <a:schemeClr val="tx1"/>
                          </a:solidFill>
                          <a:effectLst/>
                          <a:latin typeface="Times New Roman" pitchFamily="18" charset="0"/>
                          <a:ea typeface="SimSun"/>
                          <a:cs typeface="Times New Roman" pitchFamily="18" charset="0"/>
                        </a:rPr>
                        <a:t>0</a:t>
                      </a:r>
                      <a:endParaRPr lang="ru-RU" sz="1200" b="1" u="none"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1180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376</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148</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6</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u="none" dirty="0" smtClean="0">
                          <a:effectLst/>
                          <a:latin typeface="Times New Roman" pitchFamily="18" charset="0"/>
                          <a:ea typeface="SimSun"/>
                          <a:cs typeface="Times New Roman" pitchFamily="18" charset="0"/>
                        </a:rPr>
                        <a:t>0</a:t>
                      </a:r>
                      <a:endParaRPr lang="ru-RU" sz="1200" b="1" u="none"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20483293"/>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540754538"/>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9070386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79512" y="1196752"/>
            <a:ext cx="8856984" cy="5544616"/>
          </a:xfrm>
        </p:spPr>
        <p:txBody>
          <a:bodyPr>
            <a:normAutofit fontScale="85000" lnSpcReduction="10000"/>
          </a:bodyPr>
          <a:lstStyle/>
          <a:p>
            <a:r>
              <a:rPr lang="en-US" dirty="0" smtClean="0">
                <a:solidFill>
                  <a:srgbClr val="002060"/>
                </a:solidFill>
                <a:latin typeface="Times New Roman" pitchFamily="18" charset="0"/>
                <a:cs typeface="Times New Roman" pitchFamily="18" charset="0"/>
              </a:rPr>
              <a:t>There is a sphere of metal, which has nominal density p, radius </a:t>
            </a:r>
            <a:r>
              <a:rPr lang="en-US" b="1" dirty="0" smtClean="0">
                <a:solidFill>
                  <a:srgbClr val="FF0000"/>
                </a:solidFill>
                <a:latin typeface="Times New Roman" pitchFamily="18" charset="0"/>
                <a:cs typeface="Times New Roman" pitchFamily="18" charset="0"/>
              </a:rPr>
              <a:t>1&lt;R&lt;100 cm</a:t>
            </a:r>
            <a:r>
              <a:rPr lang="en-US" dirty="0" smtClean="0">
                <a:solidFill>
                  <a:srgbClr val="FF0000"/>
                </a:solidFill>
                <a:latin typeface="Times New Roman" pitchFamily="18" charset="0"/>
                <a:cs typeface="Times New Roman" pitchFamily="18" charset="0"/>
              </a:rPr>
              <a:t> </a:t>
            </a:r>
            <a:r>
              <a:rPr lang="en-US" dirty="0" smtClean="0">
                <a:solidFill>
                  <a:srgbClr val="002060"/>
                </a:solidFill>
                <a:latin typeface="Times New Roman" pitchFamily="18" charset="0"/>
                <a:cs typeface="Times New Roman" pitchFamily="18" charset="0"/>
              </a:rPr>
              <a:t>and consists of defined isotope or their mixture with known cross sections and matrix of inelastic scattering group transitions [3]. At time t=0 in the center of the sphere are emitted N neutrons which have energy E0, MeV. Must be calculated:</a:t>
            </a:r>
            <a:br>
              <a:rPr lang="en-US" dirty="0" smtClean="0">
                <a:solidFill>
                  <a:srgbClr val="002060"/>
                </a:solidFill>
                <a:latin typeface="Times New Roman" pitchFamily="18" charset="0"/>
                <a:cs typeface="Times New Roman" pitchFamily="18" charset="0"/>
              </a:rPr>
            </a:br>
            <a:r>
              <a:rPr lang="en-US" dirty="0" smtClean="0">
                <a:solidFill>
                  <a:srgbClr val="002060"/>
                </a:solidFill>
                <a:latin typeface="Times New Roman" pitchFamily="18" charset="0"/>
                <a:cs typeface="Times New Roman" pitchFamily="18" charset="0"/>
              </a:rPr>
              <a:t/>
            </a:r>
            <a:br>
              <a:rPr lang="en-US" dirty="0" smtClean="0">
                <a:solidFill>
                  <a:srgbClr val="002060"/>
                </a:solidFill>
                <a:latin typeface="Times New Roman" pitchFamily="18" charset="0"/>
                <a:cs typeface="Times New Roman" pitchFamily="18" charset="0"/>
              </a:rPr>
            </a:br>
            <a:r>
              <a:rPr lang="en-US" dirty="0" smtClean="0">
                <a:solidFill>
                  <a:srgbClr val="002060"/>
                </a:solidFill>
                <a:latin typeface="Times New Roman" pitchFamily="18" charset="0"/>
                <a:cs typeface="Times New Roman" pitchFamily="18" charset="0"/>
              </a:rPr>
              <a:t>* Average time of neutron’s diffusion to external surface of the sphere (when r = R for each neutron);</a:t>
            </a:r>
            <a:br>
              <a:rPr lang="en-US" dirty="0" smtClean="0">
                <a:solidFill>
                  <a:srgbClr val="002060"/>
                </a:solidFill>
                <a:latin typeface="Times New Roman" pitchFamily="18" charset="0"/>
                <a:cs typeface="Times New Roman" pitchFamily="18" charset="0"/>
              </a:rPr>
            </a:br>
            <a:r>
              <a:rPr lang="en-US" dirty="0" smtClean="0">
                <a:solidFill>
                  <a:srgbClr val="002060"/>
                </a:solidFill>
                <a:latin typeface="Times New Roman" pitchFamily="18" charset="0"/>
                <a:cs typeface="Times New Roman" pitchFamily="18" charset="0"/>
              </a:rPr>
              <a:t>* Energy spectrum of leaking neutron flux, which is flying from sphere’s external surface and can be measured by TOF method;</a:t>
            </a:r>
            <a:br>
              <a:rPr lang="en-US" dirty="0" smtClean="0">
                <a:solidFill>
                  <a:srgbClr val="002060"/>
                </a:solidFill>
                <a:latin typeface="Times New Roman" pitchFamily="18" charset="0"/>
                <a:cs typeface="Times New Roman" pitchFamily="18" charset="0"/>
              </a:rPr>
            </a:br>
            <a:r>
              <a:rPr lang="en-US" dirty="0" smtClean="0">
                <a:solidFill>
                  <a:srgbClr val="002060"/>
                </a:solidFill>
                <a:latin typeface="Times New Roman" pitchFamily="18" charset="0"/>
                <a:cs typeface="Times New Roman" pitchFamily="18" charset="0"/>
              </a:rPr>
              <a:t>* Energy spectrum of absorbed neutrons.</a:t>
            </a:r>
            <a:endParaRPr lang="en-US" dirty="0">
              <a:solidFill>
                <a:srgbClr val="002060"/>
              </a:solidFill>
              <a:latin typeface="Times New Roman" pitchFamily="18" charset="0"/>
              <a:cs typeface="Times New Roman" pitchFamily="18" charset="0"/>
            </a:endParaRPr>
          </a:p>
          <a:p>
            <a:endParaRPr lang="en-US" dirty="0" smtClean="0">
              <a:solidFill>
                <a:srgbClr val="002060"/>
              </a:solidFill>
              <a:latin typeface="Times New Roman" pitchFamily="18" charset="0"/>
              <a:cs typeface="Times New Roman" pitchFamily="18" charset="0"/>
            </a:endParaRPr>
          </a:p>
          <a:p>
            <a:pPr marL="0" indent="0">
              <a:buNone/>
            </a:pPr>
            <a:r>
              <a:rPr lang="en-US" dirty="0">
                <a:solidFill>
                  <a:srgbClr val="002060"/>
                </a:solidFill>
                <a:latin typeface="Times New Roman" pitchFamily="18" charset="0"/>
                <a:cs typeface="Times New Roman" pitchFamily="18" charset="0"/>
              </a:rPr>
              <a:t>	</a:t>
            </a:r>
            <a:r>
              <a:rPr lang="en-US" dirty="0" smtClean="0">
                <a:solidFill>
                  <a:srgbClr val="002060"/>
                </a:solidFill>
                <a:latin typeface="Times New Roman" pitchFamily="18" charset="0"/>
                <a:cs typeface="Times New Roman" pitchFamily="18" charset="0"/>
              </a:rPr>
              <a:t>Start number of neutrons is taken </a:t>
            </a:r>
            <a:r>
              <a:rPr lang="en-US" b="1" dirty="0" smtClean="0">
                <a:solidFill>
                  <a:srgbClr val="FF0000"/>
                </a:solidFill>
                <a:latin typeface="Times New Roman" pitchFamily="18" charset="0"/>
                <a:cs typeface="Times New Roman" pitchFamily="18" charset="0"/>
              </a:rPr>
              <a:t>N=1,000,000</a:t>
            </a:r>
            <a:r>
              <a:rPr lang="en-US" dirty="0" smtClean="0">
                <a:solidFill>
                  <a:srgbClr val="002060"/>
                </a:solidFill>
                <a:latin typeface="Times New Roman" pitchFamily="18" charset="0"/>
                <a:cs typeface="Times New Roman" pitchFamily="18" charset="0"/>
              </a:rPr>
              <a:t> for each variant spectrum.</a:t>
            </a:r>
            <a:r>
              <a:rPr lang="en-US" dirty="0">
                <a:solidFill>
                  <a:srgbClr val="002060"/>
                </a:solidFill>
                <a:latin typeface="Times New Roman" pitchFamily="18" charset="0"/>
                <a:cs typeface="Times New Roman" pitchFamily="18" charset="0"/>
              </a:rPr>
              <a:t/>
            </a:r>
            <a:br>
              <a:rPr lang="en-US" dirty="0">
                <a:solidFill>
                  <a:srgbClr val="002060"/>
                </a:solidFill>
                <a:latin typeface="Times New Roman" pitchFamily="18" charset="0"/>
                <a:cs typeface="Times New Roman" pitchFamily="18" charset="0"/>
              </a:rPr>
            </a:br>
            <a:r>
              <a:rPr lang="en-US" dirty="0" smtClean="0">
                <a:solidFill>
                  <a:srgbClr val="002060"/>
                </a:solidFill>
                <a:latin typeface="Times New Roman" pitchFamily="18" charset="0"/>
                <a:cs typeface="Times New Roman" pitchFamily="18" charset="0"/>
              </a:rPr>
              <a:t>	Start energy of neutrons is taken </a:t>
            </a:r>
            <a:r>
              <a:rPr lang="en-US" b="1" dirty="0" smtClean="0">
                <a:solidFill>
                  <a:srgbClr val="FF0000"/>
                </a:solidFill>
                <a:latin typeface="Times New Roman" pitchFamily="18" charset="0"/>
                <a:cs typeface="Times New Roman" pitchFamily="18" charset="0"/>
              </a:rPr>
              <a:t>E0=14.1 MeV</a:t>
            </a:r>
            <a:r>
              <a:rPr lang="en-US" dirty="0" smtClean="0">
                <a:solidFill>
                  <a:srgbClr val="002060"/>
                </a:solidFill>
                <a:latin typeface="Times New Roman" pitchFamily="18" charset="0"/>
                <a:cs typeface="Times New Roman" pitchFamily="18" charset="0"/>
              </a:rPr>
              <a:t>. </a:t>
            </a:r>
          </a:p>
          <a:p>
            <a:pPr marL="0" indent="0">
              <a:buNone/>
            </a:pPr>
            <a:r>
              <a:rPr lang="en-US" dirty="0" smtClean="0">
                <a:solidFill>
                  <a:srgbClr val="002060"/>
                </a:solidFill>
                <a:latin typeface="Times New Roman" pitchFamily="18" charset="0"/>
                <a:cs typeface="Times New Roman" pitchFamily="18" charset="0"/>
              </a:rPr>
              <a:t/>
            </a:r>
            <a:br>
              <a:rPr lang="en-US" dirty="0" smtClean="0">
                <a:solidFill>
                  <a:srgbClr val="002060"/>
                </a:solidFill>
                <a:latin typeface="Times New Roman" pitchFamily="18" charset="0"/>
                <a:cs typeface="Times New Roman" pitchFamily="18" charset="0"/>
              </a:rPr>
            </a:br>
            <a:r>
              <a:rPr lang="en-US" dirty="0" smtClean="0">
                <a:solidFill>
                  <a:srgbClr val="002060"/>
                </a:solidFill>
                <a:latin typeface="Times New Roman" pitchFamily="18" charset="0"/>
                <a:cs typeface="Times New Roman" pitchFamily="18" charset="0"/>
              </a:rPr>
              <a:t>	Authors also calculated spectrums with start energies 3.0 MeV and 0.6 MeV typical for spallation neutrons and for photonuclear (gamma,n) neutron sources correspondingly. These spectrums with start energies in 3rd and 6</a:t>
            </a:r>
            <a:r>
              <a:rPr lang="en-US" baseline="30000" dirty="0" smtClean="0">
                <a:solidFill>
                  <a:srgbClr val="002060"/>
                </a:solidFill>
                <a:latin typeface="Times New Roman" pitchFamily="18" charset="0"/>
                <a:cs typeface="Times New Roman" pitchFamily="18" charset="0"/>
              </a:rPr>
              <a:t>th</a:t>
            </a:r>
            <a:r>
              <a:rPr lang="en-US" dirty="0" smtClean="0">
                <a:solidFill>
                  <a:srgbClr val="002060"/>
                </a:solidFill>
                <a:latin typeface="Times New Roman" pitchFamily="18" charset="0"/>
                <a:cs typeface="Times New Roman" pitchFamily="18" charset="0"/>
              </a:rPr>
              <a:t> ABBN-78 energy groups allow to appreciate, how results depends on start energy of neutron.  </a:t>
            </a:r>
          </a:p>
        </p:txBody>
      </p:sp>
      <p:sp>
        <p:nvSpPr>
          <p:cNvPr id="3" name="Заголовок 2"/>
          <p:cNvSpPr>
            <a:spLocks noGrp="1"/>
          </p:cNvSpPr>
          <p:nvPr>
            <p:ph type="title"/>
          </p:nvPr>
        </p:nvSpPr>
        <p:spPr>
          <a:xfrm>
            <a:off x="0" y="0"/>
            <a:ext cx="9144000" cy="1268760"/>
          </a:xfrm>
        </p:spPr>
        <p:txBody>
          <a:bodyPr>
            <a:noAutofit/>
          </a:bodyPr>
          <a:lstStyle/>
          <a:p>
            <a:r>
              <a:rPr lang="en-US" sz="3200" b="1" dirty="0">
                <a:solidFill>
                  <a:srgbClr val="002060"/>
                </a:solidFill>
                <a:latin typeface="Times New Roman" pitchFamily="18" charset="0"/>
                <a:cs typeface="Times New Roman" pitchFamily="18" charset="0"/>
              </a:rPr>
              <a:t>N</a:t>
            </a:r>
            <a:r>
              <a:rPr lang="en-US" sz="3200" b="1" dirty="0" smtClean="0">
                <a:solidFill>
                  <a:srgbClr val="002060"/>
                </a:solidFill>
                <a:latin typeface="Times New Roman" pitchFamily="18" charset="0"/>
                <a:cs typeface="Times New Roman" pitchFamily="18" charset="0"/>
              </a:rPr>
              <a:t>eutron flux inside metal sphere: </a:t>
            </a:r>
            <a:br>
              <a:rPr lang="en-US" sz="3200" b="1" dirty="0" smtClean="0">
                <a:solidFill>
                  <a:srgbClr val="002060"/>
                </a:solidFill>
                <a:latin typeface="Times New Roman" pitchFamily="18" charset="0"/>
                <a:cs typeface="Times New Roman" pitchFamily="18" charset="0"/>
              </a:rPr>
            </a:br>
            <a:r>
              <a:rPr lang="en-US" sz="3200" b="1" dirty="0" smtClean="0">
                <a:solidFill>
                  <a:srgbClr val="002060"/>
                </a:solidFill>
                <a:latin typeface="Times New Roman" pitchFamily="18" charset="0"/>
                <a:cs typeface="Times New Roman" pitchFamily="18" charset="0"/>
              </a:rPr>
              <a:t>description of the implemented calculation model</a:t>
            </a:r>
            <a:endParaRPr lang="ru-RU" sz="3200" b="1" dirty="0">
              <a:solidFill>
                <a:srgbClr val="002060"/>
              </a:solidFill>
              <a:latin typeface="Times New Roman" pitchFamily="18" charset="0"/>
              <a:cs typeface="Times New Roman" pitchFamily="18" charset="0"/>
            </a:endParaRPr>
          </a:p>
        </p:txBody>
      </p:sp>
    </p:spTree>
    <p:extLst>
      <p:ext uri="{BB962C8B-B14F-4D97-AF65-F5344CB8AC3E}">
        <p14:creationId xmlns:p14="http://schemas.microsoft.com/office/powerpoint/2010/main" val="324576485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5</a:t>
            </a:r>
            <a:r>
              <a:rPr lang="en-US" sz="2200" b="1" u="sng" dirty="0" smtClean="0">
                <a:solidFill>
                  <a:srgbClr val="FF0000"/>
                </a:solidFill>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13942549"/>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504962</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33060</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219675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74214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41273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21492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37456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25204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17174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097157674"/>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668747256"/>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10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363073504"/>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254733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49511</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242671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24083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99406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83829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38228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66182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44184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32629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19000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11957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2432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469557165"/>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753109559"/>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15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950435783"/>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129018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58304</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196308</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38736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97619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15294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101929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47005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81702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56003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43343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27642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19820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16797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13022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10461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8613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7074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4078460505"/>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2561188721"/>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2</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286800496"/>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64846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63008</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140756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50282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83333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21714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97411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47257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84329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58673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46944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31500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23803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21608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18508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16155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14505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11769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10578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8063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6506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3400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22939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717001697"/>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713810942"/>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25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770371906"/>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32711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64496</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93513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58606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66047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26845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82755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41872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76360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54136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44416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30621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24183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22715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20243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18614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17497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16301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15226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14201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13467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11686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10940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9972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8777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6938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76253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970280585"/>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477912077"/>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3</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103599311"/>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16278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65504</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59089</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63680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48647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30720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64849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34028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63188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46285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38548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27491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21655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21048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19422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17730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17125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16894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16186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15899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15526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14750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14030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13364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12929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28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12307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46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11799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78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11238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88</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10445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117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10026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141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159154</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9593</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779294727"/>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4163664415"/>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4</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18069506"/>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66796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21384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69082</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23925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35723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33686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18747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37010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28040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23844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17488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14324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14215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13335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13021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12901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12727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12593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12524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12460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12069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11893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11894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350289</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37536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979787135"/>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029159394"/>
              </p:ext>
            </p:extLst>
          </p:nvPr>
        </p:nvGraphicFramePr>
        <p:xfrm>
          <a:off x="3707904"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5</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4200466607"/>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67220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70661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10346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37775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15545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8942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18803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14393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12629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9547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7395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7702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8048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8270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8476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8819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8639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8781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9137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9040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9218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9291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593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491072</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84247</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938464513"/>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934747273"/>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65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667272653"/>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67269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71634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38939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4065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5503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4501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2582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 2531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2796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3156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3462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3769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308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3979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557249</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177596</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1691093912"/>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3795556506"/>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8</a:t>
            </a:r>
            <a:r>
              <a:rPr lang="en-US" sz="2200" b="1" u="sng" dirty="0" smtClean="0">
                <a:solidFill>
                  <a:srgbClr val="FF0000"/>
                </a:solidFill>
                <a:latin typeface="Times New Roman" pitchFamily="18" charset="0"/>
                <a:cs typeface="Times New Roman" pitchFamily="18" charset="0"/>
              </a:rPr>
              <a:t>0 </a:t>
            </a:r>
            <a:r>
              <a:rPr lang="en-US" sz="2200" b="1" u="sng" dirty="0">
                <a:solidFill>
                  <a:srgbClr val="FF0000"/>
                </a:solidFill>
                <a:latin typeface="Times New Roman" pitchFamily="18" charset="0"/>
                <a:cs typeface="Times New Roman" pitchFamily="18" charset="0"/>
              </a:rPr>
              <a:t>cm</a:t>
            </a:r>
            <a:r>
              <a:rPr lang="en-US" sz="2200" dirty="0">
                <a:solidFill>
                  <a:srgbClr val="FF0000"/>
                </a:solidFill>
                <a:latin typeface="Times New Roman" pitchFamily="18" charset="0"/>
                <a:cs typeface="Times New Roman" pitchFamily="18" charset="0"/>
              </a:rPr>
              <a:t>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57815109"/>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66876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71870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39304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807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749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879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367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1289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1434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513917</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280863</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4249790631"/>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771158799"/>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3995936" y="2276872"/>
            <a:ext cx="4464495" cy="3528392"/>
          </a:xfrm>
        </p:spPr>
        <p:txBody>
          <a:bodyPr/>
          <a:lstStyle/>
          <a:p>
            <a:endParaRPr lang="ru-RU" dirty="0"/>
          </a:p>
        </p:txBody>
      </p:sp>
      <p:sp>
        <p:nvSpPr>
          <p:cNvPr id="3" name="Заголовок 2"/>
          <p:cNvSpPr>
            <a:spLocks noGrp="1"/>
          </p:cNvSpPr>
          <p:nvPr>
            <p:ph type="title"/>
          </p:nvPr>
        </p:nvSpPr>
        <p:spPr>
          <a:xfrm>
            <a:off x="179512" y="116631"/>
            <a:ext cx="8712968" cy="998745"/>
          </a:xfrm>
        </p:spPr>
        <p:txBody>
          <a:bodyPr>
            <a:normAutofit/>
          </a:bodyPr>
          <a:lstStyle/>
          <a:p>
            <a:r>
              <a:rPr lang="en-US" sz="1900" dirty="0" smtClean="0">
                <a:solidFill>
                  <a:srgbClr val="002060"/>
                </a:solidFill>
                <a:latin typeface="Times New Roman"/>
                <a:ea typeface="Calibri"/>
                <a:cs typeface="+mn-cs"/>
              </a:rPr>
              <a:t>Neutron cross sections of Ta</a:t>
            </a:r>
            <a:r>
              <a:rPr lang="en-US" sz="1900" baseline="30000" dirty="0" smtClean="0">
                <a:solidFill>
                  <a:srgbClr val="002060"/>
                </a:solidFill>
                <a:latin typeface="Times New Roman"/>
                <a:ea typeface="Calibri"/>
                <a:cs typeface="+mn-cs"/>
              </a:rPr>
              <a:t>1</a:t>
            </a:r>
            <a:r>
              <a:rPr lang="ru-RU" sz="1900" baseline="30000" dirty="0">
                <a:solidFill>
                  <a:srgbClr val="002060"/>
                </a:solidFill>
                <a:latin typeface="Times New Roman"/>
                <a:ea typeface="Calibri"/>
                <a:cs typeface="+mn-cs"/>
              </a:rPr>
              <a:t>8</a:t>
            </a:r>
            <a:r>
              <a:rPr lang="en-US" sz="1900" baseline="30000" dirty="0">
                <a:solidFill>
                  <a:srgbClr val="002060"/>
                </a:solidFill>
                <a:latin typeface="Times New Roman"/>
                <a:ea typeface="Calibri"/>
                <a:cs typeface="+mn-cs"/>
              </a:rPr>
              <a:t>1 </a:t>
            </a:r>
            <a:r>
              <a:rPr lang="en-US" sz="1900" baseline="30000" dirty="0" smtClean="0">
                <a:solidFill>
                  <a:srgbClr val="002060"/>
                </a:solidFill>
                <a:latin typeface="Times New Roman"/>
                <a:ea typeface="Calibri"/>
                <a:cs typeface="+mn-cs"/>
              </a:rPr>
              <a:t>:</a:t>
            </a:r>
            <a:r>
              <a:rPr lang="en-US" sz="1900" dirty="0" smtClean="0">
                <a:solidFill>
                  <a:srgbClr val="002060"/>
                </a:solidFill>
                <a:latin typeface="Times New Roman"/>
                <a:ea typeface="Calibri"/>
                <a:cs typeface="+mn-cs"/>
              </a:rPr>
              <a:t> </a:t>
            </a:r>
            <a:br>
              <a:rPr lang="en-US" sz="1900" dirty="0" smtClean="0">
                <a:solidFill>
                  <a:srgbClr val="002060"/>
                </a:solidFill>
                <a:latin typeface="Times New Roman"/>
                <a:ea typeface="Calibri"/>
                <a:cs typeface="+mn-cs"/>
              </a:rPr>
            </a:br>
            <a:r>
              <a:rPr lang="en-US" sz="1900" dirty="0" smtClean="0">
                <a:solidFill>
                  <a:srgbClr val="002060"/>
                </a:solidFill>
                <a:latin typeface="Times New Roman"/>
                <a:ea typeface="Calibri"/>
                <a:cs typeface="+mn-cs"/>
              </a:rPr>
              <a:t>total cross section (blue line), capture (green), inelastic scattering (red line). </a:t>
            </a:r>
            <a:br>
              <a:rPr lang="en-US" sz="1900" dirty="0" smtClean="0">
                <a:solidFill>
                  <a:srgbClr val="002060"/>
                </a:solidFill>
                <a:latin typeface="Times New Roman"/>
                <a:ea typeface="Calibri"/>
                <a:cs typeface="+mn-cs"/>
              </a:rPr>
            </a:br>
            <a:r>
              <a:rPr lang="en-US" sz="1900" dirty="0" smtClean="0">
                <a:solidFill>
                  <a:srgbClr val="002060"/>
                </a:solidFill>
                <a:latin typeface="Times New Roman"/>
                <a:ea typeface="Calibri"/>
                <a:cs typeface="+mn-cs"/>
              </a:rPr>
              <a:t>Data from the Brookhaven National Laboratory [5].</a:t>
            </a:r>
            <a:endParaRPr lang="ru-RU" sz="2000"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512" y="1115377"/>
            <a:ext cx="9013291" cy="57104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8720240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200" dirty="0" smtClean="0">
                <a:latin typeface="Times New Roman" pitchFamily="18" charset="0"/>
                <a:cs typeface="Times New Roman" pitchFamily="18" charset="0"/>
              </a:rPr>
              <a:t>of graphite (p=2.26 g/cm3) </a:t>
            </a:r>
            <a:r>
              <a:rPr lang="en-US" sz="2200" b="1" dirty="0" smtClean="0">
                <a:solidFill>
                  <a:srgbClr val="002060"/>
                </a:solidFill>
                <a:latin typeface="Times New Roman" pitchFamily="18" charset="0"/>
                <a:cs typeface="Times New Roman" pitchFamily="18" charset="0"/>
              </a:rPr>
              <a:t>C</a:t>
            </a:r>
            <a:r>
              <a:rPr lang="en-US" sz="2400" b="1" baseline="30000" dirty="0" smtClean="0">
                <a:solidFill>
                  <a:srgbClr val="002060"/>
                </a:solidFill>
                <a:latin typeface="Times New Roman"/>
              </a:rPr>
              <a:t>12</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100cm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1442803302"/>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67073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71857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39486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359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257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409606</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590394</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515945858"/>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1888869331"/>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736128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790" y="0"/>
            <a:ext cx="9036496" cy="548680"/>
          </a:xfrm>
        </p:spPr>
        <p:txBody>
          <a:bodyPr>
            <a:noAutofit/>
          </a:bodyPr>
          <a:lstStyle/>
          <a:p>
            <a:r>
              <a:rPr lang="en-US" sz="2800" b="1" dirty="0" smtClean="0">
                <a:solidFill>
                  <a:srgbClr val="002060"/>
                </a:solidFill>
                <a:latin typeface="Times New Roman" pitchFamily="18" charset="0"/>
                <a:cs typeface="Times New Roman" pitchFamily="18" charset="0"/>
              </a:rPr>
              <a:t>Spectrums in graphite (p=2.26 g/cm3) </a:t>
            </a:r>
            <a:r>
              <a:rPr lang="en-US" sz="2800" b="1" dirty="0" smtClean="0">
                <a:solidFill>
                  <a:srgbClr val="002060"/>
                </a:solidFill>
                <a:latin typeface="Times New Roman"/>
              </a:rPr>
              <a:t>C</a:t>
            </a:r>
            <a:r>
              <a:rPr lang="en-US" sz="2800" b="1" baseline="30000" dirty="0" smtClean="0">
                <a:solidFill>
                  <a:srgbClr val="002060"/>
                </a:solidFill>
                <a:latin typeface="Times New Roman"/>
              </a:rPr>
              <a:t>1</a:t>
            </a:r>
            <a:r>
              <a:rPr lang="en-US" sz="2800" b="1" baseline="30000" dirty="0">
                <a:solidFill>
                  <a:srgbClr val="002060"/>
                </a:solidFill>
                <a:latin typeface="Times New Roman"/>
              </a:rPr>
              <a:t>2</a:t>
            </a:r>
            <a:r>
              <a:rPr lang="en-US" sz="2800" b="1" dirty="0" smtClean="0">
                <a:solidFill>
                  <a:srgbClr val="002060"/>
                </a:solidFill>
                <a:latin typeface="Times New Roman" pitchFamily="18" charset="0"/>
                <a:cs typeface="Times New Roman" pitchFamily="18" charset="0"/>
              </a:rPr>
              <a:t> spheres</a:t>
            </a:r>
            <a:endParaRPr lang="ru-RU" sz="2800" b="1" dirty="0">
              <a:solidFill>
                <a:srgbClr val="002060"/>
              </a:solidFill>
              <a:latin typeface="Times New Roman" pitchFamily="18" charset="0"/>
              <a:cs typeface="Times New Roman" pitchFamily="18" charset="0"/>
            </a:endParaRPr>
          </a:p>
        </p:txBody>
      </p:sp>
      <p:graphicFrame>
        <p:nvGraphicFramePr>
          <p:cNvPr id="4" name="Объект 3"/>
          <p:cNvGraphicFramePr>
            <a:graphicFrameLocks noGrp="1"/>
          </p:cNvGraphicFramePr>
          <p:nvPr>
            <p:ph idx="1"/>
            <p:extLst>
              <p:ext uri="{D42A27DB-BD31-4B8C-83A1-F6EECF244321}">
                <p14:modId xmlns:p14="http://schemas.microsoft.com/office/powerpoint/2010/main" val="841933940"/>
              </p:ext>
            </p:extLst>
          </p:nvPr>
        </p:nvGraphicFramePr>
        <p:xfrm>
          <a:off x="107504" y="692696"/>
          <a:ext cx="8884574" cy="6106006"/>
        </p:xfrm>
        <a:graphic>
          <a:graphicData uri="http://schemas.openxmlformats.org/drawingml/2006/table">
            <a:tbl>
              <a:tblPr firstRow="1" firstCol="1" bandRow="1"/>
              <a:tblGrid>
                <a:gridCol w="513863"/>
                <a:gridCol w="921652"/>
                <a:gridCol w="708371"/>
                <a:gridCol w="576064"/>
                <a:gridCol w="576064"/>
                <a:gridCol w="576064"/>
                <a:gridCol w="706048"/>
                <a:gridCol w="576064"/>
                <a:gridCol w="576064"/>
                <a:gridCol w="576064"/>
                <a:gridCol w="706048"/>
                <a:gridCol w="576064"/>
                <a:gridCol w="648072"/>
                <a:gridCol w="648072"/>
              </a:tblGrid>
              <a:tr h="155564">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ABBN-78 </a:t>
                      </a:r>
                      <a:br>
                        <a:rPr lang="en-US" sz="900" b="1" dirty="0">
                          <a:effectLst/>
                          <a:latin typeface="Times New Roman" pitchFamily="18" charset="0"/>
                          <a:ea typeface="SimSun"/>
                          <a:cs typeface="Times New Roman" pitchFamily="18" charset="0"/>
                        </a:rPr>
                      </a:br>
                      <a:r>
                        <a:rPr lang="en-US" sz="900" b="1" dirty="0">
                          <a:effectLst/>
                          <a:latin typeface="Times New Roman" pitchFamily="18" charset="0"/>
                          <a:ea typeface="SimSun"/>
                          <a:cs typeface="Times New Roman" pitchFamily="18" charset="0"/>
                        </a:rPr>
                        <a:t>Group </a:t>
                      </a:r>
                      <a:r>
                        <a:rPr lang="ru-RU" sz="900" b="1" dirty="0">
                          <a:effectLst/>
                          <a:latin typeface="Times New Roman" pitchFamily="18" charset="0"/>
                          <a:ea typeface="SimSun"/>
                          <a:cs typeface="Times New Roman" pitchFamily="18"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Energy Interval</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20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25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2254">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a:t>
                      </a:r>
                      <a:r>
                        <a:rPr lang="en-US" sz="800" b="1" baseline="0" dirty="0" smtClean="0">
                          <a:effectLst/>
                          <a:latin typeface="Times New Roman" pitchFamily="18" charset="0"/>
                          <a:ea typeface="SimSun"/>
                          <a:cs typeface="Times New Roman" pitchFamily="18" charset="0"/>
                        </a:rPr>
                        <a:t> </a:t>
                      </a:r>
                      <a:r>
                        <a:rPr lang="en-US" sz="800" b="1" dirty="0" smtClean="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3917">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14.5-14.</a:t>
                      </a:r>
                      <a:r>
                        <a:rPr lang="en-US" sz="900" b="1">
                          <a:effectLst/>
                          <a:latin typeface="Times New Roman" pitchFamily="18" charset="0"/>
                          <a:ea typeface="SimSun"/>
                          <a:cs typeface="Times New Roman" pitchFamily="18" charset="0"/>
                        </a:rPr>
                        <a:t>0 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872291</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8441</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504962</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33060</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254733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49511</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129018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58304</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64846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63008</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32711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64496</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0199">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r>
                        <a:rPr lang="en-US" sz="900" b="1">
                          <a:effectLst/>
                          <a:latin typeface="Times New Roman" pitchFamily="18" charset="0"/>
                          <a:ea typeface="SimSun"/>
                          <a:cs typeface="Times New Roman" pitchFamily="18" charset="0"/>
                        </a:rPr>
                        <a:t>4</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0</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10</a:t>
                      </a:r>
                      <a:r>
                        <a:rPr lang="ru-RU" sz="900" b="1">
                          <a:effectLst/>
                          <a:latin typeface="Times New Roman" pitchFamily="18" charset="0"/>
                          <a:ea typeface="SimSun"/>
                          <a:cs typeface="Times New Roman" pitchFamily="18" charset="0"/>
                        </a:rPr>
                        <a:t>.5 </a:t>
                      </a:r>
                      <a:r>
                        <a:rPr lang="en-US" sz="900" b="1">
                          <a:effectLst/>
                          <a:latin typeface="Times New Roman" pitchFamily="18" charset="0"/>
                          <a:ea typeface="SimSun"/>
                          <a:cs typeface="Times New Roman" pitchFamily="18" charset="0"/>
                        </a:rPr>
                        <a:t>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69757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428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219675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242671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24083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196308</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38736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140756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50282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93513</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58606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10.5-6.5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20476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74214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99406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97619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15294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83333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21714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66047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26845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6.5-4.0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5067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41273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83829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101929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97411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82755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4.0-2.5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4886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21492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38228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47005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47257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41872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2.5-1.4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7960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37456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66182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81702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84329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76360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1.4-0.8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25204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44184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56003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58673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54136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0.</a:t>
                      </a:r>
                      <a:r>
                        <a:rPr lang="en-US" sz="900" b="1">
                          <a:effectLst/>
                          <a:latin typeface="Times New Roman" pitchFamily="18" charset="0"/>
                          <a:ea typeface="Times New Roman"/>
                          <a:cs typeface="Times New Roman" pitchFamily="18" charset="0"/>
                        </a:rPr>
                        <a:t>8-0.4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3312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17174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32629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43343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46944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44416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0.4-0.2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1180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19000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27642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31500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30621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0.2-0.1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376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11957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19820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23803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24183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100-46.5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16797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21608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22715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035">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13022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18508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20243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10461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16155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18614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2432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8613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14505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17497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7889">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13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7074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16301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 1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5817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11769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15226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 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10578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14201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16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13467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8063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18</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11686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19</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6506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10940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20</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9972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21</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22</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 –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4386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8777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23</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 –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0.465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3400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134">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25</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0.46 – 0.215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6938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416">
                <a:tc>
                  <a:txBody>
                    <a:bodyPr/>
                    <a:lstStyle/>
                    <a:p>
                      <a:pPr algn="ctr">
                        <a:lnSpc>
                          <a:spcPct val="115000"/>
                        </a:lnSpc>
                        <a:spcAft>
                          <a:spcPts val="0"/>
                        </a:spcAft>
                      </a:pPr>
                      <a:r>
                        <a:rPr lang="ru-RU" sz="900" b="1" dirty="0">
                          <a:effectLst/>
                          <a:latin typeface="Times New Roman" pitchFamily="18" charset="0"/>
                          <a:ea typeface="SimSun"/>
                          <a:cs typeface="Times New Roman" pitchFamily="18" charset="0"/>
                        </a:rPr>
                        <a:t>26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0.215– 0.001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22939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76253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Average Neutron Energy</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13.51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13.97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11.47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13.53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9.03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13.14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6.83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12.86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4.99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12.60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3.53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12.25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Diffusion/Absorption time of spectra, nanoseconds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0.098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0.52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14.13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444.99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44.00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4500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741.72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19818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4281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Number of neutrons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990995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9005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955821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44179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917945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82055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887607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112393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864222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135778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846595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153405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62635797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790" y="0"/>
            <a:ext cx="9036496" cy="548680"/>
          </a:xfrm>
        </p:spPr>
        <p:txBody>
          <a:bodyPr>
            <a:noAutofit/>
          </a:bodyPr>
          <a:lstStyle/>
          <a:p>
            <a:r>
              <a:rPr lang="en-US" sz="2800" b="1" dirty="0">
                <a:solidFill>
                  <a:srgbClr val="002060"/>
                </a:solidFill>
                <a:latin typeface="Times New Roman" pitchFamily="18" charset="0"/>
                <a:cs typeface="Times New Roman" pitchFamily="18" charset="0"/>
              </a:rPr>
              <a:t>Spectrums in graphite (p=2.26 g/cm3) </a:t>
            </a:r>
            <a:r>
              <a:rPr lang="en-US" sz="2800" b="1" dirty="0">
                <a:solidFill>
                  <a:srgbClr val="002060"/>
                </a:solidFill>
                <a:latin typeface="Times New Roman"/>
              </a:rPr>
              <a:t>C</a:t>
            </a:r>
            <a:r>
              <a:rPr lang="en-US" sz="2800" b="1" baseline="30000" dirty="0">
                <a:solidFill>
                  <a:srgbClr val="002060"/>
                </a:solidFill>
                <a:latin typeface="Times New Roman"/>
              </a:rPr>
              <a:t>12</a:t>
            </a:r>
            <a:r>
              <a:rPr lang="en-US" sz="2800" b="1" dirty="0">
                <a:solidFill>
                  <a:srgbClr val="002060"/>
                </a:solidFill>
                <a:latin typeface="Times New Roman" pitchFamily="18" charset="0"/>
                <a:cs typeface="Times New Roman" pitchFamily="18" charset="0"/>
              </a:rPr>
              <a:t> spheres</a:t>
            </a:r>
            <a:endParaRPr lang="ru-RU" sz="3600" b="1" dirty="0">
              <a:solidFill>
                <a:srgbClr val="002060"/>
              </a:solidFill>
              <a:latin typeface="Times New Roman" pitchFamily="18" charset="0"/>
              <a:cs typeface="Times New Roman" pitchFamily="18" charset="0"/>
            </a:endParaRPr>
          </a:p>
        </p:txBody>
      </p:sp>
      <p:graphicFrame>
        <p:nvGraphicFramePr>
          <p:cNvPr id="4" name="Объект 3"/>
          <p:cNvGraphicFramePr>
            <a:graphicFrameLocks noGrp="1"/>
          </p:cNvGraphicFramePr>
          <p:nvPr>
            <p:ph idx="1"/>
            <p:extLst>
              <p:ext uri="{D42A27DB-BD31-4B8C-83A1-F6EECF244321}">
                <p14:modId xmlns:p14="http://schemas.microsoft.com/office/powerpoint/2010/main" val="3641534337"/>
              </p:ext>
            </p:extLst>
          </p:nvPr>
        </p:nvGraphicFramePr>
        <p:xfrm>
          <a:off x="179512" y="692696"/>
          <a:ext cx="8884574" cy="6106006"/>
        </p:xfrm>
        <a:graphic>
          <a:graphicData uri="http://schemas.openxmlformats.org/drawingml/2006/table">
            <a:tbl>
              <a:tblPr firstRow="1" firstCol="1" bandRow="1"/>
              <a:tblGrid>
                <a:gridCol w="513863"/>
                <a:gridCol w="921652"/>
                <a:gridCol w="708371"/>
                <a:gridCol w="576064"/>
                <a:gridCol w="576064"/>
                <a:gridCol w="576064"/>
                <a:gridCol w="706048"/>
                <a:gridCol w="576064"/>
                <a:gridCol w="576064"/>
                <a:gridCol w="576064"/>
                <a:gridCol w="706048"/>
                <a:gridCol w="576064"/>
                <a:gridCol w="648072"/>
                <a:gridCol w="648072"/>
              </a:tblGrid>
              <a:tr h="155564">
                <a:tc rowSpan="2">
                  <a:txBody>
                    <a:bodyPr/>
                    <a:lstStyle/>
                    <a:p>
                      <a:pPr algn="ctr">
                        <a:lnSpc>
                          <a:spcPct val="115000"/>
                        </a:lnSpc>
                        <a:spcAft>
                          <a:spcPts val="0"/>
                        </a:spcAft>
                      </a:pPr>
                      <a:r>
                        <a:rPr lang="en-US" sz="900" b="1" dirty="0">
                          <a:effectLst/>
                          <a:latin typeface="Times New Roman"/>
                          <a:ea typeface="SimSun"/>
                          <a:cs typeface="Times New Roman"/>
                        </a:rPr>
                        <a:t>ABBN-78 </a:t>
                      </a:r>
                      <a:br>
                        <a:rPr lang="en-US" sz="900" b="1" dirty="0">
                          <a:effectLst/>
                          <a:latin typeface="Times New Roman"/>
                          <a:ea typeface="SimSun"/>
                          <a:cs typeface="Times New Roman"/>
                        </a:rPr>
                      </a:br>
                      <a:r>
                        <a:rPr lang="en-US" sz="900" b="1" dirty="0">
                          <a:effectLst/>
                          <a:latin typeface="Times New Roman"/>
                          <a:ea typeface="SimSun"/>
                          <a:cs typeface="Times New Roman"/>
                        </a:rPr>
                        <a:t>Group </a:t>
                      </a:r>
                      <a:r>
                        <a:rPr lang="ru-RU" sz="900" b="1" dirty="0">
                          <a:effectLst/>
                          <a:latin typeface="Times New Roman"/>
                          <a:ea typeface="SimSun"/>
                          <a:cs typeface="Times New Roman"/>
                        </a:rPr>
                        <a:t>№</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en-US" sz="900" b="1" dirty="0">
                          <a:effectLst/>
                          <a:latin typeface="Times New Roman" pitchFamily="18" charset="0"/>
                          <a:ea typeface="SimSun"/>
                          <a:cs typeface="Times New Roman" pitchFamily="18" charset="0"/>
                        </a:rPr>
                        <a:t>Energy Interval</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30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40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50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65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80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R = 100 cm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ru-RU" sz="800"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622254">
                <a:tc vMerge="1">
                  <a:txBody>
                    <a:bodyPr/>
                    <a:lstStyle/>
                    <a:p>
                      <a:endParaRPr lang="ru-RU"/>
                    </a:p>
                  </a:txBody>
                  <a:tcPr/>
                </a:tc>
                <a:tc vMerge="1">
                  <a:txBody>
                    <a:bodyPr/>
                    <a:lstStyle/>
                    <a:p>
                      <a:endParaRPr lang="ru-RU"/>
                    </a:p>
                  </a:txBody>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a:t>
                      </a:r>
                      <a:r>
                        <a:rPr lang="en-US" sz="800" b="1" dirty="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a:t>
                      </a:r>
                      <a:r>
                        <a:rPr lang="en-US" sz="800" b="1" baseline="0" dirty="0" smtClean="0">
                          <a:effectLst/>
                          <a:latin typeface="Times New Roman" pitchFamily="18" charset="0"/>
                          <a:ea typeface="SimSun"/>
                          <a:cs typeface="Times New Roman" pitchFamily="18" charset="0"/>
                        </a:rPr>
                        <a:t> </a:t>
                      </a:r>
                      <a:r>
                        <a:rPr lang="en-US" sz="800" b="1" dirty="0" smtClean="0">
                          <a:effectLst/>
                          <a:latin typeface="Times New Roman" pitchFamily="18" charset="0"/>
                          <a:ea typeface="SimSun"/>
                          <a:cs typeface="Times New Roman" pitchFamily="18" charset="0"/>
                        </a:rPr>
                        <a:t>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Outgoing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800" b="1" dirty="0" smtClean="0">
                          <a:effectLst/>
                          <a:latin typeface="Times New Roman" pitchFamily="18" charset="0"/>
                          <a:ea typeface="SimSun"/>
                          <a:cs typeface="Times New Roman" pitchFamily="18" charset="0"/>
                        </a:rPr>
                        <a:t>Capture Spectrum</a:t>
                      </a:r>
                      <a:endParaRPr lang="ru-RU" sz="8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43917">
                <a:tc>
                  <a:txBody>
                    <a:bodyPr/>
                    <a:lstStyle/>
                    <a:p>
                      <a:pPr algn="ctr">
                        <a:lnSpc>
                          <a:spcPct val="115000"/>
                        </a:lnSpc>
                        <a:spcAft>
                          <a:spcPts val="0"/>
                        </a:spcAft>
                      </a:pPr>
                      <a:r>
                        <a:rPr lang="ru-RU" sz="900" b="1">
                          <a:effectLst/>
                          <a:latin typeface="Times New Roman"/>
                          <a:ea typeface="SimSun"/>
                          <a:cs typeface="Times New Roman"/>
                        </a:rPr>
                        <a:t>-1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14.5-14.</a:t>
                      </a:r>
                      <a:r>
                        <a:rPr lang="en-US" sz="900" b="1">
                          <a:effectLst/>
                          <a:latin typeface="Times New Roman" pitchFamily="18" charset="0"/>
                          <a:ea typeface="SimSun"/>
                          <a:cs typeface="Times New Roman" pitchFamily="18" charset="0"/>
                        </a:rPr>
                        <a:t>0 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16278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65504</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66796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67220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67269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66876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67073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0199">
                <a:tc>
                  <a:txBody>
                    <a:bodyPr/>
                    <a:lstStyle/>
                    <a:p>
                      <a:pPr algn="ctr">
                        <a:lnSpc>
                          <a:spcPct val="115000"/>
                        </a:lnSpc>
                        <a:spcAft>
                          <a:spcPts val="0"/>
                        </a:spcAft>
                      </a:pPr>
                      <a:r>
                        <a:rPr lang="ru-RU" sz="900" b="1">
                          <a:effectLst/>
                          <a:latin typeface="Times New Roman"/>
                          <a:ea typeface="SimSun"/>
                          <a:cs typeface="Times New Roman"/>
                        </a:rPr>
                        <a:t>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ru-RU" sz="900" b="1">
                          <a:effectLst/>
                          <a:latin typeface="Times New Roman" pitchFamily="18" charset="0"/>
                          <a:ea typeface="SimSun"/>
                          <a:cs typeface="Times New Roman" pitchFamily="18" charset="0"/>
                        </a:rPr>
                        <a:t>1</a:t>
                      </a:r>
                      <a:r>
                        <a:rPr lang="en-US" sz="900" b="1">
                          <a:effectLst/>
                          <a:latin typeface="Times New Roman" pitchFamily="18" charset="0"/>
                          <a:ea typeface="SimSun"/>
                          <a:cs typeface="Times New Roman" pitchFamily="18" charset="0"/>
                        </a:rPr>
                        <a:t>4</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0</a:t>
                      </a:r>
                      <a:r>
                        <a:rPr lang="ru-RU" sz="900" b="1">
                          <a:effectLst/>
                          <a:latin typeface="Times New Roman" pitchFamily="18" charset="0"/>
                          <a:ea typeface="SimSun"/>
                          <a:cs typeface="Times New Roman" pitchFamily="18" charset="0"/>
                        </a:rPr>
                        <a:t>-</a:t>
                      </a:r>
                      <a:r>
                        <a:rPr lang="en-US" sz="900" b="1">
                          <a:effectLst/>
                          <a:latin typeface="Times New Roman" pitchFamily="18" charset="0"/>
                          <a:ea typeface="SimSun"/>
                          <a:cs typeface="Times New Roman" pitchFamily="18" charset="0"/>
                        </a:rPr>
                        <a:t>10</a:t>
                      </a:r>
                      <a:r>
                        <a:rPr lang="ru-RU" sz="900" b="1">
                          <a:effectLst/>
                          <a:latin typeface="Times New Roman" pitchFamily="18" charset="0"/>
                          <a:ea typeface="SimSun"/>
                          <a:cs typeface="Times New Roman" pitchFamily="18" charset="0"/>
                        </a:rPr>
                        <a:t>.5 </a:t>
                      </a:r>
                      <a:r>
                        <a:rPr lang="en-US" sz="900" b="1">
                          <a:effectLst/>
                          <a:latin typeface="Times New Roman" pitchFamily="18" charset="0"/>
                          <a:ea typeface="SimSun"/>
                          <a:cs typeface="Times New Roman" pitchFamily="18" charset="0"/>
                        </a:rPr>
                        <a:t>MeV</a:t>
                      </a:r>
                      <a:endParaRPr lang="ru-RU" sz="900" b="1">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59089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63680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21384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69082</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70661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71634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71870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71857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dirty="0">
                          <a:effectLst/>
                          <a:latin typeface="Times New Roman" pitchFamily="18" charset="0"/>
                          <a:ea typeface="Times New Roman"/>
                          <a:cs typeface="Times New Roman" pitchFamily="18" charset="0"/>
                        </a:rPr>
                        <a:t>10.5-6.5 </a:t>
                      </a:r>
                      <a:r>
                        <a:rPr lang="en-US" sz="900" b="1" dirty="0">
                          <a:effectLst/>
                          <a:latin typeface="Times New Roman" pitchFamily="18" charset="0"/>
                          <a:ea typeface="Times New Roman"/>
                          <a:cs typeface="Times New Roman" pitchFamily="18" charset="0"/>
                        </a:rPr>
                        <a:t>MeV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48647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30720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23925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35723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10346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37775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38939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643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39304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39486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6.5-4.0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64849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33686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15545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4065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3</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4.0-2.5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34028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18747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8942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2.5-1.4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63188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37010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18803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5503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1364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1.4-0.8 </a:t>
                      </a:r>
                      <a:r>
                        <a:rPr lang="en-US" sz="900" b="1">
                          <a:effectLst/>
                          <a:latin typeface="Times New Roman" pitchFamily="18" charset="0"/>
                          <a:ea typeface="Times New Roman"/>
                          <a:cs typeface="Times New Roman" pitchFamily="18" charset="0"/>
                        </a:rPr>
                        <a:t>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46285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28040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14393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4501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a:ea typeface="SimSun"/>
                          <a:cs typeface="Times New Roman"/>
                        </a:rPr>
                        <a:t>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ru-RU" sz="900" b="1">
                          <a:effectLst/>
                          <a:latin typeface="Times New Roman" pitchFamily="18" charset="0"/>
                          <a:ea typeface="Times New Roman"/>
                          <a:cs typeface="Times New Roman" pitchFamily="18" charset="0"/>
                        </a:rPr>
                        <a:t>0.</a:t>
                      </a:r>
                      <a:r>
                        <a:rPr lang="en-US" sz="900" b="1">
                          <a:effectLst/>
                          <a:latin typeface="Times New Roman" pitchFamily="18" charset="0"/>
                          <a:ea typeface="Times New Roman"/>
                          <a:cs typeface="Times New Roman" pitchFamily="18" charset="0"/>
                        </a:rPr>
                        <a:t>8-0.4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38548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23844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12629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7</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0.4-0.2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27491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17488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9547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807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8</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0.2-0.1 MeV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21655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14324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2582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9</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a:effectLst/>
                          <a:latin typeface="Times New Roman" pitchFamily="18" charset="0"/>
                          <a:ea typeface="Times New Roman"/>
                          <a:cs typeface="Times New Roman" pitchFamily="18" charset="0"/>
                        </a:rPr>
                        <a:t>100-46.5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21048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14215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035">
                <a:tc>
                  <a:txBody>
                    <a:bodyPr/>
                    <a:lstStyle/>
                    <a:p>
                      <a:pPr algn="ctr">
                        <a:lnSpc>
                          <a:spcPct val="115000"/>
                        </a:lnSpc>
                        <a:spcAft>
                          <a:spcPts val="0"/>
                        </a:spcAft>
                      </a:pPr>
                      <a:r>
                        <a:rPr lang="ru-RU" sz="900" b="1">
                          <a:effectLst/>
                          <a:latin typeface="Times New Roman"/>
                          <a:ea typeface="SimSun"/>
                          <a:cs typeface="Times New Roman"/>
                        </a:rPr>
                        <a:t>10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19422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13335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7395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2552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17730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7331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 2531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17125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67889">
                <a:tc>
                  <a:txBody>
                    <a:bodyPr/>
                    <a:lstStyle/>
                    <a:p>
                      <a:pPr algn="ctr">
                        <a:lnSpc>
                          <a:spcPct val="115000"/>
                        </a:lnSpc>
                        <a:spcAft>
                          <a:spcPts val="0"/>
                        </a:spcAft>
                      </a:pPr>
                      <a:r>
                        <a:rPr lang="ru-RU" sz="900" b="1" dirty="0">
                          <a:effectLst/>
                          <a:latin typeface="Times New Roman"/>
                          <a:ea typeface="SimSun"/>
                          <a:cs typeface="Times New Roman"/>
                        </a:rPr>
                        <a:t>13</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16894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13021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7702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 1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16186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 0.465 KeV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15899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3014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879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dirty="0">
                          <a:effectLst/>
                          <a:latin typeface="Times New Roman"/>
                          <a:ea typeface="SimSun"/>
                          <a:cs typeface="Times New Roman"/>
                        </a:rPr>
                        <a:t>16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15526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12901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8048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17</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14750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12687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8270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18</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14030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12841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8476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3156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19</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46.5–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13364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12727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8819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3462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1074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20</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21.5–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12929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12593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65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8639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3509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1106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21</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12307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12524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8781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3592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1147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22</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4.6 – 2.15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11799</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12460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9137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181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1312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275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23</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2.1 – 1.0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11238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12069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9040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3855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308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367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217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359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55564">
                <a:tc>
                  <a:txBody>
                    <a:bodyPr/>
                    <a:lstStyle/>
                    <a:p>
                      <a:pPr algn="ctr">
                        <a:lnSpc>
                          <a:spcPct val="115000"/>
                        </a:lnSpc>
                        <a:spcAft>
                          <a:spcPts val="0"/>
                        </a:spcAft>
                      </a:pPr>
                      <a:r>
                        <a:rPr lang="ru-RU" sz="900" b="1">
                          <a:effectLst/>
                          <a:latin typeface="Times New Roman"/>
                          <a:ea typeface="SimSun"/>
                          <a:cs typeface="Times New Roman"/>
                        </a:rPr>
                        <a:t>24</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a:solidFill>
                            <a:srgbClr val="000000"/>
                          </a:solidFill>
                          <a:effectLst/>
                          <a:latin typeface="Times New Roman" pitchFamily="18" charset="0"/>
                          <a:ea typeface="SimSun"/>
                          <a:cs typeface="Times New Roman" pitchFamily="18" charset="0"/>
                        </a:rPr>
                        <a:t>1.0– 0.465 eV</a:t>
                      </a:r>
                      <a:endParaRPr lang="ru-RU" sz="900" b="1">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10445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11893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9218</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3979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454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1289</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266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560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7134">
                <a:tc>
                  <a:txBody>
                    <a:bodyPr/>
                    <a:lstStyle/>
                    <a:p>
                      <a:pPr algn="ctr">
                        <a:lnSpc>
                          <a:spcPct val="115000"/>
                        </a:lnSpc>
                        <a:spcAft>
                          <a:spcPts val="0"/>
                        </a:spcAft>
                      </a:pPr>
                      <a:r>
                        <a:rPr lang="ru-RU" sz="900" b="1">
                          <a:effectLst/>
                          <a:latin typeface="Times New Roman"/>
                          <a:ea typeface="SimSun"/>
                          <a:cs typeface="Times New Roman"/>
                        </a:rPr>
                        <a:t>25</a:t>
                      </a:r>
                      <a:endParaRPr lang="ru-RU" sz="900" b="1">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0.46 – 0.215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10026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141</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11894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372</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9291</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593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4233</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727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1434</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805</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257</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820</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3416">
                <a:tc>
                  <a:txBody>
                    <a:bodyPr/>
                    <a:lstStyle/>
                    <a:p>
                      <a:pPr algn="ctr">
                        <a:lnSpc>
                          <a:spcPct val="115000"/>
                        </a:lnSpc>
                        <a:spcAft>
                          <a:spcPts val="0"/>
                        </a:spcAft>
                      </a:pPr>
                      <a:r>
                        <a:rPr lang="ru-RU" sz="900" b="1" dirty="0">
                          <a:effectLst/>
                          <a:latin typeface="Times New Roman"/>
                          <a:ea typeface="SimSun"/>
                          <a:cs typeface="Times New Roman"/>
                        </a:rPr>
                        <a:t>26</a:t>
                      </a:r>
                      <a:endParaRPr lang="ru-RU" sz="900" b="1" dirty="0">
                        <a:effectLst/>
                        <a:latin typeface="Calibri"/>
                        <a:ea typeface="SimSu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900" b="1" kern="1200" dirty="0">
                          <a:solidFill>
                            <a:srgbClr val="000000"/>
                          </a:solidFill>
                          <a:effectLst/>
                          <a:latin typeface="Times New Roman" pitchFamily="18" charset="0"/>
                          <a:ea typeface="SimSun"/>
                          <a:cs typeface="Times New Roman" pitchFamily="18" charset="0"/>
                        </a:rPr>
                        <a:t>0.215– 0.001 </a:t>
                      </a:r>
                      <a:r>
                        <a:rPr lang="en-US" sz="900" b="1" kern="1200" dirty="0" err="1">
                          <a:solidFill>
                            <a:srgbClr val="000000"/>
                          </a:solidFill>
                          <a:effectLst/>
                          <a:latin typeface="Times New Roman" pitchFamily="18" charset="0"/>
                          <a:ea typeface="SimSun"/>
                          <a:cs typeface="Times New Roman" pitchFamily="18" charset="0"/>
                        </a:rPr>
                        <a:t>eV</a:t>
                      </a:r>
                      <a:endParaRPr lang="ru-RU" sz="900" b="1" dirty="0">
                        <a:effectLst/>
                        <a:latin typeface="Times New Roman" pitchFamily="18" charset="0"/>
                        <a:ea typeface="Times New Roma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159154</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9593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350289</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chemeClr val="tx1"/>
                          </a:solidFill>
                          <a:effectLst/>
                          <a:latin typeface="Times New Roman" pitchFamily="18" charset="0"/>
                          <a:ea typeface="SimSun"/>
                          <a:cs typeface="Times New Roman" pitchFamily="18" charset="0"/>
                        </a:rPr>
                        <a:t>37536</a:t>
                      </a:r>
                      <a:endParaRPr lang="ru-RU" sz="9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491072</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84247</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557249</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177596</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513917</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280863</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00B0F0"/>
                          </a:solidFill>
                          <a:effectLst/>
                          <a:latin typeface="Times New Roman" pitchFamily="18" charset="0"/>
                          <a:ea typeface="SimSun"/>
                          <a:cs typeface="Times New Roman" pitchFamily="18" charset="0"/>
                        </a:rPr>
                        <a:t>409606</a:t>
                      </a:r>
                      <a:endParaRPr lang="ru-RU" sz="9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solidFill>
                            <a:srgbClr val="FF0000"/>
                          </a:solidFill>
                          <a:effectLst/>
                          <a:latin typeface="Times New Roman" pitchFamily="18" charset="0"/>
                          <a:ea typeface="SimSun"/>
                          <a:cs typeface="Times New Roman" pitchFamily="18" charset="0"/>
                        </a:rPr>
                        <a:t>590394</a:t>
                      </a:r>
                      <a:endParaRPr lang="ru-RU" sz="9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Average Neutron Energy</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2.43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11.69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1.10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10.05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484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8.24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135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6.09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36.52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4.72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5.66 </a:t>
                      </a:r>
                      <a:r>
                        <a:rPr lang="en-US" sz="900" b="1" dirty="0" err="1" smtClean="0">
                          <a:effectLst/>
                          <a:latin typeface="Times New Roman" pitchFamily="18" charset="0"/>
                          <a:ea typeface="SimSun"/>
                          <a:cs typeface="Times New Roman" pitchFamily="18" charset="0"/>
                        </a:rPr>
                        <a:t>KeV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3.70 MeV</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Diffusion/Absorption time of spectra, nanoseconds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spcAft>
                          <a:spcPts val="0"/>
                        </a:spcAft>
                      </a:pPr>
                      <a:endParaRPr lang="ru-RU" sz="900" b="1" dirty="0">
                        <a:effectLst/>
                        <a:latin typeface="Calibri"/>
                        <a:ea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54444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15202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199367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77014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444274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202405</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957056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476478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1585213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809223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2519006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1265172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70545">
                <a:tc gridSpan="2">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Number of neutrons</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ru-RU"/>
                    </a:p>
                  </a:txBody>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829930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170070</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789598</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210402</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738283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261717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642334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357666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538533</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461467</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409606</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900" b="1" dirty="0" smtClean="0">
                          <a:effectLst/>
                          <a:latin typeface="Times New Roman" pitchFamily="18" charset="0"/>
                          <a:ea typeface="SimSun"/>
                          <a:cs typeface="Times New Roman" pitchFamily="18" charset="0"/>
                        </a:rPr>
                        <a:t>590394</a:t>
                      </a:r>
                      <a:endParaRPr lang="ru-RU" sz="900" b="1" dirty="0">
                        <a:effectLst/>
                        <a:latin typeface="Times New Roman" pitchFamily="18" charset="0"/>
                        <a:ea typeface="SimSun"/>
                        <a:cs typeface="Times New Roman"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3946524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07504" y="836712"/>
            <a:ext cx="8928991" cy="5904656"/>
          </a:xfrm>
        </p:spPr>
        <p:txBody>
          <a:bodyPr>
            <a:normAutofit/>
          </a:bodyPr>
          <a:lstStyle/>
          <a:p>
            <a:pPr marL="627063" lvl="2" indent="0">
              <a:buNone/>
            </a:pPr>
            <a:endParaRPr lang="en-US" dirty="0">
              <a:solidFill>
                <a:srgbClr val="002060"/>
              </a:solidFill>
              <a:latin typeface="Times New Roman" pitchFamily="18" charset="0"/>
              <a:ea typeface="+mj-ea"/>
              <a:cs typeface="Times New Roman" pitchFamily="18" charset="0"/>
            </a:endParaRPr>
          </a:p>
          <a:p>
            <a:pPr lvl="0">
              <a:buClr>
                <a:srgbClr val="31B6FD"/>
              </a:buClr>
            </a:pPr>
            <a:r>
              <a:rPr lang="en-US" dirty="0" smtClean="0">
                <a:solidFill>
                  <a:srgbClr val="002060"/>
                </a:solidFill>
                <a:latin typeface="Times New Roman" pitchFamily="18" charset="0"/>
                <a:ea typeface="+mj-ea"/>
                <a:cs typeface="Times New Roman" pitchFamily="18" charset="0"/>
              </a:rPr>
              <a:t>	</a:t>
            </a:r>
            <a:r>
              <a:rPr lang="en-US" sz="2800" dirty="0">
                <a:solidFill>
                  <a:srgbClr val="002060"/>
                </a:solidFill>
                <a:latin typeface="Times New Roman" pitchFamily="18" charset="0"/>
                <a:ea typeface="+mj-ea"/>
                <a:cs typeface="Times New Roman" pitchFamily="18" charset="0"/>
              </a:rPr>
              <a:t>A</a:t>
            </a:r>
            <a:r>
              <a:rPr lang="en-US" sz="2800" dirty="0" smtClean="0">
                <a:solidFill>
                  <a:srgbClr val="002060"/>
                </a:solidFill>
                <a:latin typeface="Times New Roman" pitchFamily="18" charset="0"/>
                <a:ea typeface="+mj-ea"/>
                <a:cs typeface="Times New Roman" pitchFamily="18" charset="0"/>
              </a:rPr>
              <a:t>uthors </a:t>
            </a:r>
            <a:r>
              <a:rPr lang="en-US" sz="2800" dirty="0">
                <a:solidFill>
                  <a:srgbClr val="002060"/>
                </a:solidFill>
                <a:latin typeface="Times New Roman" pitchFamily="18" charset="0"/>
                <a:ea typeface="+mj-ea"/>
                <a:cs typeface="Times New Roman" pitchFamily="18" charset="0"/>
              </a:rPr>
              <a:t>are interested to define precision of our calculated </a:t>
            </a:r>
            <a:r>
              <a:rPr lang="en-US" sz="2800" dirty="0" smtClean="0">
                <a:solidFill>
                  <a:srgbClr val="002060"/>
                </a:solidFill>
                <a:latin typeface="Times New Roman" pitchFamily="18" charset="0"/>
                <a:ea typeface="+mj-ea"/>
                <a:cs typeface="Times New Roman" pitchFamily="18" charset="0"/>
              </a:rPr>
              <a:t>data, both present work describing neutron fluxes in spheres of </a:t>
            </a:r>
            <a:r>
              <a:rPr lang="en-US" sz="2800" b="1" dirty="0" smtClean="0">
                <a:solidFill>
                  <a:srgbClr val="002060"/>
                </a:solidFill>
                <a:latin typeface="Times New Roman"/>
                <a:ea typeface="+mj-ea"/>
              </a:rPr>
              <a:t>Ta</a:t>
            </a:r>
            <a:r>
              <a:rPr lang="ru-RU" sz="2800" b="1" baseline="30000" dirty="0" smtClean="0">
                <a:solidFill>
                  <a:srgbClr val="002060"/>
                </a:solidFill>
                <a:latin typeface="Times New Roman"/>
                <a:ea typeface="Calibri"/>
              </a:rPr>
              <a:t>1</a:t>
            </a:r>
            <a:r>
              <a:rPr lang="en-US" sz="2800" b="1" baseline="30000" dirty="0" smtClean="0">
                <a:solidFill>
                  <a:srgbClr val="002060"/>
                </a:solidFill>
                <a:latin typeface="Times New Roman"/>
                <a:ea typeface="Calibri"/>
              </a:rPr>
              <a:t>81</a:t>
            </a:r>
            <a:r>
              <a:rPr lang="ru-RU" sz="2800" b="1" dirty="0" smtClean="0">
                <a:solidFill>
                  <a:srgbClr val="002060"/>
                </a:solidFill>
                <a:latin typeface="Times New Roman"/>
                <a:ea typeface="Calibri"/>
              </a:rPr>
              <a:t>, </a:t>
            </a:r>
            <a:r>
              <a:rPr lang="en-US" sz="2800" b="1" dirty="0" smtClean="0">
                <a:solidFill>
                  <a:srgbClr val="002060"/>
                </a:solidFill>
                <a:latin typeface="Times New Roman"/>
                <a:ea typeface="Calibri"/>
              </a:rPr>
              <a:t>Ni</a:t>
            </a:r>
            <a:r>
              <a:rPr lang="en-US" sz="2800" b="1" baseline="30000" dirty="0" smtClean="0">
                <a:solidFill>
                  <a:srgbClr val="002060"/>
                </a:solidFill>
                <a:latin typeface="Times New Roman"/>
                <a:ea typeface="Calibri"/>
              </a:rPr>
              <a:t>nat</a:t>
            </a:r>
            <a:r>
              <a:rPr lang="en-US" sz="2800" b="1" dirty="0">
                <a:solidFill>
                  <a:srgbClr val="002060"/>
                </a:solidFill>
                <a:latin typeface="Times New Roman"/>
                <a:ea typeface="Calibri"/>
              </a:rPr>
              <a:t>,</a:t>
            </a:r>
            <a:r>
              <a:rPr lang="ru-RU" sz="2800" b="1" dirty="0" smtClean="0">
                <a:solidFill>
                  <a:srgbClr val="002060"/>
                </a:solidFill>
                <a:latin typeface="Times New Roman"/>
                <a:ea typeface="Calibri"/>
              </a:rPr>
              <a:t> </a:t>
            </a:r>
            <a:r>
              <a:rPr lang="en-US" sz="2800" b="1" dirty="0" smtClean="0">
                <a:solidFill>
                  <a:srgbClr val="002060"/>
                </a:solidFill>
                <a:latin typeface="Times New Roman"/>
                <a:ea typeface="Calibri"/>
              </a:rPr>
              <a:t>C</a:t>
            </a:r>
            <a:r>
              <a:rPr lang="en-US" sz="2800" b="1" baseline="30000" dirty="0" smtClean="0">
                <a:solidFill>
                  <a:srgbClr val="002060"/>
                </a:solidFill>
                <a:latin typeface="Times New Roman"/>
                <a:ea typeface="Calibri"/>
              </a:rPr>
              <a:t>12</a:t>
            </a:r>
            <a:r>
              <a:rPr lang="ru-RU" sz="2800" b="1" baseline="30000" dirty="0" smtClean="0">
                <a:solidFill>
                  <a:srgbClr val="002060"/>
                </a:solidFill>
                <a:latin typeface="Times New Roman"/>
                <a:ea typeface="Calibri"/>
              </a:rPr>
              <a:t> </a:t>
            </a:r>
            <a:r>
              <a:rPr lang="en-US" sz="2800" dirty="0" smtClean="0">
                <a:solidFill>
                  <a:srgbClr val="002060"/>
                </a:solidFill>
                <a:latin typeface="Times New Roman" pitchFamily="18" charset="0"/>
                <a:ea typeface="+mj-ea"/>
                <a:cs typeface="Times New Roman" pitchFamily="18" charset="0"/>
              </a:rPr>
              <a:t>and already published data [8] for </a:t>
            </a:r>
            <a:r>
              <a:rPr lang="en-US" sz="2800" b="1" dirty="0">
                <a:solidFill>
                  <a:srgbClr val="002060"/>
                </a:solidFill>
                <a:latin typeface="Times New Roman"/>
                <a:ea typeface="Calibri"/>
              </a:rPr>
              <a:t>B</a:t>
            </a:r>
            <a:r>
              <a:rPr lang="ru-RU" sz="2800" b="1" baseline="30000" dirty="0">
                <a:solidFill>
                  <a:srgbClr val="002060"/>
                </a:solidFill>
                <a:latin typeface="Times New Roman"/>
                <a:ea typeface="Calibri"/>
              </a:rPr>
              <a:t>10</a:t>
            </a:r>
            <a:r>
              <a:rPr lang="ru-RU" sz="2800" b="1" dirty="0">
                <a:solidFill>
                  <a:srgbClr val="002060"/>
                </a:solidFill>
                <a:latin typeface="Times New Roman"/>
                <a:ea typeface="Calibri"/>
              </a:rPr>
              <a:t>, </a:t>
            </a:r>
            <a:r>
              <a:rPr lang="en-US" sz="2800" b="1" dirty="0">
                <a:solidFill>
                  <a:srgbClr val="002060"/>
                </a:solidFill>
                <a:latin typeface="Times New Roman"/>
                <a:ea typeface="Calibri"/>
              </a:rPr>
              <a:t>Ti</a:t>
            </a:r>
            <a:r>
              <a:rPr lang="en-US" sz="2800" b="1" baseline="30000" dirty="0">
                <a:solidFill>
                  <a:srgbClr val="002060"/>
                </a:solidFill>
                <a:latin typeface="Times New Roman"/>
                <a:ea typeface="Calibri"/>
              </a:rPr>
              <a:t>nat</a:t>
            </a:r>
            <a:r>
              <a:rPr lang="en-US" sz="2800" b="1" dirty="0">
                <a:solidFill>
                  <a:srgbClr val="002060"/>
                </a:solidFill>
                <a:latin typeface="Times New Roman"/>
                <a:ea typeface="Calibri"/>
              </a:rPr>
              <a:t> ,</a:t>
            </a:r>
            <a:r>
              <a:rPr lang="ru-RU" sz="2800" b="1" dirty="0" smtClean="0">
                <a:solidFill>
                  <a:srgbClr val="002060"/>
                </a:solidFill>
                <a:latin typeface="Times New Roman"/>
                <a:ea typeface="Calibri"/>
              </a:rPr>
              <a:t> </a:t>
            </a:r>
            <a:r>
              <a:rPr lang="en-US" sz="2800" b="1" dirty="0">
                <a:solidFill>
                  <a:srgbClr val="002060"/>
                </a:solidFill>
                <a:latin typeface="Times New Roman"/>
                <a:ea typeface="Calibri"/>
              </a:rPr>
              <a:t>U</a:t>
            </a:r>
            <a:r>
              <a:rPr lang="ru-RU" sz="2800" b="1" baseline="30000" dirty="0" smtClean="0">
                <a:solidFill>
                  <a:srgbClr val="002060"/>
                </a:solidFill>
                <a:latin typeface="Times New Roman"/>
                <a:ea typeface="Calibri"/>
              </a:rPr>
              <a:t>238</a:t>
            </a:r>
            <a:r>
              <a:rPr lang="en-US" sz="2800" dirty="0" smtClean="0">
                <a:solidFill>
                  <a:srgbClr val="073E87"/>
                </a:solidFill>
              </a:rPr>
              <a:t>, </a:t>
            </a:r>
            <a:r>
              <a:rPr lang="en-US" sz="2800" dirty="0" smtClean="0">
                <a:solidFill>
                  <a:srgbClr val="002060"/>
                </a:solidFill>
                <a:latin typeface="Times New Roman" pitchFamily="18" charset="0"/>
                <a:ea typeface="+mj-ea"/>
                <a:cs typeface="Times New Roman" pitchFamily="18" charset="0"/>
              </a:rPr>
              <a:t>also as [7] which describes propagation of neutron fluxes in natural </a:t>
            </a:r>
            <a:r>
              <a:rPr lang="en-US" sz="2800" dirty="0">
                <a:solidFill>
                  <a:srgbClr val="002060"/>
                </a:solidFill>
                <a:latin typeface="Times New Roman" pitchFamily="18" charset="0"/>
                <a:ea typeface="+mj-ea"/>
                <a:cs typeface="Times New Roman" pitchFamily="18" charset="0"/>
              </a:rPr>
              <a:t>isotope composition metal spheres of tungsten </a:t>
            </a:r>
            <a:r>
              <a:rPr lang="en-US" sz="2800" dirty="0" smtClean="0">
                <a:solidFill>
                  <a:srgbClr val="002060"/>
                </a:solidFill>
                <a:latin typeface="Times New Roman" pitchFamily="18" charset="0"/>
                <a:ea typeface="+mj-ea"/>
                <a:cs typeface="Times New Roman" pitchFamily="18" charset="0"/>
              </a:rPr>
              <a:t>74</a:t>
            </a:r>
            <a:r>
              <a:rPr lang="en-US" sz="2800" b="1" dirty="0" smtClean="0">
                <a:solidFill>
                  <a:srgbClr val="002060"/>
                </a:solidFill>
                <a:latin typeface="Times New Roman"/>
                <a:ea typeface="+mj-ea"/>
              </a:rPr>
              <a:t>W</a:t>
            </a:r>
            <a:r>
              <a:rPr lang="en-US" sz="2800" b="1" baseline="30000" dirty="0" smtClean="0">
                <a:solidFill>
                  <a:srgbClr val="002060"/>
                </a:solidFill>
                <a:latin typeface="Times New Roman"/>
                <a:ea typeface="Calibri"/>
              </a:rPr>
              <a:t>nat </a:t>
            </a:r>
            <a:r>
              <a:rPr lang="en-US" sz="2800" dirty="0" smtClean="0">
                <a:solidFill>
                  <a:srgbClr val="002060"/>
                </a:solidFill>
                <a:latin typeface="Times New Roman" pitchFamily="18" charset="0"/>
                <a:ea typeface="+mj-ea"/>
                <a:cs typeface="Times New Roman" pitchFamily="18" charset="0"/>
              </a:rPr>
              <a:t>, </a:t>
            </a:r>
            <a:r>
              <a:rPr lang="en-US" sz="2800" dirty="0">
                <a:solidFill>
                  <a:srgbClr val="002060"/>
                </a:solidFill>
                <a:latin typeface="Times New Roman" pitchFamily="18" charset="0"/>
                <a:ea typeface="+mj-ea"/>
                <a:cs typeface="Times New Roman" pitchFamily="18" charset="0"/>
              </a:rPr>
              <a:t>steel </a:t>
            </a:r>
            <a:r>
              <a:rPr lang="en-US" sz="2800" dirty="0" smtClean="0">
                <a:solidFill>
                  <a:srgbClr val="002060"/>
                </a:solidFill>
                <a:latin typeface="Times New Roman" pitchFamily="18" charset="0"/>
                <a:ea typeface="+mj-ea"/>
                <a:cs typeface="Times New Roman" pitchFamily="18" charset="0"/>
              </a:rPr>
              <a:t>26</a:t>
            </a:r>
            <a:r>
              <a:rPr lang="en-US" sz="2800" b="1" dirty="0" smtClean="0">
                <a:solidFill>
                  <a:srgbClr val="002060"/>
                </a:solidFill>
                <a:latin typeface="Times New Roman"/>
                <a:ea typeface="+mj-ea"/>
              </a:rPr>
              <a:t>Fe</a:t>
            </a:r>
            <a:r>
              <a:rPr lang="en-US" sz="2800" b="1" baseline="30000" dirty="0" smtClean="0">
                <a:solidFill>
                  <a:srgbClr val="002060"/>
                </a:solidFill>
                <a:latin typeface="Times New Roman"/>
                <a:ea typeface="Calibri"/>
              </a:rPr>
              <a:t>nat </a:t>
            </a:r>
            <a:r>
              <a:rPr lang="en-US" sz="2800" dirty="0" smtClean="0">
                <a:solidFill>
                  <a:srgbClr val="002060"/>
                </a:solidFill>
                <a:latin typeface="Times New Roman" pitchFamily="18" charset="0"/>
                <a:ea typeface="+mj-ea"/>
                <a:cs typeface="Times New Roman" pitchFamily="18" charset="0"/>
              </a:rPr>
              <a:t>, and sodium isotope </a:t>
            </a:r>
            <a:r>
              <a:rPr lang="en-US" sz="2800" b="1" dirty="0" smtClean="0">
                <a:solidFill>
                  <a:srgbClr val="002060"/>
                </a:solidFill>
                <a:latin typeface="Times New Roman"/>
                <a:ea typeface="+mj-ea"/>
              </a:rPr>
              <a:t>Na</a:t>
            </a:r>
            <a:r>
              <a:rPr lang="en-US" sz="2800" b="1" baseline="30000" dirty="0" smtClean="0">
                <a:solidFill>
                  <a:srgbClr val="002060"/>
                </a:solidFill>
                <a:latin typeface="Times New Roman"/>
                <a:ea typeface="Calibri"/>
              </a:rPr>
              <a:t>23</a:t>
            </a:r>
            <a:r>
              <a:rPr lang="en-US" sz="2800" dirty="0" smtClean="0">
                <a:solidFill>
                  <a:srgbClr val="002060"/>
                </a:solidFill>
                <a:latin typeface="Times New Roman" pitchFamily="18" charset="0"/>
                <a:ea typeface="+mj-ea"/>
                <a:cs typeface="Times New Roman" pitchFamily="18" charset="0"/>
              </a:rPr>
              <a:t>.</a:t>
            </a:r>
            <a:r>
              <a:rPr lang="en-US" sz="2800" dirty="0" smtClean="0">
                <a:latin typeface="Times New Roman" pitchFamily="18" charset="0"/>
                <a:cs typeface="Times New Roman" pitchFamily="18" charset="0"/>
              </a:rPr>
              <a:t> </a:t>
            </a:r>
            <a:br>
              <a:rPr lang="en-US" sz="2800" dirty="0" smtClean="0">
                <a:latin typeface="Times New Roman" pitchFamily="18" charset="0"/>
                <a:cs typeface="Times New Roman" pitchFamily="18" charset="0"/>
              </a:rPr>
            </a:br>
            <a:r>
              <a:rPr lang="en-US" sz="2800" dirty="0" smtClean="0">
                <a:latin typeface="Times New Roman" pitchFamily="18" charset="0"/>
                <a:cs typeface="Times New Roman" pitchFamily="18" charset="0"/>
              </a:rPr>
              <a:t>	</a:t>
            </a:r>
            <a:r>
              <a:rPr lang="en-US" sz="2800" dirty="0" smtClean="0">
                <a:solidFill>
                  <a:srgbClr val="002060"/>
                </a:solidFill>
                <a:latin typeface="Times New Roman" pitchFamily="18" charset="0"/>
                <a:cs typeface="Times New Roman" pitchFamily="18" charset="0"/>
              </a:rPr>
              <a:t>For this purpose, we emphasized attention to value of neutron multiplication coefficient in infinitely large area of </a:t>
            </a:r>
            <a:r>
              <a:rPr lang="en-US" sz="2800" b="1" dirty="0">
                <a:solidFill>
                  <a:srgbClr val="002060"/>
                </a:solidFill>
                <a:latin typeface="Times New Roman"/>
                <a:ea typeface="Calibri"/>
              </a:rPr>
              <a:t>U</a:t>
            </a:r>
            <a:r>
              <a:rPr lang="ru-RU" sz="2800" b="1" baseline="30000" dirty="0">
                <a:solidFill>
                  <a:srgbClr val="002060"/>
                </a:solidFill>
                <a:latin typeface="Times New Roman"/>
                <a:ea typeface="Calibri"/>
              </a:rPr>
              <a:t>238</a:t>
            </a:r>
            <a:r>
              <a:rPr lang="en-US" sz="2800" dirty="0">
                <a:solidFill>
                  <a:srgbClr val="002060"/>
                </a:solidFill>
                <a:latin typeface="Times New Roman" pitchFamily="18" charset="0"/>
                <a:cs typeface="Times New Roman" pitchFamily="18" charset="0"/>
              </a:rPr>
              <a:t> </a:t>
            </a:r>
            <a:r>
              <a:rPr lang="en-US" sz="2800" dirty="0" smtClean="0">
                <a:solidFill>
                  <a:srgbClr val="002060"/>
                </a:solidFill>
                <a:latin typeface="Times New Roman" pitchFamily="18" charset="0"/>
                <a:cs typeface="Times New Roman" pitchFamily="18" charset="0"/>
              </a:rPr>
              <a:t>for one neutron generation with fission spectrum. This important value was measured in plenty experiments with high precision and is [3, p.116] equal to 1.174.</a:t>
            </a:r>
            <a:endParaRPr lang="en-US" sz="2800" b="1" baseline="30000" dirty="0" smtClean="0">
              <a:solidFill>
                <a:srgbClr val="002060"/>
              </a:solidFill>
              <a:latin typeface="Times New Roman"/>
              <a:ea typeface="Calibri"/>
            </a:endParaRPr>
          </a:p>
        </p:txBody>
      </p:sp>
      <p:sp>
        <p:nvSpPr>
          <p:cNvPr id="3" name="Заголовок 2"/>
          <p:cNvSpPr>
            <a:spLocks noGrp="1"/>
          </p:cNvSpPr>
          <p:nvPr>
            <p:ph type="title"/>
          </p:nvPr>
        </p:nvSpPr>
        <p:spPr>
          <a:xfrm>
            <a:off x="0" y="188640"/>
            <a:ext cx="9144000" cy="864096"/>
          </a:xfrm>
        </p:spPr>
        <p:txBody>
          <a:bodyPr>
            <a:noAutofit/>
          </a:bodyPr>
          <a:lstStyle/>
          <a:p>
            <a:r>
              <a:rPr lang="en-US" sz="4800" b="1" u="sng" dirty="0" smtClean="0">
                <a:solidFill>
                  <a:srgbClr val="FF0000"/>
                </a:solidFill>
                <a:latin typeface="Times New Roman" pitchFamily="18" charset="0"/>
                <a:cs typeface="Times New Roman" pitchFamily="18" charset="0"/>
              </a:rPr>
              <a:t>Precision of the calculated data</a:t>
            </a:r>
            <a:endParaRPr lang="ru-RU" sz="4800" b="1" u="sng"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304420330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Объект 3"/>
          <p:cNvGraphicFramePr>
            <a:graphicFrameLocks noGrp="1"/>
          </p:cNvGraphicFramePr>
          <p:nvPr>
            <p:ph idx="1"/>
            <p:extLst>
              <p:ext uri="{D42A27DB-BD31-4B8C-83A1-F6EECF244321}">
                <p14:modId xmlns:p14="http://schemas.microsoft.com/office/powerpoint/2010/main" val="3507665570"/>
              </p:ext>
            </p:extLst>
          </p:nvPr>
        </p:nvGraphicFramePr>
        <p:xfrm>
          <a:off x="179512" y="116632"/>
          <a:ext cx="4392488" cy="6691227"/>
        </p:xfrm>
        <a:graphic>
          <a:graphicData uri="http://schemas.openxmlformats.org/drawingml/2006/table">
            <a:tbl>
              <a:tblPr firstRow="1" bandRow="1">
                <a:tableStyleId>{5C22544A-7EE6-4342-B048-85BDC9FD1C3A}</a:tableStyleId>
              </a:tblPr>
              <a:tblGrid>
                <a:gridCol w="720080"/>
                <a:gridCol w="792088"/>
                <a:gridCol w="936104"/>
                <a:gridCol w="1944216"/>
              </a:tblGrid>
              <a:tr h="1224136">
                <a:tc>
                  <a:txBody>
                    <a:bodyPr/>
                    <a:lstStyle/>
                    <a:p>
                      <a:pPr algn="ctr"/>
                      <a:r>
                        <a:rPr lang="en-US" sz="1200" dirty="0" smtClean="0">
                          <a:solidFill>
                            <a:srgbClr val="002060"/>
                          </a:solidFill>
                          <a:latin typeface="Times New Roman" pitchFamily="18" charset="0"/>
                          <a:cs typeface="Times New Roman" pitchFamily="18" charset="0"/>
                        </a:rPr>
                        <a:t>ABBN</a:t>
                      </a:r>
                      <a:r>
                        <a:rPr lang="ru-RU" sz="1200" dirty="0" smtClean="0">
                          <a:solidFill>
                            <a:srgbClr val="002060"/>
                          </a:solidFill>
                          <a:latin typeface="Times New Roman" pitchFamily="18" charset="0"/>
                          <a:cs typeface="Times New Roman" pitchFamily="18" charset="0"/>
                        </a:rPr>
                        <a:t>-78 </a:t>
                      </a:r>
                      <a:r>
                        <a:rPr lang="en-US" sz="1200" dirty="0" smtClean="0">
                          <a:solidFill>
                            <a:srgbClr val="002060"/>
                          </a:solidFill>
                          <a:latin typeface="Times New Roman" pitchFamily="18" charset="0"/>
                          <a:cs typeface="Times New Roman" pitchFamily="18" charset="0"/>
                        </a:rPr>
                        <a:t>Group </a:t>
                      </a:r>
                      <a:r>
                        <a:rPr lang="ru-RU" sz="1200" dirty="0" smtClean="0">
                          <a:solidFill>
                            <a:srgbClr val="002060"/>
                          </a:solidFill>
                          <a:latin typeface="Times New Roman" pitchFamily="18" charset="0"/>
                          <a:cs typeface="Times New Roman" pitchFamily="18" charset="0"/>
                        </a:rPr>
                        <a:t>№</a:t>
                      </a:r>
                      <a:endParaRPr lang="ru-RU" sz="1200" dirty="0">
                        <a:solidFill>
                          <a:srgbClr val="002060"/>
                        </a:solidFill>
                        <a:latin typeface="Times New Roman" pitchFamily="18" charset="0"/>
                        <a:cs typeface="Times New Roman" pitchFamily="18" charset="0"/>
                      </a:endParaRPr>
                    </a:p>
                  </a:txBody>
                  <a:tcPr/>
                </a:tc>
                <a:tc>
                  <a:txBody>
                    <a:bodyPr/>
                    <a:lstStyle/>
                    <a:p>
                      <a:pPr algn="ctr"/>
                      <a:r>
                        <a:rPr lang="en-US" sz="1200" dirty="0" smtClean="0">
                          <a:solidFill>
                            <a:srgbClr val="002060"/>
                          </a:solidFill>
                          <a:latin typeface="Times New Roman" pitchFamily="18" charset="0"/>
                          <a:cs typeface="Times New Roman" pitchFamily="18" charset="0"/>
                        </a:rPr>
                        <a:t>Energy</a:t>
                      </a:r>
                      <a:r>
                        <a:rPr lang="en-US" sz="1200" baseline="0" dirty="0" smtClean="0">
                          <a:solidFill>
                            <a:srgbClr val="002060"/>
                          </a:solidFill>
                          <a:latin typeface="Times New Roman" pitchFamily="18" charset="0"/>
                          <a:cs typeface="Times New Roman" pitchFamily="18" charset="0"/>
                        </a:rPr>
                        <a:t> interval of energy group, MeV</a:t>
                      </a:r>
                      <a:endParaRPr lang="ru-RU" sz="1200" dirty="0">
                        <a:solidFill>
                          <a:srgbClr val="002060"/>
                        </a:solidFill>
                        <a:latin typeface="Times New Roman" pitchFamily="18" charset="0"/>
                        <a:cs typeface="Times New Roman" pitchFamily="18" charset="0"/>
                      </a:endParaRPr>
                    </a:p>
                  </a:txBody>
                  <a:tcPr/>
                </a:tc>
                <a:tc>
                  <a:txBody>
                    <a:bodyPr/>
                    <a:lstStyle/>
                    <a:p>
                      <a:pPr algn="ctr"/>
                      <a:r>
                        <a:rPr lang="en-US" sz="1200" dirty="0" smtClean="0">
                          <a:solidFill>
                            <a:srgbClr val="002060"/>
                          </a:solidFill>
                          <a:latin typeface="Times New Roman" pitchFamily="18" charset="0"/>
                          <a:cs typeface="Times New Roman" pitchFamily="18" charset="0"/>
                        </a:rPr>
                        <a:t>Neutrons of initial fission spectrum in energy group</a:t>
                      </a:r>
                      <a:endParaRPr lang="ru-RU" sz="1200" dirty="0">
                        <a:solidFill>
                          <a:srgbClr val="002060"/>
                        </a:solidFill>
                        <a:latin typeface="Times New Roman" pitchFamily="18" charset="0"/>
                        <a:cs typeface="Times New Roman" pitchFamily="18" charset="0"/>
                      </a:endParaRPr>
                    </a:p>
                  </a:txBody>
                  <a:tcPr/>
                </a:tc>
                <a:tc>
                  <a:txBody>
                    <a:bodyPr/>
                    <a:lstStyle/>
                    <a:p>
                      <a:pPr algn="ctr"/>
                      <a:r>
                        <a:rPr lang="en-US" sz="1200" dirty="0" smtClean="0">
                          <a:solidFill>
                            <a:srgbClr val="002060"/>
                          </a:solidFill>
                          <a:latin typeface="Times New Roman" pitchFamily="18" charset="0"/>
                          <a:cs typeface="Times New Roman" pitchFamily="18" charset="0"/>
                        </a:rPr>
                        <a:t>Sum of neutrons in</a:t>
                      </a:r>
                      <a:r>
                        <a:rPr lang="en-US" sz="1200" baseline="0" dirty="0" smtClean="0">
                          <a:solidFill>
                            <a:srgbClr val="002060"/>
                          </a:solidFill>
                          <a:latin typeface="Times New Roman" pitchFamily="18" charset="0"/>
                          <a:cs typeface="Times New Roman" pitchFamily="18" charset="0"/>
                        </a:rPr>
                        <a:t> all</a:t>
                      </a:r>
                      <a:r>
                        <a:rPr lang="en-US" sz="1200" dirty="0" smtClean="0">
                          <a:solidFill>
                            <a:srgbClr val="002060"/>
                          </a:solidFill>
                          <a:latin typeface="Times New Roman" pitchFamily="18" charset="0"/>
                          <a:cs typeface="Times New Roman" pitchFamily="18" charset="0"/>
                        </a:rPr>
                        <a:t> captured spectrum,</a:t>
                      </a:r>
                      <a:r>
                        <a:rPr lang="en-US" sz="1200" baseline="0" dirty="0" smtClean="0">
                          <a:solidFill>
                            <a:srgbClr val="002060"/>
                          </a:solidFill>
                          <a:latin typeface="Times New Roman" pitchFamily="18" charset="0"/>
                          <a:cs typeface="Times New Roman" pitchFamily="18" charset="0"/>
                        </a:rPr>
                        <a:t> produced </a:t>
                      </a:r>
                      <a:r>
                        <a:rPr lang="en-US" sz="1200" dirty="0" smtClean="0">
                          <a:solidFill>
                            <a:srgbClr val="002060"/>
                          </a:solidFill>
                          <a:latin typeface="Times New Roman" pitchFamily="18" charset="0"/>
                          <a:cs typeface="Times New Roman" pitchFamily="18" charset="0"/>
                        </a:rPr>
                        <a:t>by initial neutrons of this energy group</a:t>
                      </a:r>
                      <a:endParaRPr lang="ru-RU" sz="1200"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-1</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14.0-14.5</a:t>
                      </a:r>
                      <a:r>
                        <a:rPr lang="en-US" sz="1200" b="1" baseline="0" dirty="0" smtClean="0">
                          <a:solidFill>
                            <a:srgbClr val="002060"/>
                          </a:solidFill>
                          <a:latin typeface="Times New Roman" pitchFamily="18" charset="0"/>
                          <a:cs typeface="Times New Roman" pitchFamily="18" charset="0"/>
                        </a:rPr>
                        <a:t> </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10.5-14.0</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1</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6.5-10.5</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16,000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36,305</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2</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4.0-6.5</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87,000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141,857</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3</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2,5-4.0</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183,000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272,458</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4</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1.4-2.5</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269,000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358,062</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5</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0.8-1.4</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203,000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210,917</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6</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0.4-0.8</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142,000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142,284</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7</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0.2-0.4</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61,000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61,005</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8</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200" b="1" dirty="0" smtClean="0">
                          <a:solidFill>
                            <a:srgbClr val="002060"/>
                          </a:solidFill>
                          <a:latin typeface="Times New Roman" pitchFamily="18" charset="0"/>
                          <a:cs typeface="Times New Roman" pitchFamily="18" charset="0"/>
                        </a:rPr>
                        <a:t>0.1-0.2</a:t>
                      </a:r>
                      <a:endParaRPr lang="ru-RU" sz="12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25,000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25,000</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9</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000" b="1" dirty="0" smtClean="0">
                          <a:solidFill>
                            <a:srgbClr val="002060"/>
                          </a:solidFill>
                          <a:latin typeface="Times New Roman" pitchFamily="18" charset="0"/>
                          <a:cs typeface="Times New Roman" pitchFamily="18" charset="0"/>
                        </a:rPr>
                        <a:t>0.0465-0.1</a:t>
                      </a:r>
                      <a:endParaRPr lang="ru-RU" sz="10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9,000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9,000</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10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000" b="1" dirty="0" smtClean="0">
                          <a:solidFill>
                            <a:srgbClr val="002060"/>
                          </a:solidFill>
                          <a:latin typeface="Times New Roman" pitchFamily="18" charset="0"/>
                          <a:cs typeface="Times New Roman" pitchFamily="18" charset="0"/>
                        </a:rPr>
                        <a:t>0.0215-0.0465</a:t>
                      </a:r>
                      <a:endParaRPr lang="ru-RU" sz="10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3,000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3,000</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11</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000" b="1" dirty="0" smtClean="0">
                          <a:solidFill>
                            <a:srgbClr val="002060"/>
                          </a:solidFill>
                          <a:latin typeface="Times New Roman" pitchFamily="18" charset="0"/>
                          <a:cs typeface="Times New Roman" pitchFamily="18" charset="0"/>
                        </a:rPr>
                        <a:t>0.01-0.0215</a:t>
                      </a:r>
                      <a:endParaRPr lang="ru-RU" sz="10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1,000</a:t>
                      </a:r>
                      <a:endParaRPr lang="ru-RU" sz="1400" b="1" dirty="0">
                        <a:solidFill>
                          <a:srgbClr val="002060"/>
                        </a:solidFill>
                        <a:latin typeface="Times New Roman" pitchFamily="18" charset="0"/>
                        <a:cs typeface="Times New Roman" pitchFamily="18" charset="0"/>
                      </a:endParaRPr>
                    </a:p>
                  </a:txBody>
                  <a:tcPr/>
                </a:tc>
              </a:tr>
              <a:tr h="322441">
                <a:tc>
                  <a:txBody>
                    <a:bodyPr/>
                    <a:lstStyle/>
                    <a:p>
                      <a:pPr algn="ctr"/>
                      <a:r>
                        <a:rPr lang="en-US" sz="1400" b="1" dirty="0" smtClean="0">
                          <a:solidFill>
                            <a:srgbClr val="002060"/>
                          </a:solidFill>
                          <a:latin typeface="Times New Roman" pitchFamily="18" charset="0"/>
                          <a:cs typeface="Times New Roman" pitchFamily="18" charset="0"/>
                        </a:rPr>
                        <a:t>12</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000" b="1" dirty="0" smtClean="0">
                          <a:solidFill>
                            <a:srgbClr val="002060"/>
                          </a:solidFill>
                          <a:latin typeface="Times New Roman" pitchFamily="18" charset="0"/>
                          <a:cs typeface="Times New Roman" pitchFamily="18" charset="0"/>
                        </a:rPr>
                        <a:t>0.00465-0.01</a:t>
                      </a:r>
                      <a:endParaRPr lang="ru-RU" sz="10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1,000</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1,000</a:t>
                      </a:r>
                      <a:endParaRPr lang="ru-RU" sz="1400" b="1" dirty="0">
                        <a:solidFill>
                          <a:srgbClr val="002060"/>
                        </a:solidFill>
                        <a:latin typeface="Times New Roman" pitchFamily="18" charset="0"/>
                        <a:cs typeface="Times New Roman" pitchFamily="18" charset="0"/>
                      </a:endParaRPr>
                    </a:p>
                  </a:txBody>
                  <a:tcPr/>
                </a:tc>
              </a:tr>
              <a:tr h="677242">
                <a:tc>
                  <a:txBody>
                    <a:bodyPr/>
                    <a:lstStyle/>
                    <a:p>
                      <a:pPr algn="ctr"/>
                      <a:r>
                        <a:rPr lang="en-US" sz="1400" b="1" dirty="0" smtClean="0">
                          <a:solidFill>
                            <a:srgbClr val="002060"/>
                          </a:solidFill>
                          <a:latin typeface="Times New Roman" pitchFamily="18" charset="0"/>
                          <a:cs typeface="Times New Roman" pitchFamily="18" charset="0"/>
                        </a:rPr>
                        <a:t>Sum of all groups</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002060"/>
                          </a:solidFill>
                          <a:latin typeface="Times New Roman" pitchFamily="18" charset="0"/>
                          <a:cs typeface="Times New Roman" pitchFamily="18" charset="0"/>
                        </a:rPr>
                        <a:t>14</a:t>
                      </a:r>
                      <a:r>
                        <a:rPr lang="en-US" sz="1400" b="1" baseline="0" dirty="0" smtClean="0">
                          <a:solidFill>
                            <a:srgbClr val="002060"/>
                          </a:solidFill>
                          <a:latin typeface="Times New Roman" pitchFamily="18" charset="0"/>
                          <a:cs typeface="Times New Roman" pitchFamily="18" charset="0"/>
                        </a:rPr>
                        <a:t> </a:t>
                      </a:r>
                      <a:r>
                        <a:rPr lang="en-US" sz="1400" b="1" baseline="0" dirty="0" err="1" smtClean="0">
                          <a:solidFill>
                            <a:srgbClr val="002060"/>
                          </a:solidFill>
                          <a:latin typeface="Times New Roman" pitchFamily="18" charset="0"/>
                          <a:cs typeface="Times New Roman" pitchFamily="18" charset="0"/>
                        </a:rPr>
                        <a:t>Mev</a:t>
                      </a:r>
                      <a:r>
                        <a:rPr lang="en-US" sz="1400" b="1" baseline="0" dirty="0" smtClean="0">
                          <a:solidFill>
                            <a:srgbClr val="002060"/>
                          </a:solidFill>
                          <a:latin typeface="Times New Roman" pitchFamily="18" charset="0"/>
                          <a:cs typeface="Times New Roman" pitchFamily="18" charset="0"/>
                        </a:rPr>
                        <a:t>- 10 </a:t>
                      </a:r>
                      <a:r>
                        <a:rPr lang="en-US" sz="1400" b="1" baseline="0" dirty="0" err="1" smtClean="0">
                          <a:solidFill>
                            <a:srgbClr val="002060"/>
                          </a:solidFill>
                          <a:latin typeface="Times New Roman" pitchFamily="18" charset="0"/>
                          <a:cs typeface="Times New Roman" pitchFamily="18" charset="0"/>
                        </a:rPr>
                        <a:t>keV</a:t>
                      </a:r>
                      <a:endParaRPr lang="ru-RU" sz="1400" b="1" dirty="0">
                        <a:solidFill>
                          <a:srgbClr val="002060"/>
                        </a:solidFill>
                        <a:latin typeface="Times New Roman" pitchFamily="18" charset="0"/>
                        <a:cs typeface="Times New Roman" pitchFamily="18" charset="0"/>
                      </a:endParaRPr>
                    </a:p>
                  </a:txBody>
                  <a:tcPr/>
                </a:tc>
                <a:tc>
                  <a:txBody>
                    <a:bodyPr/>
                    <a:lstStyle/>
                    <a:p>
                      <a:pPr algn="ctr"/>
                      <a:r>
                        <a:rPr lang="en-US" sz="1400" b="1" dirty="0" smtClean="0">
                          <a:solidFill>
                            <a:srgbClr val="FF0000"/>
                          </a:solidFill>
                          <a:latin typeface="Times New Roman" pitchFamily="18" charset="0"/>
                          <a:cs typeface="Times New Roman" pitchFamily="18" charset="0"/>
                        </a:rPr>
                        <a:t>1,000,000</a:t>
                      </a:r>
                      <a:endParaRPr lang="ru-RU" sz="1400" b="1" dirty="0">
                        <a:solidFill>
                          <a:srgbClr val="FF0000"/>
                        </a:solidFill>
                        <a:latin typeface="Times New Roman" pitchFamily="18" charset="0"/>
                        <a:cs typeface="Times New Roman" pitchFamily="18" charset="0"/>
                      </a:endParaRPr>
                    </a:p>
                  </a:txBody>
                  <a:tcPr/>
                </a:tc>
                <a:tc>
                  <a:txBody>
                    <a:bodyPr/>
                    <a:lstStyle/>
                    <a:p>
                      <a:pPr algn="ctr"/>
                      <a:r>
                        <a:rPr lang="en-US" sz="1400" b="1" dirty="0" smtClean="0">
                          <a:solidFill>
                            <a:srgbClr val="FF0000"/>
                          </a:solidFill>
                          <a:latin typeface="Times New Roman" pitchFamily="18" charset="0"/>
                          <a:cs typeface="Times New Roman" pitchFamily="18" charset="0"/>
                        </a:rPr>
                        <a:t>1,261,915</a:t>
                      </a:r>
                      <a:endParaRPr lang="ru-RU" sz="1400" b="1" dirty="0">
                        <a:solidFill>
                          <a:srgbClr val="FF0000"/>
                        </a:solidFill>
                        <a:latin typeface="Times New Roman" pitchFamily="18" charset="0"/>
                        <a:cs typeface="Times New Roman" pitchFamily="18" charset="0"/>
                      </a:endParaRPr>
                    </a:p>
                  </a:txBody>
                  <a:tcPr/>
                </a:tc>
              </a:tr>
            </a:tbl>
          </a:graphicData>
        </a:graphic>
      </p:graphicFrame>
      <p:sp>
        <p:nvSpPr>
          <p:cNvPr id="3" name="Заголовок 2"/>
          <p:cNvSpPr>
            <a:spLocks noGrp="1"/>
          </p:cNvSpPr>
          <p:nvPr>
            <p:ph type="title"/>
          </p:nvPr>
        </p:nvSpPr>
        <p:spPr>
          <a:xfrm>
            <a:off x="4644008" y="188640"/>
            <a:ext cx="4402832" cy="6480720"/>
          </a:xfrm>
        </p:spPr>
        <p:txBody>
          <a:bodyPr>
            <a:normAutofit fontScale="90000"/>
          </a:bodyPr>
          <a:lstStyle/>
          <a:p>
            <a:pPr algn="l"/>
            <a:r>
              <a:rPr lang="en-US" sz="2000" dirty="0" smtClean="0">
                <a:solidFill>
                  <a:srgbClr val="002060"/>
                </a:solidFill>
                <a:latin typeface="Times New Roman" pitchFamily="18" charset="0"/>
                <a:cs typeface="Times New Roman" pitchFamily="18" charset="0"/>
              </a:rPr>
              <a:t>Check </a:t>
            </a:r>
            <a:r>
              <a:rPr lang="en-US" sz="2000" dirty="0">
                <a:solidFill>
                  <a:srgbClr val="002060"/>
                </a:solidFill>
                <a:latin typeface="Times New Roman" pitchFamily="18" charset="0"/>
                <a:cs typeface="Times New Roman" pitchFamily="18" charset="0"/>
              </a:rPr>
              <a:t>inside 1 meter sphere of nominal density </a:t>
            </a:r>
            <a:r>
              <a:rPr lang="en-US" sz="2000" b="1" dirty="0">
                <a:solidFill>
                  <a:srgbClr val="002060"/>
                </a:solidFill>
                <a:latin typeface="Times New Roman"/>
                <a:ea typeface="Calibri"/>
              </a:rPr>
              <a:t>U</a:t>
            </a:r>
            <a:r>
              <a:rPr lang="ru-RU" sz="2000" b="1" baseline="30000" dirty="0">
                <a:solidFill>
                  <a:srgbClr val="002060"/>
                </a:solidFill>
                <a:latin typeface="Times New Roman"/>
                <a:ea typeface="Calibri"/>
              </a:rPr>
              <a:t>238</a:t>
            </a:r>
            <a:r>
              <a:rPr lang="en-US" sz="2000" dirty="0">
                <a:latin typeface="Times New Roman" pitchFamily="18" charset="0"/>
                <a:cs typeface="Times New Roman" pitchFamily="18" charset="0"/>
              </a:rPr>
              <a:t> </a:t>
            </a:r>
            <a:r>
              <a:rPr lang="en-US" sz="2000" dirty="0" smtClean="0">
                <a:solidFill>
                  <a:srgbClr val="002060"/>
                </a:solidFill>
                <a:latin typeface="Times New Roman" pitchFamily="18" charset="0"/>
                <a:cs typeface="Times New Roman" pitchFamily="18" charset="0"/>
              </a:rPr>
              <a:t>for fission neutron spectrum multiplication, showed, that initial neutron flux multiplied into 1.261915 times. Statistical precision for 1,000,000 neutrons of initial fission spectrum is better than share of delayed neutrons. Calculated leakage for central neutron source in R</a:t>
            </a:r>
            <a:r>
              <a:rPr lang="en-US" altLang="ko-KR" sz="2000" dirty="0" smtClean="0">
                <a:solidFill>
                  <a:srgbClr val="002060"/>
                </a:solidFill>
                <a:latin typeface="Times New Roman" pitchFamily="18" charset="0"/>
                <a:cs typeface="Times New Roman" pitchFamily="18" charset="0"/>
              </a:rPr>
              <a:t>=1 meter </a:t>
            </a:r>
            <a:r>
              <a:rPr lang="en-US" sz="2000" b="1" dirty="0">
                <a:solidFill>
                  <a:srgbClr val="002060"/>
                </a:solidFill>
                <a:latin typeface="Times New Roman"/>
                <a:ea typeface="Calibri"/>
              </a:rPr>
              <a:t>U</a:t>
            </a:r>
            <a:r>
              <a:rPr lang="ru-RU" sz="2000" b="1" baseline="30000" dirty="0">
                <a:solidFill>
                  <a:srgbClr val="002060"/>
                </a:solidFill>
                <a:latin typeface="Times New Roman"/>
                <a:ea typeface="Calibri"/>
              </a:rPr>
              <a:t>238</a:t>
            </a:r>
            <a:r>
              <a:rPr lang="en-US" altLang="ko-KR" sz="2000" dirty="0" smtClean="0">
                <a:solidFill>
                  <a:srgbClr val="002060"/>
                </a:solidFill>
                <a:latin typeface="Times New Roman" pitchFamily="18" charset="0"/>
                <a:cs typeface="Times New Roman" pitchFamily="18" charset="0"/>
              </a:rPr>
              <a:t> metal sphere is equal to 0.0031%.</a:t>
            </a:r>
            <a:br>
              <a:rPr lang="en-US" altLang="ko-KR" sz="2000" dirty="0" smtClean="0">
                <a:solidFill>
                  <a:srgbClr val="002060"/>
                </a:solidFill>
                <a:latin typeface="Times New Roman" pitchFamily="18" charset="0"/>
                <a:cs typeface="Times New Roman" pitchFamily="18" charset="0"/>
              </a:rPr>
            </a:br>
            <a:r>
              <a:rPr lang="en-US" altLang="ko-KR" sz="2000" dirty="0" smtClean="0">
                <a:solidFill>
                  <a:srgbClr val="002060"/>
                </a:solidFill>
                <a:latin typeface="Times New Roman" pitchFamily="18" charset="0"/>
                <a:cs typeface="Times New Roman" pitchFamily="18" charset="0"/>
              </a:rPr>
              <a:t>It’s necessary to mention, that we observe sum of all neutron generations i.e. sum of infinite geometry progression, case with K&lt;1:</a:t>
            </a:r>
            <a:br>
              <a:rPr lang="en-US" altLang="ko-KR" sz="2000" dirty="0" smtClean="0">
                <a:solidFill>
                  <a:srgbClr val="002060"/>
                </a:solidFill>
                <a:latin typeface="Times New Roman" pitchFamily="18" charset="0"/>
                <a:cs typeface="Times New Roman" pitchFamily="18" charset="0"/>
              </a:rPr>
            </a:br>
            <a:r>
              <a:rPr lang="en-US" altLang="ko-KR" sz="2000" dirty="0" smtClean="0">
                <a:solidFill>
                  <a:srgbClr val="002060"/>
                </a:solidFill>
                <a:latin typeface="Times New Roman" pitchFamily="18" charset="0"/>
                <a:cs typeface="Times New Roman" pitchFamily="18" charset="0"/>
              </a:rPr>
              <a:t>Sum = 1.261915 = 1/(1</a:t>
            </a:r>
            <a:r>
              <a:rPr lang="ru-RU" altLang="ko-KR" sz="2000" smtClean="0">
                <a:solidFill>
                  <a:srgbClr val="002060"/>
                </a:solidFill>
                <a:latin typeface="Times New Roman" pitchFamily="18" charset="0"/>
                <a:cs typeface="Times New Roman" pitchFamily="18" charset="0"/>
              </a:rPr>
              <a:t>-</a:t>
            </a:r>
            <a:r>
              <a:rPr lang="en-US" altLang="ko-KR" sz="2000" smtClean="0">
                <a:solidFill>
                  <a:srgbClr val="002060"/>
                </a:solidFill>
                <a:latin typeface="Times New Roman" pitchFamily="18" charset="0"/>
                <a:cs typeface="Times New Roman" pitchFamily="18" charset="0"/>
              </a:rPr>
              <a:t>K</a:t>
            </a:r>
            <a:r>
              <a:rPr lang="en-US" altLang="ko-KR" sz="2000" dirty="0" smtClean="0">
                <a:solidFill>
                  <a:srgbClr val="002060"/>
                </a:solidFill>
                <a:latin typeface="Times New Roman" pitchFamily="18" charset="0"/>
                <a:cs typeface="Times New Roman" pitchFamily="18" charset="0"/>
              </a:rPr>
              <a:t>) </a:t>
            </a:r>
            <a:br>
              <a:rPr lang="en-US" altLang="ko-KR" sz="2000" dirty="0" smtClean="0">
                <a:solidFill>
                  <a:srgbClr val="002060"/>
                </a:solidFill>
                <a:latin typeface="Times New Roman" pitchFamily="18" charset="0"/>
                <a:cs typeface="Times New Roman" pitchFamily="18" charset="0"/>
              </a:rPr>
            </a:br>
            <a:r>
              <a:rPr lang="en-US" altLang="ko-KR" sz="2000" dirty="0" smtClean="0">
                <a:solidFill>
                  <a:srgbClr val="002060"/>
                </a:solidFill>
                <a:latin typeface="Times New Roman" pitchFamily="18" charset="0"/>
                <a:cs typeface="Times New Roman" pitchFamily="18" charset="0"/>
              </a:rPr>
              <a:t>thus, K= 0.208 and for capture of single neutron generation we have multiplication </a:t>
            </a:r>
            <a:r>
              <a:rPr lang="en-US" altLang="ko-KR" sz="2000" b="1" dirty="0" smtClean="0">
                <a:solidFill>
                  <a:srgbClr val="FF0000"/>
                </a:solidFill>
                <a:latin typeface="Times New Roman" pitchFamily="18" charset="0"/>
                <a:cs typeface="Times New Roman" pitchFamily="18" charset="0"/>
              </a:rPr>
              <a:t>1.208</a:t>
            </a:r>
            <a:r>
              <a:rPr lang="en-US" altLang="ko-KR" sz="2000" dirty="0" smtClean="0">
                <a:solidFill>
                  <a:srgbClr val="002060"/>
                </a:solidFill>
                <a:latin typeface="Times New Roman" pitchFamily="18" charset="0"/>
                <a:cs typeface="Times New Roman" pitchFamily="18" charset="0"/>
              </a:rPr>
              <a:t> times. Instead of experimental value </a:t>
            </a:r>
            <a:r>
              <a:rPr lang="en-US" altLang="ko-KR" sz="2000" b="1" dirty="0" smtClean="0">
                <a:solidFill>
                  <a:srgbClr val="FF0000"/>
                </a:solidFill>
                <a:latin typeface="Times New Roman" pitchFamily="18" charset="0"/>
                <a:cs typeface="Times New Roman" pitchFamily="18" charset="0"/>
              </a:rPr>
              <a:t>1.174</a:t>
            </a:r>
            <a:r>
              <a:rPr lang="en-US" altLang="ko-KR" sz="2000" b="1" dirty="0" smtClean="0">
                <a:solidFill>
                  <a:srgbClr val="002060"/>
                </a:solidFill>
                <a:latin typeface="Times New Roman" pitchFamily="18" charset="0"/>
                <a:cs typeface="Times New Roman" pitchFamily="18" charset="0"/>
              </a:rPr>
              <a:t> </a:t>
            </a:r>
            <a:r>
              <a:rPr lang="en-US" altLang="ko-KR" sz="2000" dirty="0" smtClean="0">
                <a:solidFill>
                  <a:srgbClr val="002060"/>
                </a:solidFill>
                <a:latin typeface="Times New Roman" pitchFamily="18" charset="0"/>
                <a:cs typeface="Times New Roman" pitchFamily="18" charset="0"/>
              </a:rPr>
              <a:t>with difference </a:t>
            </a:r>
            <a:r>
              <a:rPr lang="en-US" altLang="ko-KR" sz="2000" b="1" dirty="0" smtClean="0">
                <a:solidFill>
                  <a:srgbClr val="FF0000"/>
                </a:solidFill>
                <a:latin typeface="Times New Roman" pitchFamily="18" charset="0"/>
                <a:cs typeface="Times New Roman" pitchFamily="18" charset="0"/>
              </a:rPr>
              <a:t>0.034</a:t>
            </a:r>
            <a:r>
              <a:rPr lang="en-US" altLang="ko-KR" sz="2000" dirty="0" smtClean="0">
                <a:solidFill>
                  <a:srgbClr val="002060"/>
                </a:solidFill>
                <a:latin typeface="Times New Roman" pitchFamily="18" charset="0"/>
                <a:cs typeface="Times New Roman" pitchFamily="18" charset="0"/>
              </a:rPr>
              <a:t> absolute units. </a:t>
            </a:r>
            <a:br>
              <a:rPr lang="en-US" altLang="ko-KR" sz="2000" dirty="0" smtClean="0">
                <a:solidFill>
                  <a:srgbClr val="002060"/>
                </a:solidFill>
                <a:latin typeface="Times New Roman" pitchFamily="18" charset="0"/>
                <a:cs typeface="Times New Roman" pitchFamily="18" charset="0"/>
              </a:rPr>
            </a:br>
            <a:r>
              <a:rPr lang="en-US" altLang="ko-KR" sz="2000" dirty="0" smtClean="0">
                <a:solidFill>
                  <a:srgbClr val="002060"/>
                </a:solidFill>
                <a:latin typeface="Times New Roman" pitchFamily="18" charset="0"/>
                <a:cs typeface="Times New Roman" pitchFamily="18" charset="0"/>
              </a:rPr>
              <a:t>At the same time, authors of ABBN-78 declare precision of group constants [3, p.109] equal to (</a:t>
            </a:r>
            <a:r>
              <a:rPr lang="en-US" altLang="ko-KR" sz="2000" b="1" dirty="0" smtClean="0">
                <a:solidFill>
                  <a:srgbClr val="FF0000"/>
                </a:solidFill>
                <a:latin typeface="Times New Roman" pitchFamily="18" charset="0"/>
                <a:cs typeface="Times New Roman" pitchFamily="18" charset="0"/>
              </a:rPr>
              <a:t>+0.04…-0.02</a:t>
            </a:r>
            <a:r>
              <a:rPr lang="en-US" altLang="ko-KR" sz="2000" dirty="0" smtClean="0">
                <a:solidFill>
                  <a:srgbClr val="002060"/>
                </a:solidFill>
                <a:latin typeface="Times New Roman" pitchFamily="18" charset="0"/>
                <a:cs typeface="Times New Roman" pitchFamily="18" charset="0"/>
              </a:rPr>
              <a:t>) absolute units. </a:t>
            </a:r>
            <a:br>
              <a:rPr lang="en-US" altLang="ko-KR" sz="2000" dirty="0" smtClean="0">
                <a:solidFill>
                  <a:srgbClr val="002060"/>
                </a:solidFill>
                <a:latin typeface="Times New Roman" pitchFamily="18" charset="0"/>
                <a:cs typeface="Times New Roman" pitchFamily="18" charset="0"/>
              </a:rPr>
            </a:br>
            <a:r>
              <a:rPr lang="en-US" altLang="ko-KR" sz="2000" dirty="0" smtClean="0">
                <a:solidFill>
                  <a:srgbClr val="002060"/>
                </a:solidFill>
                <a:latin typeface="Times New Roman" pitchFamily="18" charset="0"/>
                <a:cs typeface="Times New Roman" pitchFamily="18" charset="0"/>
              </a:rPr>
              <a:t>Thus, precision of our calculated data was found inside interval of precision, which has implemented neutron group constants value, which is declared by it’s authors. </a:t>
            </a:r>
            <a:endParaRPr lang="ru-RU" sz="2000" dirty="0">
              <a:latin typeface="Times New Roman" pitchFamily="18" charset="0"/>
              <a:cs typeface="Times New Roman" pitchFamily="18" charset="0"/>
            </a:endParaRPr>
          </a:p>
        </p:txBody>
      </p:sp>
    </p:spTree>
    <p:extLst>
      <p:ext uri="{BB962C8B-B14F-4D97-AF65-F5344CB8AC3E}">
        <p14:creationId xmlns:p14="http://schemas.microsoft.com/office/powerpoint/2010/main" val="128859866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79512" y="764704"/>
            <a:ext cx="8856984" cy="6004509"/>
          </a:xfrm>
        </p:spPr>
        <p:txBody>
          <a:bodyPr>
            <a:normAutofit lnSpcReduction="10000"/>
          </a:bodyPr>
          <a:lstStyle/>
          <a:p>
            <a:pPr marL="0" indent="0">
              <a:buNone/>
            </a:pPr>
            <a:r>
              <a:rPr lang="en-US" sz="1600" dirty="0" smtClean="0">
                <a:latin typeface="Times New Roman" pitchFamily="18" charset="0"/>
                <a:cs typeface="Times New Roman" pitchFamily="18" charset="0"/>
              </a:rPr>
              <a:t>1)	</a:t>
            </a:r>
            <a:br>
              <a:rPr lang="en-US" sz="1600" dirty="0" smtClean="0">
                <a:latin typeface="Times New Roman" pitchFamily="18" charset="0"/>
                <a:cs typeface="Times New Roman" pitchFamily="18" charset="0"/>
              </a:rPr>
            </a:br>
            <a:r>
              <a:rPr lang="en-US" sz="1600" dirty="0" smtClean="0">
                <a:latin typeface="Times New Roman" pitchFamily="18" charset="0"/>
                <a:cs typeface="Times New Roman" pitchFamily="18" charset="0"/>
              </a:rPr>
              <a:t>	Leakage neutron spectrum which can be measured by TOF method, and absorption spectrum, are two different neutron spectrums. In common case, they have maximum number of neutrons in different energy groups. Their correlation can be found making variant numerical calculations, especially considering, that spectrums /and their average energies, diffusion times/ changes monotonously – at least, if we speak about plenty practically important cases - during increasing thickness of substance, which the neutron flux is diffusing through.</a:t>
            </a:r>
          </a:p>
          <a:p>
            <a:pPr marL="0" indent="0">
              <a:buNone/>
            </a:pPr>
            <a:r>
              <a:rPr lang="en-US" sz="1600" dirty="0" smtClean="0">
                <a:latin typeface="Times New Roman" pitchFamily="18" charset="0"/>
                <a:cs typeface="Times New Roman" pitchFamily="18" charset="0"/>
              </a:rPr>
              <a:t>2)	</a:t>
            </a:r>
          </a:p>
          <a:p>
            <a:pPr marL="0" indent="0">
              <a:buNone/>
            </a:pPr>
            <a:r>
              <a:rPr lang="en-US" sz="1600" dirty="0">
                <a:latin typeface="Times New Roman" pitchFamily="18" charset="0"/>
                <a:cs typeface="Times New Roman" pitchFamily="18" charset="0"/>
              </a:rPr>
              <a:t>	</a:t>
            </a:r>
            <a:r>
              <a:rPr lang="en-US" sz="1600" dirty="0" smtClean="0">
                <a:latin typeface="Times New Roman" pitchFamily="18" charset="0"/>
                <a:cs typeface="Times New Roman" pitchFamily="18" charset="0"/>
              </a:rPr>
              <a:t>In the case of big assemblies, which radius many times exceeds transport free path of neutrons, their spectrum has average energy around 100 </a:t>
            </a:r>
            <a:r>
              <a:rPr lang="en-US" sz="1600" dirty="0" err="1" smtClean="0">
                <a:latin typeface="Times New Roman" pitchFamily="18" charset="0"/>
                <a:cs typeface="Times New Roman" pitchFamily="18" charset="0"/>
              </a:rPr>
              <a:t>keV</a:t>
            </a:r>
            <a:r>
              <a:rPr lang="en-US" sz="1600" dirty="0" smtClean="0">
                <a:latin typeface="Times New Roman" pitchFamily="18" charset="0"/>
                <a:cs typeface="Times New Roman" pitchFamily="18" charset="0"/>
              </a:rPr>
              <a:t>. This energy is many times smaller, than average energy of initial fission spectrum which is ~2 MeV. Such energies around ~100 </a:t>
            </a:r>
            <a:r>
              <a:rPr lang="en-US" sz="1600" dirty="0" err="1" smtClean="0">
                <a:latin typeface="Times New Roman" pitchFamily="18" charset="0"/>
                <a:cs typeface="Times New Roman" pitchFamily="18" charset="0"/>
              </a:rPr>
              <a:t>KeV</a:t>
            </a:r>
            <a:r>
              <a:rPr lang="en-US" sz="1600" dirty="0" smtClean="0">
                <a:latin typeface="Times New Roman" pitchFamily="18" charset="0"/>
                <a:cs typeface="Times New Roman" pitchFamily="18" charset="0"/>
              </a:rPr>
              <a:t> can be measured by existing TOF spectrometers, which have resolution factor ~ 6 nanoseconds/meter and better. This conclusion is one of practically important modeling results. </a:t>
            </a:r>
          </a:p>
          <a:p>
            <a:pPr marL="0" indent="0">
              <a:buNone/>
            </a:pPr>
            <a:r>
              <a:rPr lang="en-US" sz="1600" dirty="0" smtClean="0">
                <a:latin typeface="Times New Roman" pitchFamily="18" charset="0"/>
                <a:cs typeface="Times New Roman" pitchFamily="18" charset="0"/>
              </a:rPr>
              <a:t>3) </a:t>
            </a:r>
            <a:br>
              <a:rPr lang="en-US" sz="1600" dirty="0" smtClean="0">
                <a:latin typeface="Times New Roman" pitchFamily="18" charset="0"/>
                <a:cs typeface="Times New Roman" pitchFamily="18" charset="0"/>
              </a:rPr>
            </a:br>
            <a:r>
              <a:rPr lang="en-US" sz="1600" dirty="0" smtClean="0">
                <a:latin typeface="Times New Roman" pitchFamily="18" charset="0"/>
                <a:cs typeface="Times New Roman" pitchFamily="18" charset="0"/>
              </a:rPr>
              <a:t>	Substances with small absorption cross section and intermediate masses of nuclei, such as nickel 28Ni, titanium 22Ti, steel 26Fe, sodium Na23, in the case of big enough thicknesses, produce spectrum similar to spectrum Fermi. Fermi spectrum, in which neutron flux </a:t>
            </a:r>
            <a:r>
              <a:rPr lang="ru-RU" sz="1600" dirty="0" smtClean="0">
                <a:latin typeface="Times New Roman" pitchFamily="18" charset="0"/>
                <a:cs typeface="Times New Roman" pitchFamily="18" charset="0"/>
              </a:rPr>
              <a:t>Ф</a:t>
            </a:r>
            <a:r>
              <a:rPr lang="en-US" sz="1600" dirty="0" smtClean="0">
                <a:latin typeface="Times New Roman" pitchFamily="18" charset="0"/>
                <a:cs typeface="Times New Roman" pitchFamily="18" charset="0"/>
              </a:rPr>
              <a:t>~(1/E) is analytical idealization</a:t>
            </a:r>
            <a:r>
              <a:rPr lang="ru-RU" sz="1600"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for the case, when exist no leakage and no absorption. Integration (1/E)*</a:t>
            </a:r>
            <a:r>
              <a:rPr lang="en-US" sz="1600" dirty="0" err="1" smtClean="0">
                <a:latin typeface="Times New Roman" pitchFamily="18" charset="0"/>
                <a:cs typeface="Times New Roman" pitchFamily="18" charset="0"/>
              </a:rPr>
              <a:t>dE</a:t>
            </a:r>
            <a:r>
              <a:rPr lang="en-US" sz="1600" dirty="0" smtClean="0">
                <a:latin typeface="Times New Roman" pitchFamily="18" charset="0"/>
                <a:cs typeface="Times New Roman" pitchFamily="18" charset="0"/>
              </a:rPr>
              <a:t> results, that if lethargy interval on energy axis is constant, then each of 28 energy groups has equal quantity of neutrons.  </a:t>
            </a:r>
          </a:p>
          <a:p>
            <a:pPr marL="0" indent="0">
              <a:buNone/>
            </a:pPr>
            <a:r>
              <a:rPr lang="en-US" sz="1600" dirty="0" smtClean="0">
                <a:latin typeface="Times New Roman" pitchFamily="18" charset="0"/>
                <a:cs typeface="Times New Roman" pitchFamily="18" charset="0"/>
              </a:rPr>
              <a:t>4) </a:t>
            </a:r>
            <a:br>
              <a:rPr lang="en-US" sz="1600" dirty="0" smtClean="0">
                <a:latin typeface="Times New Roman" pitchFamily="18" charset="0"/>
                <a:cs typeface="Times New Roman" pitchFamily="18" charset="0"/>
              </a:rPr>
            </a:br>
            <a:r>
              <a:rPr lang="en-US" sz="1600" dirty="0" smtClean="0">
                <a:latin typeface="Times New Roman" pitchFamily="18" charset="0"/>
                <a:cs typeface="Times New Roman" pitchFamily="18" charset="0"/>
              </a:rPr>
              <a:t>	During propagating of neutrons from the center to external surface of the sphere, their average energy decrease: at first rapidly due to inelastic cross section until energy is above it’s threshold for selected nuclide. After energy becomes smaller than inelastic threshold, spectrum continues to moderate slowly due to elastic cross section. Substances like Ta181, U238, 74W which has high capture cross section in resonance neutron energy area, absorb majority of neutrons above 14</a:t>
            </a:r>
            <a:r>
              <a:rPr lang="en-US" sz="1600" baseline="30000" dirty="0" smtClean="0">
                <a:latin typeface="Times New Roman" pitchFamily="18" charset="0"/>
                <a:cs typeface="Times New Roman" pitchFamily="18" charset="0"/>
              </a:rPr>
              <a:t>th</a:t>
            </a:r>
            <a:r>
              <a:rPr lang="en-US" sz="1600" dirty="0" smtClean="0">
                <a:latin typeface="Times New Roman" pitchFamily="18" charset="0"/>
                <a:cs typeface="Times New Roman" pitchFamily="18" charset="0"/>
              </a:rPr>
              <a:t> group i.e. above 1 </a:t>
            </a:r>
            <a:r>
              <a:rPr lang="en-US" sz="1600" dirty="0" err="1" smtClean="0">
                <a:latin typeface="Times New Roman" pitchFamily="18" charset="0"/>
                <a:cs typeface="Times New Roman" pitchFamily="18" charset="0"/>
              </a:rPr>
              <a:t>KeV</a:t>
            </a:r>
            <a:r>
              <a:rPr lang="en-US" sz="1600" dirty="0" smtClean="0">
                <a:latin typeface="Times New Roman" pitchFamily="18" charset="0"/>
                <a:cs typeface="Times New Roman" pitchFamily="18" charset="0"/>
              </a:rPr>
              <a:t>. </a:t>
            </a:r>
          </a:p>
        </p:txBody>
      </p:sp>
      <p:sp>
        <p:nvSpPr>
          <p:cNvPr id="3" name="Заголовок 2"/>
          <p:cNvSpPr>
            <a:spLocks noGrp="1"/>
          </p:cNvSpPr>
          <p:nvPr>
            <p:ph type="title"/>
          </p:nvPr>
        </p:nvSpPr>
        <p:spPr>
          <a:xfrm>
            <a:off x="107504" y="188640"/>
            <a:ext cx="8928992" cy="504056"/>
          </a:xfrm>
        </p:spPr>
        <p:txBody>
          <a:bodyPr>
            <a:noAutofit/>
          </a:bodyPr>
          <a:lstStyle/>
          <a:p>
            <a:r>
              <a:rPr lang="en-US" sz="3200" dirty="0">
                <a:latin typeface="Times New Roman" pitchFamily="18" charset="0"/>
                <a:cs typeface="Times New Roman" pitchFamily="18" charset="0"/>
              </a:rPr>
              <a:t>M</a:t>
            </a:r>
            <a:r>
              <a:rPr lang="en-US" sz="3200" dirty="0" smtClean="0">
                <a:latin typeface="Times New Roman" pitchFamily="18" charset="0"/>
                <a:cs typeface="Times New Roman" pitchFamily="18" charset="0"/>
              </a:rPr>
              <a:t>odeling results of numerical calculation shows:</a:t>
            </a:r>
            <a:endParaRPr lang="ru-RU" sz="3200" dirty="0">
              <a:latin typeface="Times New Roman" pitchFamily="18" charset="0"/>
              <a:cs typeface="Times New Roman" pitchFamily="18" charset="0"/>
            </a:endParaRPr>
          </a:p>
        </p:txBody>
      </p:sp>
    </p:spTree>
    <p:extLst>
      <p:ext uri="{BB962C8B-B14F-4D97-AF65-F5344CB8AC3E}">
        <p14:creationId xmlns:p14="http://schemas.microsoft.com/office/powerpoint/2010/main" val="271957419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67544" y="188641"/>
            <a:ext cx="8064896" cy="720079"/>
          </a:xfrm>
        </p:spPr>
        <p:txBody>
          <a:bodyPr>
            <a:noAutofit/>
          </a:bodyPr>
          <a:lstStyle/>
          <a:p>
            <a:pPr algn="ctr"/>
            <a:r>
              <a:rPr lang="en-US" sz="4400" b="1" dirty="0" smtClean="0">
                <a:solidFill>
                  <a:srgbClr val="002060"/>
                </a:solidFill>
                <a:latin typeface="Times New Roman" pitchFamily="18" charset="0"/>
                <a:cs typeface="Times New Roman" pitchFamily="18" charset="0"/>
              </a:rPr>
              <a:t>Conclusion</a:t>
            </a:r>
            <a:endParaRPr lang="ru-RU" sz="4400" b="1" dirty="0">
              <a:solidFill>
                <a:srgbClr val="002060"/>
              </a:solidFill>
              <a:latin typeface="Times New Roman" pitchFamily="18" charset="0"/>
              <a:cs typeface="Times New Roman" pitchFamily="18" charset="0"/>
            </a:endParaRPr>
          </a:p>
        </p:txBody>
      </p:sp>
      <p:sp>
        <p:nvSpPr>
          <p:cNvPr id="3" name="Текст 2"/>
          <p:cNvSpPr>
            <a:spLocks noGrp="1"/>
          </p:cNvSpPr>
          <p:nvPr>
            <p:ph type="body" sz="half" idx="2"/>
          </p:nvPr>
        </p:nvSpPr>
        <p:spPr>
          <a:xfrm>
            <a:off x="179512" y="764704"/>
            <a:ext cx="8856984" cy="5976664"/>
          </a:xfrm>
        </p:spPr>
        <p:txBody>
          <a:bodyPr>
            <a:noAutofit/>
          </a:bodyPr>
          <a:lstStyle/>
          <a:p>
            <a:pPr lvl="0">
              <a:buClrTx/>
              <a:buSzTx/>
            </a:pPr>
            <a:r>
              <a:rPr lang="en-US" sz="1400" dirty="0" smtClean="0">
                <a:solidFill>
                  <a:srgbClr val="002060"/>
                </a:solidFill>
                <a:latin typeface="Times New Roman" pitchFamily="18" charset="0"/>
                <a:cs typeface="Times New Roman" pitchFamily="18" charset="0"/>
              </a:rPr>
              <a:t>1. </a:t>
            </a:r>
          </a:p>
          <a:p>
            <a:pPr lvl="0">
              <a:buClrTx/>
              <a:buSzTx/>
            </a:pPr>
            <a:r>
              <a:rPr lang="en-US" sz="1400" dirty="0" smtClean="0">
                <a:solidFill>
                  <a:srgbClr val="002060"/>
                </a:solidFill>
                <a:latin typeface="Times New Roman" pitchFamily="18" charset="0"/>
                <a:cs typeface="Times New Roman" pitchFamily="18" charset="0"/>
              </a:rPr>
              <a:t>	Integral experiments are integral check of all main types of nuclear constants, of cross sections for interaction of neutrons with nuclei, as suggested in [6]. Present work prepares calculated spectrums to compare with future experimental TOF spectra.</a:t>
            </a:r>
          </a:p>
          <a:p>
            <a:pPr lvl="0">
              <a:buClrTx/>
              <a:buSzTx/>
            </a:pPr>
            <a:r>
              <a:rPr lang="en-US" sz="1400" dirty="0">
                <a:solidFill>
                  <a:srgbClr val="002060"/>
                </a:solidFill>
                <a:latin typeface="Times New Roman" pitchFamily="18" charset="0"/>
                <a:cs typeface="Times New Roman" pitchFamily="18" charset="0"/>
              </a:rPr>
              <a:t>	</a:t>
            </a:r>
            <a:r>
              <a:rPr lang="en-US" sz="1400" dirty="0" smtClean="0">
                <a:solidFill>
                  <a:srgbClr val="002060"/>
                </a:solidFill>
                <a:latin typeface="Times New Roman" pitchFamily="18" charset="0"/>
                <a:cs typeface="Times New Roman" pitchFamily="18" charset="0"/>
              </a:rPr>
              <a:t>Such experiments can be made also with subcritical assemblies. Neutron </a:t>
            </a:r>
            <a:r>
              <a:rPr lang="en-US" sz="1400" dirty="0">
                <a:solidFill>
                  <a:srgbClr val="002060"/>
                </a:solidFill>
                <a:latin typeface="Times New Roman" pitchFamily="18" charset="0"/>
                <a:cs typeface="Times New Roman" pitchFamily="18" charset="0"/>
              </a:rPr>
              <a:t>spectrums of large fast breeder reactors with diluted fissile material has average energy around ~</a:t>
            </a:r>
            <a:r>
              <a:rPr lang="en-US" sz="1400" dirty="0" smtClean="0">
                <a:solidFill>
                  <a:srgbClr val="002060"/>
                </a:solidFill>
                <a:latin typeface="Times New Roman" pitchFamily="18" charset="0"/>
                <a:cs typeface="Times New Roman" pitchFamily="18" charset="0"/>
              </a:rPr>
              <a:t>140 </a:t>
            </a:r>
            <a:r>
              <a:rPr lang="en-US" sz="1400" dirty="0" err="1">
                <a:solidFill>
                  <a:srgbClr val="002060"/>
                </a:solidFill>
                <a:latin typeface="Times New Roman" pitchFamily="18" charset="0"/>
                <a:cs typeface="Times New Roman" pitchFamily="18" charset="0"/>
              </a:rPr>
              <a:t>KeV</a:t>
            </a:r>
            <a:r>
              <a:rPr lang="en-US" sz="1400" dirty="0">
                <a:solidFill>
                  <a:srgbClr val="002060"/>
                </a:solidFill>
                <a:latin typeface="Times New Roman" pitchFamily="18" charset="0"/>
                <a:cs typeface="Times New Roman" pitchFamily="18" charset="0"/>
              </a:rPr>
              <a:t>. This value turns out </a:t>
            </a:r>
            <a:r>
              <a:rPr lang="en-US" sz="1400" dirty="0" smtClean="0">
                <a:solidFill>
                  <a:srgbClr val="002060"/>
                </a:solidFill>
                <a:latin typeface="Times New Roman" pitchFamily="18" charset="0"/>
                <a:cs typeface="Times New Roman" pitchFamily="18" charset="0"/>
              </a:rPr>
              <a:t>measureable </a:t>
            </a:r>
            <a:r>
              <a:rPr lang="en-US" sz="1400" dirty="0">
                <a:solidFill>
                  <a:srgbClr val="002060"/>
                </a:solidFill>
                <a:latin typeface="Times New Roman" pitchFamily="18" charset="0"/>
                <a:cs typeface="Times New Roman" pitchFamily="18" charset="0"/>
              </a:rPr>
              <a:t>already by </a:t>
            </a:r>
            <a:r>
              <a:rPr lang="en-US" sz="1400" dirty="0" smtClean="0">
                <a:solidFill>
                  <a:srgbClr val="002060"/>
                </a:solidFill>
                <a:latin typeface="Times New Roman" pitchFamily="18" charset="0"/>
                <a:cs typeface="Times New Roman" pitchFamily="18" charset="0"/>
              </a:rPr>
              <a:t>existing TOF </a:t>
            </a:r>
            <a:r>
              <a:rPr lang="en-US" sz="1400" dirty="0">
                <a:solidFill>
                  <a:srgbClr val="002060"/>
                </a:solidFill>
                <a:latin typeface="Times New Roman" pitchFamily="18" charset="0"/>
                <a:cs typeface="Times New Roman" pitchFamily="18" charset="0"/>
              </a:rPr>
              <a:t>spectrometers, which have resolution factor 6 nanoseconds per meter and better. </a:t>
            </a:r>
            <a:endParaRPr lang="en-US" sz="1400" dirty="0" smtClean="0">
              <a:solidFill>
                <a:srgbClr val="002060"/>
              </a:solidFill>
              <a:latin typeface="Times New Roman" pitchFamily="18" charset="0"/>
              <a:cs typeface="Times New Roman" pitchFamily="18" charset="0"/>
            </a:endParaRPr>
          </a:p>
          <a:p>
            <a:pPr lvl="0">
              <a:buClrTx/>
              <a:buSzTx/>
            </a:pPr>
            <a:r>
              <a:rPr lang="en-US" sz="1400" dirty="0" smtClean="0">
                <a:solidFill>
                  <a:srgbClr val="002060"/>
                </a:solidFill>
                <a:latin typeface="Times New Roman" pitchFamily="18" charset="0"/>
                <a:cs typeface="Times New Roman" pitchFamily="18" charset="0"/>
              </a:rPr>
              <a:t>2.</a:t>
            </a:r>
            <a:endParaRPr lang="en-US" sz="1400" dirty="0">
              <a:solidFill>
                <a:srgbClr val="002060"/>
              </a:solidFill>
              <a:latin typeface="Times New Roman" pitchFamily="18" charset="0"/>
              <a:cs typeface="Times New Roman" pitchFamily="18" charset="0"/>
            </a:endParaRPr>
          </a:p>
          <a:p>
            <a:pPr lvl="0">
              <a:buClrTx/>
              <a:buSzTx/>
            </a:pPr>
            <a:r>
              <a:rPr lang="en-US" sz="1400" dirty="0" smtClean="0">
                <a:solidFill>
                  <a:srgbClr val="002060"/>
                </a:solidFill>
                <a:latin typeface="Times New Roman" pitchFamily="18" charset="0"/>
                <a:cs typeface="Times New Roman" pitchFamily="18" charset="0"/>
              </a:rPr>
              <a:t>	Outgoing </a:t>
            </a:r>
            <a:r>
              <a:rPr lang="en-US" sz="1400" dirty="0">
                <a:solidFill>
                  <a:srgbClr val="002060"/>
                </a:solidFill>
                <a:latin typeface="Times New Roman" pitchFamily="18" charset="0"/>
                <a:cs typeface="Times New Roman" pitchFamily="18" charset="0"/>
              </a:rPr>
              <a:t>spectrum and capture spectrum differ one from another. Outgoing spectrum can be measured by TOF method, while capture spectrum is needed to calculate fast neutron reactor’s breeding ratio. Using experimentally observable TOF </a:t>
            </a:r>
            <a:r>
              <a:rPr lang="en-US" sz="1400" dirty="0" smtClean="0">
                <a:solidFill>
                  <a:srgbClr val="002060"/>
                </a:solidFill>
                <a:latin typeface="Times New Roman" pitchFamily="18" charset="0"/>
                <a:cs typeface="Times New Roman" pitchFamily="18" charset="0"/>
              </a:rPr>
              <a:t>outgoing neutron leakage spectrum</a:t>
            </a:r>
            <a:r>
              <a:rPr lang="en-US" sz="1400" dirty="0">
                <a:solidFill>
                  <a:srgbClr val="002060"/>
                </a:solidFill>
                <a:latin typeface="Times New Roman" pitchFamily="18" charset="0"/>
                <a:cs typeface="Times New Roman" pitchFamily="18" charset="0"/>
              </a:rPr>
              <a:t>, it’s possible to reconstruct capture spectrum using numerical </a:t>
            </a:r>
            <a:r>
              <a:rPr lang="en-US" sz="1400" dirty="0" smtClean="0">
                <a:solidFill>
                  <a:srgbClr val="002060"/>
                </a:solidFill>
                <a:latin typeface="Times New Roman" pitchFamily="18" charset="0"/>
                <a:cs typeface="Times New Roman" pitchFamily="18" charset="0"/>
              </a:rPr>
              <a:t>modeling.</a:t>
            </a:r>
          </a:p>
          <a:p>
            <a:r>
              <a:rPr lang="en-US" sz="1400" dirty="0" smtClean="0">
                <a:solidFill>
                  <a:srgbClr val="002060"/>
                </a:solidFill>
                <a:latin typeface="Times New Roman" pitchFamily="18" charset="0"/>
                <a:cs typeface="Times New Roman" pitchFamily="18" charset="0"/>
              </a:rPr>
              <a:t>3.</a:t>
            </a:r>
            <a:endParaRPr lang="en-US" sz="1400" dirty="0">
              <a:solidFill>
                <a:srgbClr val="002060"/>
              </a:solidFill>
              <a:latin typeface="Times New Roman" pitchFamily="18" charset="0"/>
              <a:cs typeface="Times New Roman" pitchFamily="18" charset="0"/>
            </a:endParaRPr>
          </a:p>
          <a:p>
            <a:pPr lvl="0">
              <a:buClr>
                <a:srgbClr val="31B6FD"/>
              </a:buClr>
            </a:pPr>
            <a:r>
              <a:rPr lang="en-US" sz="1400" dirty="0">
                <a:solidFill>
                  <a:srgbClr val="002060"/>
                </a:solidFill>
                <a:latin typeface="Times New Roman" pitchFamily="18" charset="0"/>
                <a:cs typeface="Times New Roman" pitchFamily="18" charset="0"/>
              </a:rPr>
              <a:t>	Due to big durations of diffusion </a:t>
            </a:r>
            <a:r>
              <a:rPr lang="en-US" sz="1400" dirty="0" smtClean="0">
                <a:solidFill>
                  <a:srgbClr val="002060"/>
                </a:solidFill>
                <a:latin typeface="Times New Roman" pitchFamily="18" charset="0"/>
                <a:cs typeface="Times New Roman" pitchFamily="18" charset="0"/>
              </a:rPr>
              <a:t>time in the case of big assemblies, </a:t>
            </a:r>
            <a:r>
              <a:rPr lang="en-US" sz="1400" dirty="0">
                <a:solidFill>
                  <a:srgbClr val="002060"/>
                </a:solidFill>
                <a:latin typeface="Times New Roman" pitchFamily="18" charset="0"/>
                <a:cs typeface="Times New Roman" pitchFamily="18" charset="0"/>
              </a:rPr>
              <a:t>comparable to microsecond, spectrums of large subcritical assemblies with </a:t>
            </a:r>
            <a:r>
              <a:rPr lang="en-US" sz="1400" dirty="0" smtClean="0">
                <a:solidFill>
                  <a:srgbClr val="002060"/>
                </a:solidFill>
                <a:latin typeface="Times New Roman" pitchFamily="18" charset="0"/>
                <a:cs typeface="Times New Roman" pitchFamily="18" charset="0"/>
              </a:rPr>
              <a:t>radius </a:t>
            </a:r>
            <a:r>
              <a:rPr lang="en-US" sz="1400" dirty="0">
                <a:solidFill>
                  <a:srgbClr val="002060"/>
                </a:solidFill>
                <a:latin typeface="Times New Roman" pitchFamily="18" charset="0"/>
                <a:cs typeface="Times New Roman" pitchFamily="18" charset="0"/>
              </a:rPr>
              <a:t>comparable to 1 meter, can be measured by TOF method only using long TOF bases. Their length must be several hundreds meters to provide energy resolution, </a:t>
            </a:r>
            <a:r>
              <a:rPr lang="en-US" sz="1400" dirty="0" smtClean="0">
                <a:solidFill>
                  <a:srgbClr val="002060"/>
                </a:solidFill>
                <a:latin typeface="Times New Roman" pitchFamily="18" charset="0"/>
                <a:cs typeface="Times New Roman" pitchFamily="18" charset="0"/>
              </a:rPr>
              <a:t>high enough </a:t>
            </a:r>
            <a:r>
              <a:rPr lang="en-US" sz="1400" dirty="0">
                <a:solidFill>
                  <a:srgbClr val="002060"/>
                </a:solidFill>
                <a:latin typeface="Times New Roman" pitchFamily="18" charset="0"/>
                <a:cs typeface="Times New Roman" pitchFamily="18" charset="0"/>
              </a:rPr>
              <a:t>for </a:t>
            </a:r>
            <a:r>
              <a:rPr lang="en-US" sz="1400" dirty="0" smtClean="0">
                <a:solidFill>
                  <a:srgbClr val="002060"/>
                </a:solidFill>
                <a:latin typeface="Times New Roman" pitchFamily="18" charset="0"/>
                <a:cs typeface="Times New Roman" pitchFamily="18" charset="0"/>
              </a:rPr>
              <a:t>spectrum average </a:t>
            </a:r>
            <a:r>
              <a:rPr lang="en-US" sz="1400" dirty="0">
                <a:solidFill>
                  <a:srgbClr val="002060"/>
                </a:solidFill>
                <a:latin typeface="Times New Roman" pitchFamily="18" charset="0"/>
                <a:cs typeface="Times New Roman" pitchFamily="18" charset="0"/>
              </a:rPr>
              <a:t>neutron energy around 140 </a:t>
            </a:r>
            <a:r>
              <a:rPr lang="en-US" sz="1400" dirty="0" err="1">
                <a:solidFill>
                  <a:srgbClr val="002060"/>
                </a:solidFill>
                <a:latin typeface="Times New Roman" pitchFamily="18" charset="0"/>
                <a:cs typeface="Times New Roman" pitchFamily="18" charset="0"/>
              </a:rPr>
              <a:t>KeV</a:t>
            </a:r>
            <a:r>
              <a:rPr lang="en-US" sz="1400" dirty="0">
                <a:solidFill>
                  <a:srgbClr val="002060"/>
                </a:solidFill>
                <a:latin typeface="Times New Roman" pitchFamily="18" charset="0"/>
                <a:cs typeface="Times New Roman" pitchFamily="18" charset="0"/>
              </a:rPr>
              <a:t>. </a:t>
            </a:r>
          </a:p>
          <a:p>
            <a:r>
              <a:rPr lang="en-US" sz="1400" dirty="0" smtClean="0">
                <a:solidFill>
                  <a:srgbClr val="002060"/>
                </a:solidFill>
                <a:latin typeface="Times New Roman" pitchFamily="18" charset="0"/>
                <a:cs typeface="Times New Roman" pitchFamily="18" charset="0"/>
              </a:rPr>
              <a:t>4.</a:t>
            </a:r>
          </a:p>
          <a:p>
            <a:r>
              <a:rPr lang="en-US" sz="1400" dirty="0" smtClean="0">
                <a:solidFill>
                  <a:srgbClr val="002060"/>
                </a:solidFill>
                <a:latin typeface="Times New Roman" pitchFamily="18" charset="0"/>
                <a:cs typeface="Times New Roman" pitchFamily="18" charset="0"/>
              </a:rPr>
              <a:t>	Future work includes comparing present 28-group spectrums with 299-group ABBN-93 calculation results for their calibration. Also comparing with calculation results of codes, which use introduction of cross sections as continuous curves instead of energy groups.</a:t>
            </a:r>
          </a:p>
          <a:p>
            <a:r>
              <a:rPr lang="en-US" sz="1400" dirty="0">
                <a:solidFill>
                  <a:srgbClr val="002060"/>
                </a:solidFill>
                <a:latin typeface="Times New Roman" pitchFamily="18" charset="0"/>
                <a:cs typeface="Times New Roman" pitchFamily="18" charset="0"/>
              </a:rPr>
              <a:t>5</a:t>
            </a:r>
            <a:r>
              <a:rPr lang="en-US" sz="1400" dirty="0" smtClean="0">
                <a:solidFill>
                  <a:srgbClr val="002060"/>
                </a:solidFill>
                <a:latin typeface="Times New Roman" pitchFamily="18" charset="0"/>
                <a:cs typeface="Times New Roman" pitchFamily="18" charset="0"/>
              </a:rPr>
              <a:t>.</a:t>
            </a:r>
          </a:p>
          <a:p>
            <a:r>
              <a:rPr lang="en-US" sz="1400" dirty="0">
                <a:solidFill>
                  <a:srgbClr val="002060"/>
                </a:solidFill>
                <a:latin typeface="Times New Roman" pitchFamily="18" charset="0"/>
                <a:cs typeface="Times New Roman" pitchFamily="18" charset="0"/>
              </a:rPr>
              <a:t>	With statistics around 1,000,000 neutrons, providing discreteness calculation precision component better than value of delayed neutron’s share, performance of the program allows to calculate big quantity of variants using modern personal computer</a:t>
            </a:r>
            <a:r>
              <a:rPr lang="en-US" sz="1400" dirty="0" smtClean="0">
                <a:solidFill>
                  <a:srgbClr val="002060"/>
                </a:solidFill>
                <a:latin typeface="Times New Roman" pitchFamily="18" charset="0"/>
                <a:cs typeface="Times New Roman" pitchFamily="18" charset="0"/>
              </a:rPr>
              <a:t>. </a:t>
            </a:r>
            <a:r>
              <a:rPr lang="en-US" sz="1400" dirty="0">
                <a:solidFill>
                  <a:srgbClr val="002060"/>
                </a:solidFill>
                <a:latin typeface="Times New Roman" pitchFamily="18" charset="0"/>
                <a:cs typeface="Times New Roman" pitchFamily="18" charset="0"/>
              </a:rPr>
              <a:t/>
            </a:r>
            <a:br>
              <a:rPr lang="en-US" sz="1400" dirty="0">
                <a:solidFill>
                  <a:srgbClr val="002060"/>
                </a:solidFill>
                <a:latin typeface="Times New Roman" pitchFamily="18" charset="0"/>
                <a:cs typeface="Times New Roman" pitchFamily="18" charset="0"/>
              </a:rPr>
            </a:br>
            <a:endParaRPr lang="en-US" sz="1400" dirty="0" smtClean="0">
              <a:solidFill>
                <a:srgbClr val="002060"/>
              </a:solidFill>
              <a:latin typeface="Times New Roman" pitchFamily="18" charset="0"/>
              <a:cs typeface="Times New Roman" pitchFamily="18" charset="0"/>
            </a:endParaRPr>
          </a:p>
          <a:p>
            <a:r>
              <a:rPr lang="en-US" sz="1400" dirty="0">
                <a:solidFill>
                  <a:srgbClr val="002060"/>
                </a:solidFill>
                <a:latin typeface="Times New Roman" pitchFamily="18" charset="0"/>
                <a:cs typeface="Times New Roman" pitchFamily="18" charset="0"/>
              </a:rPr>
              <a:t>6</a:t>
            </a:r>
            <a:r>
              <a:rPr lang="en-US" sz="1400" dirty="0" smtClean="0">
                <a:solidFill>
                  <a:srgbClr val="002060"/>
                </a:solidFill>
                <a:latin typeface="Times New Roman" pitchFamily="18" charset="0"/>
                <a:cs typeface="Times New Roman" pitchFamily="18" charset="0"/>
              </a:rPr>
              <a:t>.</a:t>
            </a:r>
          </a:p>
          <a:p>
            <a:r>
              <a:rPr lang="ru-RU" sz="1400" dirty="0" smtClean="0">
                <a:solidFill>
                  <a:srgbClr val="002060"/>
                </a:solidFill>
                <a:latin typeface="Times New Roman" pitchFamily="18" charset="0"/>
                <a:cs typeface="Times New Roman" pitchFamily="18" charset="0"/>
              </a:rPr>
              <a:t>	</a:t>
            </a:r>
            <a:r>
              <a:rPr lang="en-US" sz="1400" dirty="0" smtClean="0">
                <a:solidFill>
                  <a:srgbClr val="002060"/>
                </a:solidFill>
                <a:latin typeface="Times New Roman" pitchFamily="18" charset="0"/>
                <a:cs typeface="Times New Roman" pitchFamily="18" charset="0"/>
              </a:rPr>
              <a:t>Measurement of subcritical assemblies neutron spectra in 28 energy groups of ABBN-78, with TOF resolution factor 6 ns/meter, is possible. Possibility to accumulate enough statistic per energy group is also proved. At  the same time, for leaking neutron flux spectra measurements  in 299 energy groups of ABBN-93 system, better energy resolution factor is required.    </a:t>
            </a:r>
            <a:endParaRPr lang="ru-RU" sz="1400" dirty="0">
              <a:solidFill>
                <a:srgbClr val="002060"/>
              </a:solidFill>
              <a:latin typeface="Times New Roman" pitchFamily="18" charset="0"/>
              <a:cs typeface="Times New Roman" pitchFamily="18" charset="0"/>
            </a:endParaRPr>
          </a:p>
        </p:txBody>
      </p:sp>
    </p:spTree>
    <p:extLst>
      <p:ext uri="{BB962C8B-B14F-4D97-AF65-F5344CB8AC3E}">
        <p14:creationId xmlns:p14="http://schemas.microsoft.com/office/powerpoint/2010/main" val="31657198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07504" y="836712"/>
            <a:ext cx="8928992" cy="5904656"/>
          </a:xfrm>
        </p:spPr>
        <p:txBody>
          <a:bodyPr>
            <a:normAutofit/>
          </a:bodyPr>
          <a:lstStyle/>
          <a:p>
            <a:pPr marL="0" indent="0">
              <a:buNone/>
            </a:pPr>
            <a:r>
              <a:rPr lang="en-US" dirty="0" smtClean="0">
                <a:latin typeface="Times New Roman" pitchFamily="18" charset="0"/>
                <a:cs typeface="Times New Roman" pitchFamily="18" charset="0"/>
              </a:rPr>
              <a:t> </a:t>
            </a:r>
            <a:r>
              <a:rPr lang="en-US" sz="1600" dirty="0" smtClean="0">
                <a:latin typeface="Times New Roman" pitchFamily="18" charset="0"/>
                <a:cs typeface="Times New Roman" pitchFamily="18" charset="0"/>
              </a:rPr>
              <a:t>1. </a:t>
            </a:r>
            <a:r>
              <a:rPr lang="en-US" sz="1600" dirty="0" err="1" smtClean="0">
                <a:latin typeface="Times New Roman" pitchFamily="18" charset="0"/>
                <a:cs typeface="Times New Roman" pitchFamily="18" charset="0"/>
              </a:rPr>
              <a:t>A.V.Dementyev</a:t>
            </a:r>
            <a:r>
              <a:rPr lang="en-US" sz="1600" dirty="0">
                <a:latin typeface="Times New Roman" pitchFamily="18" charset="0"/>
                <a:cs typeface="Times New Roman" pitchFamily="18" charset="0"/>
              </a:rPr>
              <a:t>, </a:t>
            </a:r>
            <a:r>
              <a:rPr lang="en-US" sz="1600" dirty="0" err="1">
                <a:latin typeface="Times New Roman" pitchFamily="18" charset="0"/>
                <a:cs typeface="Times New Roman" pitchFamily="18" charset="0"/>
              </a:rPr>
              <a:t>N.M.Sobolevsky</a:t>
            </a:r>
            <a:r>
              <a:rPr lang="en-US" sz="1600" dirty="0">
                <a:latin typeface="Times New Roman" pitchFamily="18" charset="0"/>
                <a:cs typeface="Times New Roman" pitchFamily="18" charset="0"/>
              </a:rPr>
              <a:t> </a:t>
            </a:r>
            <a:br>
              <a:rPr lang="en-US" sz="1600" dirty="0">
                <a:latin typeface="Times New Roman" pitchFamily="18" charset="0"/>
                <a:cs typeface="Times New Roman" pitchFamily="18" charset="0"/>
              </a:rPr>
            </a:br>
            <a:r>
              <a:rPr lang="en-US" sz="1600" dirty="0">
                <a:latin typeface="Times New Roman" pitchFamily="18" charset="0"/>
                <a:cs typeface="Times New Roman" pitchFamily="18" charset="0"/>
              </a:rPr>
              <a:t>SHIELD – </a:t>
            </a:r>
            <a:r>
              <a:rPr lang="en-US" sz="1600" dirty="0" smtClean="0">
                <a:latin typeface="Times New Roman" pitchFamily="18" charset="0"/>
                <a:cs typeface="Times New Roman" pitchFamily="18" charset="0"/>
              </a:rPr>
              <a:t>Universal </a:t>
            </a:r>
            <a:r>
              <a:rPr lang="en-US" sz="1600" dirty="0">
                <a:latin typeface="Times New Roman" pitchFamily="18" charset="0"/>
                <a:cs typeface="Times New Roman" pitchFamily="18" charset="0"/>
              </a:rPr>
              <a:t>Monte Carlo hadron transport code: scope and application. Radiation Measurement 30 (1999) p.554-557. </a:t>
            </a:r>
            <a:endParaRPr lang="en-US" sz="1600" dirty="0" smtClean="0">
              <a:latin typeface="Times New Roman" pitchFamily="18" charset="0"/>
              <a:cs typeface="Times New Roman" pitchFamily="18" charset="0"/>
            </a:endParaRPr>
          </a:p>
          <a:p>
            <a:pPr marL="0" indent="0">
              <a:buNone/>
            </a:pPr>
            <a:r>
              <a:rPr lang="en-US" sz="1600" dirty="0">
                <a:latin typeface="Times New Roman" pitchFamily="18" charset="0"/>
                <a:cs typeface="Times New Roman" pitchFamily="18" charset="0"/>
              </a:rPr>
              <a:t> 2</a:t>
            </a:r>
            <a:r>
              <a:rPr lang="en-US"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https://</a:t>
            </a:r>
            <a:r>
              <a:rPr lang="en-US" sz="1600" dirty="0" smtClean="0">
                <a:latin typeface="Times New Roman" pitchFamily="18" charset="0"/>
                <a:cs typeface="Times New Roman" pitchFamily="18" charset="0"/>
              </a:rPr>
              <a:t>www.inr.ru/shield</a:t>
            </a:r>
          </a:p>
          <a:p>
            <a:pPr marL="0" indent="0">
              <a:buNone/>
            </a:pPr>
            <a:r>
              <a:rPr lang="en-US" sz="1600" dirty="0">
                <a:latin typeface="Times New Roman" pitchFamily="18" charset="0"/>
                <a:cs typeface="Times New Roman" pitchFamily="18" charset="0"/>
              </a:rPr>
              <a:t> 3</a:t>
            </a:r>
            <a:r>
              <a:rPr lang="en-US" sz="1600" dirty="0" smtClean="0">
                <a:latin typeface="Times New Roman" pitchFamily="18" charset="0"/>
                <a:cs typeface="Times New Roman" pitchFamily="18" charset="0"/>
              </a:rPr>
              <a:t>. </a:t>
            </a:r>
            <a:r>
              <a:rPr lang="ru-RU" sz="1600" dirty="0" err="1" smtClean="0">
                <a:latin typeface="Times New Roman" pitchFamily="18" charset="0"/>
                <a:cs typeface="Times New Roman" pitchFamily="18" charset="0"/>
              </a:rPr>
              <a:t>Л.П.Абагян</a:t>
            </a:r>
            <a:r>
              <a:rPr lang="ru-RU" sz="1600" dirty="0">
                <a:latin typeface="Times New Roman" pitchFamily="18" charset="0"/>
                <a:cs typeface="Times New Roman" pitchFamily="18" charset="0"/>
              </a:rPr>
              <a:t>, </a:t>
            </a:r>
            <a:r>
              <a:rPr lang="ru-RU" sz="1600" dirty="0" err="1">
                <a:latin typeface="Times New Roman" pitchFamily="18" charset="0"/>
                <a:cs typeface="Times New Roman" pitchFamily="18" charset="0"/>
              </a:rPr>
              <a:t>Н.О.Базянц</a:t>
            </a:r>
            <a:r>
              <a:rPr lang="ru-RU" sz="1600" dirty="0">
                <a:latin typeface="Times New Roman" pitchFamily="18" charset="0"/>
                <a:cs typeface="Times New Roman" pitchFamily="18" charset="0"/>
              </a:rPr>
              <a:t>, </a:t>
            </a:r>
            <a:r>
              <a:rPr lang="ru-RU" sz="1600" dirty="0" err="1">
                <a:latin typeface="Times New Roman" pitchFamily="18" charset="0"/>
                <a:cs typeface="Times New Roman" pitchFamily="18" charset="0"/>
              </a:rPr>
              <a:t>М.Н.Николаев</a:t>
            </a:r>
            <a:r>
              <a:rPr lang="ru-RU" sz="1600" dirty="0">
                <a:latin typeface="Times New Roman" pitchFamily="18" charset="0"/>
                <a:cs typeface="Times New Roman" pitchFamily="18" charset="0"/>
              </a:rPr>
              <a:t>, </a:t>
            </a:r>
            <a:r>
              <a:rPr lang="ru-RU" sz="1600" dirty="0" err="1" smtClean="0">
                <a:latin typeface="Times New Roman" pitchFamily="18" charset="0"/>
                <a:cs typeface="Times New Roman" pitchFamily="18" charset="0"/>
              </a:rPr>
              <a:t>А.М.Цибуля</a:t>
            </a:r>
            <a:r>
              <a:rPr lang="ru-RU" sz="1600" dirty="0" smtClean="0">
                <a:latin typeface="Times New Roman" pitchFamily="18" charset="0"/>
                <a:cs typeface="Times New Roman" pitchFamily="18" charset="0"/>
              </a:rPr>
              <a:t> </a:t>
            </a:r>
            <a:r>
              <a:rPr lang="ru-RU" sz="1600" dirty="0">
                <a:latin typeface="Times New Roman" pitchFamily="18" charset="0"/>
                <a:cs typeface="Times New Roman" pitchFamily="18" charset="0"/>
              </a:rPr>
              <a:t/>
            </a:r>
            <a:br>
              <a:rPr lang="ru-RU" sz="1600" dirty="0">
                <a:latin typeface="Times New Roman" pitchFamily="18" charset="0"/>
                <a:cs typeface="Times New Roman" pitchFamily="18" charset="0"/>
              </a:rPr>
            </a:br>
            <a:r>
              <a:rPr lang="ru-RU" sz="1600" dirty="0">
                <a:latin typeface="Times New Roman" pitchFamily="18" charset="0"/>
                <a:cs typeface="Times New Roman" pitchFamily="18" charset="0"/>
              </a:rPr>
              <a:t>Групповые константы для расчёта реакторов и защиты. Справочник. Москва, </a:t>
            </a:r>
            <a:r>
              <a:rPr lang="ru-RU" sz="1600" dirty="0" err="1">
                <a:latin typeface="Times New Roman" pitchFamily="18" charset="0"/>
                <a:cs typeface="Times New Roman" pitchFamily="18" charset="0"/>
              </a:rPr>
              <a:t>Энергоатомиздат</a:t>
            </a:r>
            <a:r>
              <a:rPr lang="ru-RU" sz="1600" dirty="0">
                <a:latin typeface="Times New Roman" pitchFamily="18" charset="0"/>
                <a:cs typeface="Times New Roman" pitchFamily="18" charset="0"/>
              </a:rPr>
              <a:t>, </a:t>
            </a:r>
            <a:r>
              <a:rPr lang="ru-RU" sz="1600" dirty="0" smtClean="0">
                <a:latin typeface="Times New Roman" pitchFamily="18" charset="0"/>
                <a:cs typeface="Times New Roman" pitchFamily="18" charset="0"/>
              </a:rPr>
              <a:t>1981.</a:t>
            </a:r>
            <a:endParaRPr lang="en-US" sz="1600" dirty="0" smtClean="0">
              <a:latin typeface="Times New Roman" pitchFamily="18" charset="0"/>
              <a:cs typeface="Times New Roman" pitchFamily="18" charset="0"/>
            </a:endParaRPr>
          </a:p>
          <a:p>
            <a:pPr marL="0" lvl="0" indent="0">
              <a:buClr>
                <a:srgbClr val="31B6FD"/>
              </a:buClr>
              <a:buNone/>
            </a:pPr>
            <a:r>
              <a:rPr lang="en-US" sz="1600" dirty="0" smtClean="0">
                <a:latin typeface="Times New Roman" pitchFamily="18" charset="0"/>
                <a:cs typeface="Times New Roman" pitchFamily="18" charset="0"/>
              </a:rPr>
              <a:t>4. </a:t>
            </a:r>
            <a:r>
              <a:rPr lang="en-US" sz="1600" dirty="0" err="1" smtClean="0">
                <a:latin typeface="Times New Roman" pitchFamily="18" charset="0"/>
                <a:cs typeface="Times New Roman" pitchFamily="18" charset="0"/>
              </a:rPr>
              <a:t>Manturov</a:t>
            </a:r>
            <a:r>
              <a:rPr lang="en-US" sz="1600" dirty="0" smtClean="0">
                <a:latin typeface="Times New Roman" pitchFamily="18" charset="0"/>
                <a:cs typeface="Times New Roman" pitchFamily="18" charset="0"/>
              </a:rPr>
              <a:t> G.N., Nikolayev M.N., </a:t>
            </a:r>
            <a:r>
              <a:rPr lang="en-US" sz="1600" dirty="0" err="1" smtClean="0">
                <a:latin typeface="Times New Roman" pitchFamily="18" charset="0"/>
                <a:cs typeface="Times New Roman" pitchFamily="18" charset="0"/>
              </a:rPr>
              <a:t>Tsibulya</a:t>
            </a:r>
            <a:r>
              <a:rPr lang="en-US" sz="1600" dirty="0" smtClean="0">
                <a:latin typeface="Times New Roman" pitchFamily="18" charset="0"/>
                <a:cs typeface="Times New Roman" pitchFamily="18" charset="0"/>
              </a:rPr>
              <a:t> A.M. </a:t>
            </a:r>
            <a:br>
              <a:rPr lang="en-US" sz="1600" dirty="0" smtClean="0">
                <a:latin typeface="Times New Roman" pitchFamily="18" charset="0"/>
                <a:cs typeface="Times New Roman" pitchFamily="18" charset="0"/>
              </a:rPr>
            </a:br>
            <a:r>
              <a:rPr lang="en-US" sz="1600" dirty="0" smtClean="0">
                <a:latin typeface="Times New Roman" pitchFamily="18" charset="0"/>
                <a:cs typeface="Times New Roman" pitchFamily="18" charset="0"/>
              </a:rPr>
              <a:t>System of group constants ABBN-93. Part 1. Nuclear constants for calculation of neutron and photon fields of emission. VANT, ‘Nuclear Constants’, </a:t>
            </a:r>
            <a:r>
              <a:rPr lang="ru-RU" sz="1600" dirty="0" smtClean="0">
                <a:latin typeface="Times New Roman" pitchFamily="18" charset="0"/>
                <a:cs typeface="Times New Roman" pitchFamily="18" charset="0"/>
              </a:rPr>
              <a:t>№1</a:t>
            </a:r>
            <a:r>
              <a:rPr lang="en-US" sz="1600" dirty="0" smtClean="0">
                <a:latin typeface="Times New Roman" pitchFamily="18" charset="0"/>
                <a:cs typeface="Times New Roman" pitchFamily="18" charset="0"/>
              </a:rPr>
              <a:t>, 1996, p.59-98.</a:t>
            </a:r>
          </a:p>
          <a:p>
            <a:pPr marL="0" lvl="0" indent="0">
              <a:buClr>
                <a:srgbClr val="31B6FD"/>
              </a:buClr>
              <a:buNone/>
            </a:pPr>
            <a:r>
              <a:rPr lang="en-US" sz="1600" dirty="0">
                <a:latin typeface="Times New Roman" pitchFamily="18" charset="0"/>
                <a:cs typeface="Times New Roman" pitchFamily="18" charset="0"/>
              </a:rPr>
              <a:t>5</a:t>
            </a:r>
            <a:r>
              <a:rPr lang="en-US" sz="1600" dirty="0" smtClean="0">
                <a:latin typeface="Times New Roman" pitchFamily="18" charset="0"/>
                <a:cs typeface="Times New Roman" pitchFamily="18" charset="0"/>
              </a:rPr>
              <a:t>. </a:t>
            </a:r>
            <a:r>
              <a:rPr lang="en-US" sz="1600" dirty="0">
                <a:solidFill>
                  <a:srgbClr val="073E87"/>
                </a:solidFill>
                <a:latin typeface="Times New Roman" pitchFamily="18" charset="0"/>
                <a:cs typeface="Times New Roman" pitchFamily="18" charset="0"/>
                <a:hlinkClick r:id="rId2"/>
              </a:rPr>
              <a:t>https://</a:t>
            </a:r>
            <a:r>
              <a:rPr lang="en-US" sz="1600" dirty="0" smtClean="0">
                <a:solidFill>
                  <a:srgbClr val="073E87"/>
                </a:solidFill>
                <a:latin typeface="Times New Roman" pitchFamily="18" charset="0"/>
                <a:cs typeface="Times New Roman" pitchFamily="18" charset="0"/>
                <a:hlinkClick r:id="rId2"/>
              </a:rPr>
              <a:t>www.bnl.gov</a:t>
            </a:r>
            <a:endParaRPr lang="en-US" sz="1600" dirty="0" smtClean="0">
              <a:solidFill>
                <a:srgbClr val="073E87"/>
              </a:solidFill>
              <a:latin typeface="Times New Roman" pitchFamily="18" charset="0"/>
              <a:cs typeface="Times New Roman" pitchFamily="18" charset="0"/>
            </a:endParaRPr>
          </a:p>
          <a:p>
            <a:pPr marL="0" lvl="0" indent="0">
              <a:buClr>
                <a:srgbClr val="31B6FD"/>
              </a:buClr>
              <a:buNone/>
            </a:pPr>
            <a:r>
              <a:rPr lang="en-US" sz="1600" dirty="0">
                <a:solidFill>
                  <a:srgbClr val="073E87"/>
                </a:solidFill>
                <a:latin typeface="Times New Roman" pitchFamily="18" charset="0"/>
                <a:cs typeface="Times New Roman" pitchFamily="18" charset="0"/>
              </a:rPr>
              <a:t>6</a:t>
            </a:r>
            <a:r>
              <a:rPr lang="en-US" sz="1600" dirty="0" smtClean="0">
                <a:solidFill>
                  <a:srgbClr val="073E87"/>
                </a:solidFill>
                <a:latin typeface="Times New Roman" pitchFamily="18" charset="0"/>
                <a:cs typeface="Times New Roman" pitchFamily="18" charset="0"/>
              </a:rPr>
              <a:t>. </a:t>
            </a:r>
            <a:r>
              <a:rPr lang="en-US" sz="1600" dirty="0" err="1" smtClean="0">
                <a:solidFill>
                  <a:srgbClr val="073E87"/>
                </a:solidFill>
                <a:latin typeface="Times New Roman" pitchFamily="18" charset="0"/>
                <a:cs typeface="Times New Roman" pitchFamily="18" charset="0"/>
              </a:rPr>
              <a:t>Stavissky</a:t>
            </a:r>
            <a:r>
              <a:rPr lang="en-US" sz="1600" dirty="0" smtClean="0">
                <a:solidFill>
                  <a:srgbClr val="073E87"/>
                </a:solidFill>
                <a:latin typeface="Times New Roman" pitchFamily="18" charset="0"/>
                <a:cs typeface="Times New Roman" pitchFamily="18" charset="0"/>
              </a:rPr>
              <a:t> </a:t>
            </a:r>
            <a:r>
              <a:rPr lang="en-US" sz="1600" dirty="0" err="1">
                <a:solidFill>
                  <a:srgbClr val="073E87"/>
                </a:solidFill>
                <a:latin typeface="Times New Roman" pitchFamily="18" charset="0"/>
                <a:cs typeface="Times New Roman" pitchFamily="18" charset="0"/>
              </a:rPr>
              <a:t>Yu.Ya</a:t>
            </a:r>
            <a:r>
              <a:rPr lang="en-US" sz="1600" dirty="0">
                <a:solidFill>
                  <a:srgbClr val="073E87"/>
                </a:solidFill>
                <a:latin typeface="Times New Roman" pitchFamily="18" charset="0"/>
                <a:cs typeface="Times New Roman" pitchFamily="18" charset="0"/>
              </a:rPr>
              <a:t>. </a:t>
            </a:r>
            <a:br>
              <a:rPr lang="en-US" sz="1600" dirty="0">
                <a:solidFill>
                  <a:srgbClr val="073E87"/>
                </a:solidFill>
                <a:latin typeface="Times New Roman" pitchFamily="18" charset="0"/>
                <a:cs typeface="Times New Roman" pitchFamily="18" charset="0"/>
              </a:rPr>
            </a:br>
            <a:r>
              <a:rPr lang="en-US" sz="1600" dirty="0">
                <a:solidFill>
                  <a:srgbClr val="073E87"/>
                </a:solidFill>
                <a:latin typeface="Times New Roman" pitchFamily="18" charset="0"/>
                <a:cs typeface="Times New Roman" pitchFamily="18" charset="0"/>
              </a:rPr>
              <a:t>Neutron Research based on Moscow Meson Factory. In: ‘Program of experimental research at Meson Factory INR RAS’, volume 4, Moscow, 1986, p.7-21.</a:t>
            </a:r>
          </a:p>
          <a:p>
            <a:pPr marL="0" lvl="0" indent="0">
              <a:buClr>
                <a:srgbClr val="31B6FD"/>
              </a:buClr>
              <a:buNone/>
            </a:pPr>
            <a:r>
              <a:rPr lang="en-US" sz="1600" dirty="0" smtClean="0">
                <a:solidFill>
                  <a:srgbClr val="073E87"/>
                </a:solidFill>
                <a:latin typeface="Times New Roman" pitchFamily="18" charset="0"/>
                <a:cs typeface="Times New Roman" pitchFamily="18" charset="0"/>
              </a:rPr>
              <a:t>7. </a:t>
            </a:r>
            <a:r>
              <a:rPr lang="en-US" sz="1600" dirty="0" err="1" smtClean="0">
                <a:solidFill>
                  <a:srgbClr val="073E87"/>
                </a:solidFill>
                <a:latin typeface="Times New Roman" pitchFamily="18" charset="0"/>
                <a:cs typeface="Times New Roman" pitchFamily="18" charset="0"/>
              </a:rPr>
              <a:t>Sobolevsky</a:t>
            </a:r>
            <a:r>
              <a:rPr lang="en-US" sz="1600" dirty="0" smtClean="0">
                <a:solidFill>
                  <a:srgbClr val="073E87"/>
                </a:solidFill>
                <a:latin typeface="Times New Roman" pitchFamily="18" charset="0"/>
                <a:cs typeface="Times New Roman" pitchFamily="18" charset="0"/>
              </a:rPr>
              <a:t> N.M., </a:t>
            </a:r>
            <a:r>
              <a:rPr lang="en-US" sz="1600" dirty="0" err="1" smtClean="0">
                <a:solidFill>
                  <a:srgbClr val="073E87"/>
                </a:solidFill>
                <a:latin typeface="Times New Roman" pitchFamily="18" charset="0"/>
                <a:cs typeface="Times New Roman" pitchFamily="18" charset="0"/>
              </a:rPr>
              <a:t>Latysheva</a:t>
            </a:r>
            <a:r>
              <a:rPr lang="en-US" sz="1600" dirty="0" smtClean="0">
                <a:solidFill>
                  <a:srgbClr val="073E87"/>
                </a:solidFill>
                <a:latin typeface="Times New Roman" pitchFamily="18" charset="0"/>
                <a:cs typeface="Times New Roman" pitchFamily="18" charset="0"/>
              </a:rPr>
              <a:t> L.N., </a:t>
            </a:r>
            <a:r>
              <a:rPr lang="en-US" sz="1600" dirty="0" err="1" smtClean="0">
                <a:solidFill>
                  <a:srgbClr val="073E87"/>
                </a:solidFill>
                <a:latin typeface="Times New Roman" pitchFamily="18" charset="0"/>
                <a:cs typeface="Times New Roman" pitchFamily="18" charset="0"/>
              </a:rPr>
              <a:t>Djilkibayev</a:t>
            </a:r>
            <a:r>
              <a:rPr lang="en-US" sz="1600" dirty="0" smtClean="0">
                <a:solidFill>
                  <a:srgbClr val="073E87"/>
                </a:solidFill>
                <a:latin typeface="Times New Roman" pitchFamily="18" charset="0"/>
                <a:cs typeface="Times New Roman" pitchFamily="18" charset="0"/>
              </a:rPr>
              <a:t> R.M., </a:t>
            </a:r>
            <a:r>
              <a:rPr lang="en-US" sz="1600" dirty="0" err="1" smtClean="0">
                <a:solidFill>
                  <a:srgbClr val="073E87"/>
                </a:solidFill>
                <a:latin typeface="Times New Roman" pitchFamily="18" charset="0"/>
                <a:cs typeface="Times New Roman" pitchFamily="18" charset="0"/>
              </a:rPr>
              <a:t>Khliustin</a:t>
            </a:r>
            <a:r>
              <a:rPr lang="en-US" sz="1600" dirty="0" smtClean="0">
                <a:solidFill>
                  <a:srgbClr val="073E87"/>
                </a:solidFill>
                <a:latin typeface="Times New Roman" pitchFamily="18" charset="0"/>
                <a:cs typeface="Times New Roman" pitchFamily="18" charset="0"/>
              </a:rPr>
              <a:t> D.V. </a:t>
            </a:r>
            <a:br>
              <a:rPr lang="en-US" sz="1600" dirty="0" smtClean="0">
                <a:solidFill>
                  <a:srgbClr val="073E87"/>
                </a:solidFill>
                <a:latin typeface="Times New Roman" pitchFamily="18" charset="0"/>
                <a:cs typeface="Times New Roman" pitchFamily="18" charset="0"/>
              </a:rPr>
            </a:br>
            <a:r>
              <a:rPr lang="en-US" sz="1600" dirty="0" smtClean="0">
                <a:solidFill>
                  <a:srgbClr val="073E87"/>
                </a:solidFill>
                <a:latin typeface="Times New Roman" pitchFamily="18" charset="0"/>
                <a:cs typeface="Times New Roman" pitchFamily="18" charset="0"/>
              </a:rPr>
              <a:t>Evolution of the Neutron Spectrum During Propagation of the Neutron Flux in Solid Bodies. International Conference Nucleus-2024, </a:t>
            </a:r>
            <a:r>
              <a:rPr lang="en-US" sz="1600" dirty="0" err="1" smtClean="0">
                <a:solidFill>
                  <a:srgbClr val="073E87"/>
                </a:solidFill>
                <a:latin typeface="Times New Roman" pitchFamily="18" charset="0"/>
                <a:cs typeface="Times New Roman" pitchFamily="18" charset="0"/>
              </a:rPr>
              <a:t>Dubna</a:t>
            </a:r>
            <a:r>
              <a:rPr lang="en-US" sz="1600" dirty="0" smtClean="0">
                <a:solidFill>
                  <a:srgbClr val="073E87"/>
                </a:solidFill>
                <a:latin typeface="Times New Roman" pitchFamily="18" charset="0"/>
                <a:cs typeface="Times New Roman" pitchFamily="18" charset="0"/>
              </a:rPr>
              <a:t>, Russia, 2024.</a:t>
            </a:r>
            <a:br>
              <a:rPr lang="en-US" sz="1600" dirty="0" smtClean="0">
                <a:solidFill>
                  <a:srgbClr val="073E87"/>
                </a:solidFill>
                <a:latin typeface="Times New Roman" pitchFamily="18" charset="0"/>
                <a:cs typeface="Times New Roman" pitchFamily="18" charset="0"/>
              </a:rPr>
            </a:br>
            <a:r>
              <a:rPr lang="en-US" sz="1600" dirty="0" smtClean="0">
                <a:solidFill>
                  <a:srgbClr val="073E87"/>
                </a:solidFill>
                <a:latin typeface="Times New Roman" pitchFamily="18" charset="0"/>
                <a:cs typeface="Times New Roman" pitchFamily="18" charset="0"/>
              </a:rPr>
              <a:t>8. </a:t>
            </a:r>
            <a:r>
              <a:rPr lang="ru-RU" sz="1600" dirty="0" smtClean="0">
                <a:solidFill>
                  <a:srgbClr val="073E87"/>
                </a:solidFill>
                <a:latin typeface="Times New Roman" pitchFamily="18" charset="0"/>
                <a:cs typeface="Times New Roman" pitchFamily="18" charset="0"/>
              </a:rPr>
              <a:t>Соболевский Н.М., Латышева Л.Н., </a:t>
            </a:r>
            <a:r>
              <a:rPr lang="ru-RU" sz="1600" dirty="0" err="1" smtClean="0">
                <a:solidFill>
                  <a:srgbClr val="073E87"/>
                </a:solidFill>
                <a:latin typeface="Times New Roman" pitchFamily="18" charset="0"/>
                <a:cs typeface="Times New Roman" pitchFamily="18" charset="0"/>
              </a:rPr>
              <a:t>Джилкибаев</a:t>
            </a:r>
            <a:r>
              <a:rPr lang="ru-RU" sz="1600" dirty="0" smtClean="0">
                <a:solidFill>
                  <a:srgbClr val="073E87"/>
                </a:solidFill>
                <a:latin typeface="Times New Roman" pitchFamily="18" charset="0"/>
                <a:cs typeface="Times New Roman" pitchFamily="18" charset="0"/>
              </a:rPr>
              <a:t> Р.М., </a:t>
            </a:r>
            <a:r>
              <a:rPr lang="ru-RU" sz="1600" dirty="0" err="1" smtClean="0">
                <a:solidFill>
                  <a:srgbClr val="073E87"/>
                </a:solidFill>
                <a:latin typeface="Times New Roman" pitchFamily="18" charset="0"/>
                <a:cs typeface="Times New Roman" pitchFamily="18" charset="0"/>
              </a:rPr>
              <a:t>Хлюстин</a:t>
            </a:r>
            <a:r>
              <a:rPr lang="ru-RU" sz="1600" dirty="0" smtClean="0">
                <a:solidFill>
                  <a:srgbClr val="073E87"/>
                </a:solidFill>
                <a:latin typeface="Times New Roman" pitchFamily="18" charset="0"/>
                <a:cs typeface="Times New Roman" pitchFamily="18" charset="0"/>
              </a:rPr>
              <a:t> Д.В. </a:t>
            </a:r>
            <a:br>
              <a:rPr lang="ru-RU" sz="1600" dirty="0" smtClean="0">
                <a:solidFill>
                  <a:srgbClr val="073E87"/>
                </a:solidFill>
                <a:latin typeface="Times New Roman" pitchFamily="18" charset="0"/>
                <a:cs typeface="Times New Roman" pitchFamily="18" charset="0"/>
              </a:rPr>
            </a:br>
            <a:r>
              <a:rPr lang="ru-RU" sz="1600" dirty="0" smtClean="0">
                <a:solidFill>
                  <a:srgbClr val="073E87"/>
                </a:solidFill>
                <a:latin typeface="Times New Roman" pitchFamily="18" charset="0"/>
                <a:cs typeface="Times New Roman" pitchFamily="18" charset="0"/>
              </a:rPr>
              <a:t>Эволюция Нейтронного Спектра при Распространении Потока Нейтронов в Боре-10, </a:t>
            </a:r>
            <a:r>
              <a:rPr lang="en-US" sz="1600" dirty="0" smtClean="0">
                <a:solidFill>
                  <a:srgbClr val="073E87"/>
                </a:solidFill>
                <a:latin typeface="Times New Roman" pitchFamily="18" charset="0"/>
                <a:cs typeface="Times New Roman" pitchFamily="18" charset="0"/>
              </a:rPr>
              <a:t>Ti </a:t>
            </a:r>
            <a:r>
              <a:rPr lang="ru-RU" sz="1600" dirty="0" smtClean="0">
                <a:solidFill>
                  <a:srgbClr val="073E87"/>
                </a:solidFill>
                <a:latin typeface="Times New Roman" pitchFamily="18" charset="0"/>
                <a:cs typeface="Times New Roman" pitchFamily="18" charset="0"/>
              </a:rPr>
              <a:t>и </a:t>
            </a:r>
            <a:r>
              <a:rPr lang="en-US" sz="1900" dirty="0" smtClean="0">
                <a:solidFill>
                  <a:srgbClr val="002060"/>
                </a:solidFill>
                <a:latin typeface="Times New Roman"/>
              </a:rPr>
              <a:t>U</a:t>
            </a:r>
            <a:r>
              <a:rPr lang="en-US" sz="1900" baseline="30000" dirty="0" smtClean="0">
                <a:solidFill>
                  <a:srgbClr val="002060"/>
                </a:solidFill>
                <a:latin typeface="Times New Roman"/>
                <a:ea typeface="Calibri"/>
              </a:rPr>
              <a:t>23</a:t>
            </a:r>
            <a:r>
              <a:rPr lang="ru-RU" sz="1900" baseline="30000" dirty="0" smtClean="0">
                <a:solidFill>
                  <a:srgbClr val="002060"/>
                </a:solidFill>
                <a:latin typeface="Times New Roman"/>
                <a:ea typeface="Calibri"/>
              </a:rPr>
              <a:t>8</a:t>
            </a:r>
            <a:r>
              <a:rPr lang="en-US" sz="1900" baseline="30000" dirty="0" smtClean="0">
                <a:solidFill>
                  <a:srgbClr val="002060"/>
                </a:solidFill>
                <a:latin typeface="Times New Roman"/>
                <a:ea typeface="Calibri"/>
              </a:rPr>
              <a:t>.</a:t>
            </a:r>
            <a:r>
              <a:rPr lang="ru-RU" sz="1900" baseline="30000" dirty="0" smtClean="0">
                <a:solidFill>
                  <a:srgbClr val="002060"/>
                </a:solidFill>
                <a:latin typeface="Times New Roman"/>
                <a:ea typeface="Calibri"/>
              </a:rPr>
              <a:t/>
            </a:r>
            <a:br>
              <a:rPr lang="ru-RU" sz="1900" baseline="30000" dirty="0" smtClean="0">
                <a:solidFill>
                  <a:srgbClr val="002060"/>
                </a:solidFill>
                <a:latin typeface="Times New Roman"/>
                <a:ea typeface="Calibri"/>
              </a:rPr>
            </a:br>
            <a:r>
              <a:rPr lang="en-US" sz="1600" dirty="0" smtClean="0">
                <a:solidFill>
                  <a:srgbClr val="073E87"/>
                </a:solidFill>
                <a:latin typeface="Times New Roman" pitchFamily="18" charset="0"/>
                <a:cs typeface="Times New Roman" pitchFamily="18" charset="0"/>
              </a:rPr>
              <a:t>IV </a:t>
            </a:r>
            <a:r>
              <a:rPr lang="ru-RU" sz="1600" dirty="0" smtClean="0">
                <a:solidFill>
                  <a:srgbClr val="073E87"/>
                </a:solidFill>
                <a:latin typeface="Times New Roman" pitchFamily="18" charset="0"/>
                <a:cs typeface="Times New Roman" pitchFamily="18" charset="0"/>
              </a:rPr>
              <a:t>Всероссийская научно-практическая конференция с международным участием «Задачи и методы нейтронных исследований конденсированных сред», Дубна, 2024.</a:t>
            </a:r>
            <a:endParaRPr lang="en-US" sz="1600" dirty="0">
              <a:solidFill>
                <a:srgbClr val="073E87"/>
              </a:solidFill>
              <a:latin typeface="Times New Roman" pitchFamily="18" charset="0"/>
              <a:cs typeface="Times New Roman" pitchFamily="18" charset="0"/>
            </a:endParaRPr>
          </a:p>
        </p:txBody>
      </p:sp>
      <p:sp>
        <p:nvSpPr>
          <p:cNvPr id="3" name="Заголовок 2"/>
          <p:cNvSpPr>
            <a:spLocks noGrp="1"/>
          </p:cNvSpPr>
          <p:nvPr>
            <p:ph type="title"/>
          </p:nvPr>
        </p:nvSpPr>
        <p:spPr>
          <a:xfrm>
            <a:off x="467544" y="116632"/>
            <a:ext cx="8352928" cy="720080"/>
          </a:xfrm>
        </p:spPr>
        <p:txBody>
          <a:bodyPr>
            <a:noAutofit/>
          </a:bodyPr>
          <a:lstStyle/>
          <a:p>
            <a:r>
              <a:rPr lang="en-US" sz="6000" b="1" dirty="0" smtClean="0">
                <a:solidFill>
                  <a:srgbClr val="002060"/>
                </a:solidFill>
                <a:latin typeface="Times New Roman" pitchFamily="18" charset="0"/>
                <a:cs typeface="Times New Roman" pitchFamily="18" charset="0"/>
              </a:rPr>
              <a:t>Literature</a:t>
            </a:r>
            <a:endParaRPr lang="ru-RU" sz="6000" b="1" dirty="0">
              <a:solidFill>
                <a:srgbClr val="002060"/>
              </a:solidFill>
              <a:latin typeface="Times New Roman" pitchFamily="18" charset="0"/>
              <a:cs typeface="Times New Roman" pitchFamily="18" charset="0"/>
            </a:endParaRPr>
          </a:p>
        </p:txBody>
      </p:sp>
    </p:spTree>
    <p:extLst>
      <p:ext uri="{BB962C8B-B14F-4D97-AF65-F5344CB8AC3E}">
        <p14:creationId xmlns:p14="http://schemas.microsoft.com/office/powerpoint/2010/main" val="363854757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ъект 1"/>
          <p:cNvSpPr>
            <a:spLocks noGrp="1"/>
          </p:cNvSpPr>
          <p:nvPr>
            <p:ph idx="1"/>
          </p:nvPr>
        </p:nvSpPr>
        <p:spPr>
          <a:xfrm>
            <a:off x="107505" y="2420888"/>
            <a:ext cx="9047026" cy="2448272"/>
          </a:xfrm>
        </p:spPr>
        <p:txBody>
          <a:bodyPr>
            <a:normAutofit/>
          </a:bodyPr>
          <a:lstStyle/>
          <a:p>
            <a:pPr marL="0" indent="0" algn="ctr">
              <a:buNone/>
            </a:pPr>
            <a:endParaRPr lang="ru-RU" sz="5400" b="1" dirty="0" smtClean="0">
              <a:latin typeface="Times New Roman" pitchFamily="18" charset="0"/>
              <a:cs typeface="Times New Roman" pitchFamily="18" charset="0"/>
            </a:endParaRPr>
          </a:p>
          <a:p>
            <a:pPr marL="0" indent="0" algn="ctr">
              <a:buNone/>
            </a:pPr>
            <a:r>
              <a:rPr lang="en-US" sz="5400" b="1" dirty="0" smtClean="0">
                <a:latin typeface="Times New Roman" pitchFamily="18" charset="0"/>
                <a:cs typeface="Times New Roman" pitchFamily="18" charset="0"/>
              </a:rPr>
              <a:t>Thank you for your attention!</a:t>
            </a:r>
            <a:endParaRPr lang="ru-RU" sz="5400" b="1" dirty="0">
              <a:latin typeface="Times New Roman" pitchFamily="18" charset="0"/>
              <a:cs typeface="Times New Roman" pitchFamily="18" charset="0"/>
            </a:endParaRPr>
          </a:p>
        </p:txBody>
      </p:sp>
      <p:sp>
        <p:nvSpPr>
          <p:cNvPr id="3" name="Заголовок 2"/>
          <p:cNvSpPr>
            <a:spLocks noGrp="1"/>
          </p:cNvSpPr>
          <p:nvPr>
            <p:ph type="title"/>
          </p:nvPr>
        </p:nvSpPr>
        <p:spPr>
          <a:xfrm>
            <a:off x="35496" y="188640"/>
            <a:ext cx="9073008" cy="1368152"/>
          </a:xfrm>
        </p:spPr>
        <p:txBody>
          <a:bodyPr>
            <a:noAutofit/>
          </a:bodyPr>
          <a:lstStyle/>
          <a:p>
            <a:r>
              <a:rPr lang="en-US" sz="2400" dirty="0">
                <a:solidFill>
                  <a:srgbClr val="002060"/>
                </a:solidFill>
                <a:latin typeface="Times New Roman" pitchFamily="18" charset="0"/>
                <a:cs typeface="Times New Roman" pitchFamily="18" charset="0"/>
              </a:rPr>
              <a:t>Session-Conference ‘Physics of Fundamental Interactions” </a:t>
            </a:r>
            <a:br>
              <a:rPr lang="en-US" sz="2400" dirty="0">
                <a:solidFill>
                  <a:srgbClr val="002060"/>
                </a:solidFill>
                <a:latin typeface="Times New Roman" pitchFamily="18" charset="0"/>
                <a:cs typeface="Times New Roman" pitchFamily="18" charset="0"/>
              </a:rPr>
            </a:br>
            <a:r>
              <a:rPr lang="en-US" sz="2400" dirty="0">
                <a:solidFill>
                  <a:srgbClr val="002060"/>
                </a:solidFill>
                <a:latin typeface="Times New Roman" pitchFamily="18" charset="0"/>
                <a:cs typeface="Times New Roman" pitchFamily="18" charset="0"/>
              </a:rPr>
              <a:t>Department of Physics, Russian Academy of Sciences. </a:t>
            </a:r>
            <a:br>
              <a:rPr lang="en-US" sz="2400" dirty="0">
                <a:solidFill>
                  <a:srgbClr val="002060"/>
                </a:solidFill>
                <a:latin typeface="Times New Roman" pitchFamily="18" charset="0"/>
                <a:cs typeface="Times New Roman" pitchFamily="18" charset="0"/>
              </a:rPr>
            </a:br>
            <a:r>
              <a:rPr lang="en-US" sz="2400" dirty="0" smtClean="0">
                <a:solidFill>
                  <a:srgbClr val="002060"/>
                </a:solidFill>
                <a:latin typeface="Times New Roman" pitchFamily="18" charset="0"/>
                <a:cs typeface="Times New Roman" pitchFamily="18" charset="0"/>
              </a:rPr>
              <a:t>Presidium </a:t>
            </a:r>
            <a:r>
              <a:rPr lang="en-US" sz="2400" dirty="0">
                <a:solidFill>
                  <a:srgbClr val="002060"/>
                </a:solidFill>
                <a:latin typeface="Times New Roman" pitchFamily="18" charset="0"/>
                <a:cs typeface="Times New Roman" pitchFamily="18" charset="0"/>
              </a:rPr>
              <a:t>RAS, 17-21 February </a:t>
            </a:r>
            <a:r>
              <a:rPr lang="en-US" sz="2400" dirty="0" smtClean="0">
                <a:solidFill>
                  <a:srgbClr val="002060"/>
                </a:solidFill>
                <a:latin typeface="Times New Roman" pitchFamily="18" charset="0"/>
                <a:cs typeface="Times New Roman" pitchFamily="18" charset="0"/>
              </a:rPr>
              <a:t>2025, Moscow</a:t>
            </a:r>
            <a:r>
              <a:rPr lang="en-US" sz="2400" dirty="0">
                <a:solidFill>
                  <a:srgbClr val="002060"/>
                </a:solidFill>
                <a:latin typeface="Times New Roman" pitchFamily="18" charset="0"/>
                <a:cs typeface="Times New Roman" pitchFamily="18" charset="0"/>
              </a:rPr>
              <a:t>, </a:t>
            </a:r>
            <a:r>
              <a:rPr lang="en-US" sz="2400" dirty="0" smtClean="0">
                <a:solidFill>
                  <a:srgbClr val="002060"/>
                </a:solidFill>
                <a:latin typeface="Times New Roman" pitchFamily="18" charset="0"/>
                <a:cs typeface="Times New Roman" pitchFamily="18" charset="0"/>
              </a:rPr>
              <a:t>Russia</a:t>
            </a:r>
            <a:endParaRPr lang="ru-RU" sz="2400" dirty="0">
              <a:solidFill>
                <a:srgbClr val="002060"/>
              </a:solidFill>
              <a:latin typeface="Times New Roman" pitchFamily="18" charset="0"/>
              <a:cs typeface="Times New Roman" pitchFamily="18" charset="0"/>
            </a:endParaRPr>
          </a:p>
        </p:txBody>
      </p:sp>
    </p:spTree>
    <p:extLst>
      <p:ext uri="{BB962C8B-B14F-4D97-AF65-F5344CB8AC3E}">
        <p14:creationId xmlns:p14="http://schemas.microsoft.com/office/powerpoint/2010/main" val="37117448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07504" y="0"/>
            <a:ext cx="9036496" cy="764704"/>
          </a:xfrm>
        </p:spPr>
        <p:txBody>
          <a:bodyPr>
            <a:noAutofit/>
          </a:bodyPr>
          <a:lstStyle/>
          <a:p>
            <a:r>
              <a:rPr lang="en-US" sz="4800" b="1" dirty="0" smtClean="0">
                <a:solidFill>
                  <a:srgbClr val="0070C0"/>
                </a:solidFill>
                <a:latin typeface="Times New Roman" pitchFamily="18" charset="0"/>
                <a:cs typeface="Times New Roman" pitchFamily="18" charset="0"/>
              </a:rPr>
              <a:t>ABBN-78 constants for </a:t>
            </a:r>
            <a:r>
              <a:rPr lang="en-US" sz="4800" b="1" dirty="0" smtClean="0">
                <a:solidFill>
                  <a:srgbClr val="0070C0"/>
                </a:solidFill>
                <a:latin typeface="Times New Roman"/>
                <a:ea typeface="Calibri"/>
              </a:rPr>
              <a:t>Ta</a:t>
            </a:r>
            <a:r>
              <a:rPr lang="en-US" sz="4800" b="1" baseline="30000" dirty="0" smtClean="0">
                <a:solidFill>
                  <a:srgbClr val="0070C0"/>
                </a:solidFill>
                <a:latin typeface="Times New Roman"/>
                <a:ea typeface="Calibri"/>
              </a:rPr>
              <a:t>1</a:t>
            </a:r>
            <a:r>
              <a:rPr lang="ru-RU" sz="4800" b="1" baseline="30000" dirty="0" smtClean="0">
                <a:solidFill>
                  <a:srgbClr val="0070C0"/>
                </a:solidFill>
                <a:latin typeface="Times New Roman"/>
                <a:ea typeface="Calibri"/>
              </a:rPr>
              <a:t>8</a:t>
            </a:r>
            <a:r>
              <a:rPr lang="en-US" sz="4800" b="1" baseline="30000" dirty="0" smtClean="0">
                <a:solidFill>
                  <a:srgbClr val="0070C0"/>
                </a:solidFill>
                <a:latin typeface="Times New Roman"/>
                <a:ea typeface="Calibri"/>
              </a:rPr>
              <a:t>1</a:t>
            </a:r>
            <a:r>
              <a:rPr lang="en-US" sz="4800" b="1" dirty="0" smtClean="0">
                <a:solidFill>
                  <a:srgbClr val="0070C0"/>
                </a:solidFill>
                <a:latin typeface="Times New Roman" pitchFamily="18" charset="0"/>
                <a:cs typeface="Times New Roman" pitchFamily="18" charset="0"/>
              </a:rPr>
              <a:t> </a:t>
            </a:r>
            <a:endParaRPr lang="ru-RU" sz="4800" b="1" dirty="0">
              <a:solidFill>
                <a:srgbClr val="0070C0"/>
              </a:solidFill>
              <a:latin typeface="Times New Roman" pitchFamily="18" charset="0"/>
              <a:cs typeface="Times New Roman" pitchFamily="18" charset="0"/>
            </a:endParaRPr>
          </a:p>
        </p:txBody>
      </p:sp>
      <p:sp>
        <p:nvSpPr>
          <p:cNvPr id="3" name="Объект 2"/>
          <p:cNvSpPr>
            <a:spLocks noGrp="1"/>
          </p:cNvSpPr>
          <p:nvPr>
            <p:ph idx="1"/>
          </p:nvPr>
        </p:nvSpPr>
        <p:spPr/>
        <p:txBody>
          <a:bodyPr/>
          <a:lstStyle/>
          <a:p>
            <a:endParaRPr lang="ru-RU" dirty="0"/>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908720"/>
            <a:ext cx="8892480" cy="55464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304642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baseline="30000" dirty="0" smtClean="0">
                <a:solidFill>
                  <a:srgbClr val="002060"/>
                </a:solidFill>
                <a:latin typeface="Times New Roman"/>
                <a:ea typeface="Calibri"/>
              </a:rPr>
              <a:t>1</a:t>
            </a:r>
            <a:r>
              <a:rPr lang="en-US" sz="2200"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195906203"/>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solidFill>
                            <a:srgbClr val="00B0F0"/>
                          </a:solidFill>
                          <a:effectLst/>
                          <a:latin typeface="Times New Roman" pitchFamily="18" charset="0"/>
                          <a:ea typeface="SimSun"/>
                          <a:cs typeface="Times New Roman" pitchFamily="18" charset="0"/>
                        </a:rPr>
                        <a:t>875382</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solidFill>
                            <a:schemeClr val="tx1"/>
                          </a:solidFill>
                          <a:effectLst/>
                          <a:latin typeface="Times New Roman" pitchFamily="18" charset="0"/>
                          <a:ea typeface="SimSun"/>
                          <a:cs typeface="Times New Roman" pitchFamily="18" charset="0"/>
                        </a:rPr>
                        <a:t>252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2439</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5826</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9049</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3</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18340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21</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44337</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149</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solidFill>
                            <a:schemeClr val="tx1"/>
                          </a:solidFill>
                          <a:effectLst/>
                          <a:latin typeface="Times New Roman" pitchFamily="18" charset="0"/>
                          <a:ea typeface="SimSun"/>
                          <a:cs typeface="Times New Roman" pitchFamily="18" charset="0"/>
                        </a:rPr>
                        <a:t>58092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solidFill>
                            <a:schemeClr val="tx1"/>
                          </a:solidFill>
                          <a:effectLst/>
                          <a:latin typeface="Times New Roman" pitchFamily="18" charset="0"/>
                          <a:ea typeface="SimSun"/>
                          <a:cs typeface="Times New Roman" pitchFamily="18" charset="0"/>
                        </a:rPr>
                        <a:t>306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55514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solidFill>
                            <a:srgbClr val="FF0000"/>
                          </a:solidFill>
                          <a:effectLst/>
                          <a:latin typeface="Times New Roman" pitchFamily="18" charset="0"/>
                          <a:ea typeface="SimSun"/>
                          <a:cs typeface="Times New Roman" pitchFamily="18" charset="0"/>
                        </a:rPr>
                        <a:t>379</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27882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281</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9055</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160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2694</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120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682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34</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51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2</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12</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ru-RU"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15" name="Диаграмма 14"/>
          <p:cNvGraphicFramePr>
            <a:graphicFrameLocks/>
          </p:cNvGraphicFramePr>
          <p:nvPr>
            <p:extLst>
              <p:ext uri="{D42A27DB-BD31-4B8C-83A1-F6EECF244321}">
                <p14:modId xmlns:p14="http://schemas.microsoft.com/office/powerpoint/2010/main" val="2593530947"/>
              </p:ext>
            </p:extLst>
          </p:nvPr>
        </p:nvGraphicFramePr>
        <p:xfrm>
          <a:off x="3851920" y="1124744"/>
          <a:ext cx="4867275" cy="283845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Диаграмма 15"/>
          <p:cNvGraphicFramePr>
            <a:graphicFrameLocks/>
          </p:cNvGraphicFramePr>
          <p:nvPr>
            <p:extLst>
              <p:ext uri="{D42A27DB-BD31-4B8C-83A1-F6EECF244321}">
                <p14:modId xmlns:p14="http://schemas.microsoft.com/office/powerpoint/2010/main" val="3852352199"/>
              </p:ext>
            </p:extLst>
          </p:nvPr>
        </p:nvGraphicFramePr>
        <p:xfrm>
          <a:off x="4139952" y="4005064"/>
          <a:ext cx="4848225" cy="274320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9517436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u="sng" baseline="30000" dirty="0" smtClean="0">
                <a:solidFill>
                  <a:srgbClr val="002060"/>
                </a:solidFill>
                <a:latin typeface="Times New Roman"/>
                <a:ea typeface="Calibri"/>
              </a:rPr>
              <a:t>1</a:t>
            </a:r>
            <a:r>
              <a:rPr lang="en-US" sz="2200" b="1" u="sng"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5</a:t>
            </a:r>
            <a:r>
              <a:rPr lang="en-US" sz="2200" b="1" u="sng" dirty="0" smtClean="0">
                <a:solidFill>
                  <a:srgbClr val="FF0000"/>
                </a:solidFill>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cm </a:t>
            </a:r>
            <a:r>
              <a:rPr lang="en-US" sz="2200" dirty="0" smtClean="0">
                <a:solidFill>
                  <a:srgbClr val="FF0000"/>
                </a:solidFill>
                <a:latin typeface="Times New Roman" pitchFamily="18" charset="0"/>
                <a:cs typeface="Times New Roman" pitchFamily="18" charset="0"/>
              </a:rPr>
              <a:t/>
            </a:r>
            <a:br>
              <a:rPr lang="en-US" sz="2200"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2460538311"/>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501593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1002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13305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14328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20623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43725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116866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2719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190620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7162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239824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11055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158777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11328</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64309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7850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20716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5953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4704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2673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617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175</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10" name="Диаграмма 9"/>
          <p:cNvGraphicFramePr>
            <a:graphicFrameLocks/>
          </p:cNvGraphicFramePr>
          <p:nvPr>
            <p:extLst>
              <p:ext uri="{D42A27DB-BD31-4B8C-83A1-F6EECF244321}">
                <p14:modId xmlns:p14="http://schemas.microsoft.com/office/powerpoint/2010/main" val="3599982644"/>
              </p:ext>
            </p:extLst>
          </p:nvPr>
        </p:nvGraphicFramePr>
        <p:xfrm>
          <a:off x="3779912"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Диаграмма 10"/>
          <p:cNvGraphicFramePr>
            <a:graphicFrameLocks/>
          </p:cNvGraphicFramePr>
          <p:nvPr>
            <p:extLst>
              <p:ext uri="{D42A27DB-BD31-4B8C-83A1-F6EECF244321}">
                <p14:modId xmlns:p14="http://schemas.microsoft.com/office/powerpoint/2010/main" val="626413044"/>
              </p:ext>
            </p:extLst>
          </p:nvPr>
        </p:nvGraphicFramePr>
        <p:xfrm>
          <a:off x="3779912" y="3933056"/>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Заголовок 2"/>
          <p:cNvSpPr>
            <a:spLocks noGrp="1"/>
          </p:cNvSpPr>
          <p:nvPr>
            <p:ph type="title"/>
          </p:nvPr>
        </p:nvSpPr>
        <p:spPr>
          <a:xfrm>
            <a:off x="3635896" y="188640"/>
            <a:ext cx="5328592" cy="864096"/>
          </a:xfrm>
        </p:spPr>
        <p:txBody>
          <a:bodyPr>
            <a:normAutofit fontScale="90000"/>
          </a:bodyPr>
          <a:lstStyle/>
          <a:p>
            <a:r>
              <a:rPr lang="en-US" sz="2200" dirty="0">
                <a:latin typeface="Times New Roman" pitchFamily="18" charset="0"/>
                <a:cs typeface="Times New Roman" pitchFamily="18" charset="0"/>
              </a:rPr>
              <a:t>Sphere </a:t>
            </a:r>
            <a:r>
              <a:rPr lang="en-US" sz="2400" b="1" dirty="0" smtClean="0">
                <a:solidFill>
                  <a:srgbClr val="002060"/>
                </a:solidFill>
                <a:latin typeface="Times New Roman"/>
              </a:rPr>
              <a:t>Ta</a:t>
            </a:r>
            <a:r>
              <a:rPr lang="en-US" sz="2400" b="1" baseline="30000" dirty="0">
                <a:solidFill>
                  <a:srgbClr val="002060"/>
                </a:solidFill>
                <a:latin typeface="Times New Roman"/>
              </a:rPr>
              <a:t>1</a:t>
            </a:r>
            <a:r>
              <a:rPr lang="ru-RU" sz="2400" b="1" baseline="30000" dirty="0" smtClean="0">
                <a:solidFill>
                  <a:srgbClr val="002060"/>
                </a:solidFill>
                <a:latin typeface="Times New Roman"/>
                <a:ea typeface="Calibri"/>
              </a:rPr>
              <a:t>8</a:t>
            </a:r>
            <a:r>
              <a:rPr lang="en-US" sz="2400" b="1" u="sng" baseline="30000" dirty="0" smtClean="0">
                <a:solidFill>
                  <a:srgbClr val="002060"/>
                </a:solidFill>
                <a:latin typeface="Times New Roman"/>
                <a:ea typeface="Calibri"/>
              </a:rPr>
              <a:t>1</a:t>
            </a:r>
            <a:r>
              <a:rPr lang="en-US" sz="2200" b="1" u="sng" dirty="0" smtClean="0">
                <a:latin typeface="Times New Roman" pitchFamily="18" charset="0"/>
                <a:cs typeface="Times New Roman" pitchFamily="18" charset="0"/>
              </a:rPr>
              <a:t> </a:t>
            </a:r>
            <a:r>
              <a:rPr lang="en-US" sz="2200" b="1" u="sng" dirty="0">
                <a:solidFill>
                  <a:srgbClr val="FF0000"/>
                </a:solidFill>
                <a:latin typeface="Times New Roman" pitchFamily="18" charset="0"/>
                <a:cs typeface="Times New Roman" pitchFamily="18" charset="0"/>
              </a:rPr>
              <a:t>R= </a:t>
            </a:r>
            <a:r>
              <a:rPr lang="en-US" sz="2200" b="1" u="sng" dirty="0" smtClean="0">
                <a:solidFill>
                  <a:srgbClr val="FF0000"/>
                </a:solidFill>
                <a:latin typeface="Times New Roman" pitchFamily="18" charset="0"/>
                <a:cs typeface="Times New Roman" pitchFamily="18" charset="0"/>
              </a:rPr>
              <a:t>10 </a:t>
            </a:r>
            <a:r>
              <a:rPr lang="en-US" sz="2200" b="1" u="sng" dirty="0">
                <a:solidFill>
                  <a:srgbClr val="FF0000"/>
                </a:solidFill>
                <a:latin typeface="Times New Roman" pitchFamily="18" charset="0"/>
                <a:cs typeface="Times New Roman" pitchFamily="18" charset="0"/>
              </a:rPr>
              <a:t>cm </a:t>
            </a:r>
            <a:r>
              <a:rPr lang="en-US" sz="2200" b="1" u="sng" dirty="0" smtClean="0">
                <a:solidFill>
                  <a:srgbClr val="FF0000"/>
                </a:solidFill>
                <a:latin typeface="Times New Roman" pitchFamily="18" charset="0"/>
                <a:cs typeface="Times New Roman" pitchFamily="18" charset="0"/>
              </a:rPr>
              <a:t/>
            </a:r>
            <a:br>
              <a:rPr lang="en-US" sz="2200" b="1" u="sng" dirty="0" smtClean="0">
                <a:solidFill>
                  <a:srgbClr val="FF0000"/>
                </a:solidFill>
                <a:latin typeface="Times New Roman" pitchFamily="18" charset="0"/>
                <a:cs typeface="Times New Roman" pitchFamily="18" charset="0"/>
              </a:rPr>
            </a:br>
            <a:r>
              <a:rPr lang="en-US" sz="2200" dirty="0" smtClean="0">
                <a:latin typeface="Times New Roman" pitchFamily="18" charset="0"/>
                <a:cs typeface="Times New Roman" pitchFamily="18" charset="0"/>
              </a:rPr>
              <a:t>Outgoing </a:t>
            </a:r>
            <a:r>
              <a:rPr lang="en-US" sz="2200" dirty="0">
                <a:latin typeface="Times New Roman" pitchFamily="18" charset="0"/>
                <a:cs typeface="Times New Roman" pitchFamily="18" charset="0"/>
              </a:rPr>
              <a:t>spectrum </a:t>
            </a:r>
            <a:r>
              <a:rPr lang="en-US" sz="2200" dirty="0" smtClean="0">
                <a:latin typeface="Times New Roman" pitchFamily="18" charset="0"/>
                <a:cs typeface="Times New Roman" pitchFamily="18" charset="0"/>
              </a:rPr>
              <a:t>(upper picture, blue curve) </a:t>
            </a:r>
            <a:r>
              <a:rPr lang="en-US" sz="2200" dirty="0">
                <a:latin typeface="Times New Roman" pitchFamily="18" charset="0"/>
                <a:cs typeface="Times New Roman" pitchFamily="18" charset="0"/>
              </a:rPr>
              <a:t>and capture spectrum </a:t>
            </a:r>
            <a:r>
              <a:rPr lang="en-US" sz="2200" dirty="0" smtClean="0">
                <a:latin typeface="Times New Roman" pitchFamily="18" charset="0"/>
                <a:cs typeface="Times New Roman" pitchFamily="18" charset="0"/>
              </a:rPr>
              <a:t>(picture below, red line). </a:t>
            </a:r>
            <a:endParaRPr lang="ru-RU" sz="2400" dirty="0">
              <a:latin typeface="Times New Roman" pitchFamily="18" charset="0"/>
              <a:cs typeface="Times New Roman" pitchFamily="18" charset="0"/>
            </a:endParaRPr>
          </a:p>
        </p:txBody>
      </p:sp>
      <p:graphicFrame>
        <p:nvGraphicFramePr>
          <p:cNvPr id="5" name="Объект 5"/>
          <p:cNvGraphicFramePr>
            <a:graphicFrameLocks/>
          </p:cNvGraphicFramePr>
          <p:nvPr>
            <p:extLst>
              <p:ext uri="{D42A27DB-BD31-4B8C-83A1-F6EECF244321}">
                <p14:modId xmlns:p14="http://schemas.microsoft.com/office/powerpoint/2010/main" val="3192968334"/>
              </p:ext>
            </p:extLst>
          </p:nvPr>
        </p:nvGraphicFramePr>
        <p:xfrm>
          <a:off x="179512" y="188640"/>
          <a:ext cx="3384374" cy="6561568"/>
        </p:xfrm>
        <a:graphic>
          <a:graphicData uri="http://schemas.openxmlformats.org/drawingml/2006/table">
            <a:tbl>
              <a:tblPr firstRow="1" firstCol="1" bandRow="1"/>
              <a:tblGrid>
                <a:gridCol w="705077"/>
                <a:gridCol w="1128125"/>
                <a:gridCol w="705078"/>
                <a:gridCol w="846094"/>
              </a:tblGrid>
              <a:tr h="545027">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000" b="1" dirty="0" smtClean="0">
                          <a:effectLst/>
                          <a:latin typeface="Times New Roman" pitchFamily="18" charset="0"/>
                          <a:cs typeface="Times New Roman" pitchFamily="18" charset="0"/>
                        </a:rPr>
                        <a:t>ABBN-78 </a:t>
                      </a:r>
                      <a:br>
                        <a:rPr lang="en-US" sz="1000" b="1" dirty="0" smtClean="0">
                          <a:effectLst/>
                          <a:latin typeface="Times New Roman" pitchFamily="18" charset="0"/>
                          <a:cs typeface="Times New Roman" pitchFamily="18" charset="0"/>
                        </a:rPr>
                      </a:br>
                      <a:r>
                        <a:rPr lang="en-US" sz="1000" b="1" dirty="0" smtClean="0">
                          <a:effectLst/>
                          <a:latin typeface="Times New Roman" pitchFamily="18" charset="0"/>
                          <a:cs typeface="Times New Roman" pitchFamily="18" charset="0"/>
                        </a:rPr>
                        <a:t>Group </a:t>
                      </a:r>
                      <a:r>
                        <a:rPr lang="ru-RU" sz="1000" b="1" dirty="0">
                          <a:effectLst/>
                          <a:latin typeface="Times New Roman" pitchFamily="18" charset="0"/>
                          <a:cs typeface="Times New Roman" pitchFamily="18" charset="0"/>
                        </a:rPr>
                        <a:t>№</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600" b="1" dirty="0">
                          <a:effectLst/>
                          <a:latin typeface="Times New Roman" pitchFamily="18" charset="0"/>
                          <a:cs typeface="Times New Roman" pitchFamily="18" charset="0"/>
                        </a:rPr>
                        <a:t> </a:t>
                      </a:r>
                      <a:r>
                        <a:rPr lang="en-US" sz="1600" b="1" dirty="0" smtClean="0">
                          <a:effectLst/>
                          <a:latin typeface="Times New Roman" pitchFamily="18" charset="0"/>
                          <a:cs typeface="Times New Roman" pitchFamily="18" charset="0"/>
                        </a:rPr>
                        <a:t>Energy interval</a:t>
                      </a:r>
                      <a:endParaRPr lang="ru-RU" sz="16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Outgoing</a:t>
                      </a:r>
                      <a:r>
                        <a:rPr lang="en-US" sz="1000" b="1" baseline="0" dirty="0" smtClean="0">
                          <a:effectLst/>
                          <a:latin typeface="Times New Roman" pitchFamily="18" charset="0"/>
                          <a:cs typeface="Times New Roman" pitchFamily="18" charset="0"/>
                        </a:rPr>
                        <a:t> spectrum</a:t>
                      </a:r>
                      <a:endParaRPr lang="ru-RU" sz="10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en-US" sz="1200" b="1" dirty="0" smtClean="0">
                          <a:effectLst/>
                          <a:latin typeface="Times New Roman" pitchFamily="18" charset="0"/>
                          <a:ea typeface="+mn-ea"/>
                          <a:cs typeface="Times New Roman" pitchFamily="18" charset="0"/>
                        </a:rPr>
                        <a:t>Capture</a:t>
                      </a:r>
                      <a:r>
                        <a:rPr lang="en-US" sz="1200" b="1" baseline="0" dirty="0" smtClean="0">
                          <a:effectLst/>
                          <a:latin typeface="Times New Roman" pitchFamily="18" charset="0"/>
                          <a:ea typeface="+mn-ea"/>
                          <a:cs typeface="Times New Roman" pitchFamily="18" charset="0"/>
                        </a:rPr>
                        <a:t> spectrum</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14.5-14.0</a:t>
                      </a:r>
                      <a:r>
                        <a:rPr lang="en-US" sz="1100" b="1" baseline="0" dirty="0" smtClean="0">
                          <a:effectLst/>
                          <a:latin typeface="Times New Roman" pitchFamily="18" charset="0"/>
                          <a:ea typeface="SimSun"/>
                          <a:cs typeface="Times New Roman" pitchFamily="18" charset="0"/>
                        </a:rPr>
                        <a:t>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236268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1512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p>
                      <a:pPr algn="ctr">
                        <a:lnSpc>
                          <a:spcPct val="115000"/>
                        </a:lnSpc>
                        <a:spcAft>
                          <a:spcPts val="0"/>
                        </a:spcAft>
                      </a:pPr>
                      <a:r>
                        <a:rPr lang="en-US" sz="1200" b="1" dirty="0" smtClean="0">
                          <a:effectLst/>
                          <a:latin typeface="Times New Roman" pitchFamily="18" charset="0"/>
                          <a:ea typeface="SimSun"/>
                          <a:cs typeface="Times New Roman" pitchFamily="18" charset="0"/>
                        </a:rPr>
                        <a:t>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p>
                      <a:pPr algn="ctr">
                        <a:lnSpc>
                          <a:spcPct val="115000"/>
                        </a:lnSpc>
                        <a:spcAft>
                          <a:spcPts val="0"/>
                        </a:spcAft>
                      </a:pPr>
                      <a:r>
                        <a:rPr lang="en-US" sz="1100" b="1" dirty="0" smtClean="0">
                          <a:effectLst/>
                          <a:latin typeface="Times New Roman" pitchFamily="18" charset="0"/>
                          <a:ea typeface="SimSun"/>
                          <a:cs typeface="Times New Roman" pitchFamily="18" charset="0"/>
                        </a:rPr>
                        <a:t>14.0-10.5 MeV</a:t>
                      </a:r>
                      <a:endParaRPr lang="ru-RU" sz="1100" b="1" dirty="0">
                        <a:effectLst/>
                        <a:latin typeface="Times New Roman" pitchFamily="18" charset="0"/>
                        <a:ea typeface="SimSun"/>
                        <a:cs typeface="Times New Roman" pitchFamily="18" charset="0"/>
                      </a:endParaRPr>
                    </a:p>
                  </a:txBody>
                  <a:tcPr marL="65594" marR="65594"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20092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10.5 – 6.5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11498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6.5 – 4.0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16229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4.0 – 2.5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33604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1014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2.5 – </a:t>
                      </a:r>
                      <a:r>
                        <a:rPr lang="en-US" sz="1000" b="1" baseline="0" dirty="0" smtClean="0">
                          <a:effectLst/>
                          <a:latin typeface="Times New Roman" pitchFamily="18" charset="0"/>
                          <a:cs typeface="Times New Roman" pitchFamily="18" charset="0"/>
                        </a:rPr>
                        <a:t>1.4 </a:t>
                      </a:r>
                      <a:r>
                        <a:rPr lang="en-US" sz="1000" b="1" dirty="0" smtClean="0">
                          <a:effectLst/>
                          <a:latin typeface="Times New Roman" pitchFamily="18" charset="0"/>
                          <a:cs typeface="Times New Roman" pitchFamily="18" charset="0"/>
                        </a:rPr>
                        <a:t>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96860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7233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1.4 – 0.8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188556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22463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0.8 – 0.4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rgbClr val="00B0F0"/>
                          </a:solidFill>
                          <a:effectLst/>
                          <a:latin typeface="Times New Roman" pitchFamily="18" charset="0"/>
                          <a:ea typeface="SimSun"/>
                          <a:cs typeface="Times New Roman" pitchFamily="18" charset="0"/>
                        </a:rPr>
                        <a:t>309833</a:t>
                      </a:r>
                      <a:endParaRPr lang="ru-RU" sz="1200" b="1" dirty="0">
                        <a:solidFill>
                          <a:srgbClr val="00B0F0"/>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43039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0.4 – 0.2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288747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rgbClr val="FF0000"/>
                          </a:solidFill>
                          <a:effectLst/>
                          <a:latin typeface="Times New Roman" pitchFamily="18" charset="0"/>
                          <a:ea typeface="SimSun"/>
                          <a:cs typeface="Times New Roman" pitchFamily="18" charset="0"/>
                        </a:rPr>
                        <a:t>60412</a:t>
                      </a:r>
                      <a:endParaRPr lang="ru-RU" sz="1200" b="1" dirty="0">
                        <a:solidFill>
                          <a:srgbClr val="FF0000"/>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0.2 – 0.1 MeV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150668</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53869</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lang="en-US" sz="1000" b="1" dirty="0" smtClean="0">
                          <a:effectLst/>
                          <a:latin typeface="Times New Roman" pitchFamily="18" charset="0"/>
                          <a:cs typeface="Times New Roman" pitchFamily="18" charset="0"/>
                        </a:rPr>
                        <a:t>100  – 46.5 </a:t>
                      </a:r>
                      <a:r>
                        <a:rPr lang="en-US" sz="1000" b="1" dirty="0" err="1" smtClean="0">
                          <a:effectLst/>
                          <a:latin typeface="Times New Roman" pitchFamily="18" charset="0"/>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51440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45650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10274</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18987</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14400" rtl="0" eaLnBrk="1" fontAlgn="auto" latinLnBrk="0" hangingPunct="1">
                        <a:lnSpc>
                          <a:spcPct val="115000"/>
                        </a:lnSpc>
                        <a:spcBef>
                          <a:spcPts val="0"/>
                        </a:spcBef>
                        <a:spcAft>
                          <a:spcPts val="0"/>
                        </a:spcAft>
                        <a:buClrTx/>
                        <a:buSzTx/>
                        <a:buFontTx/>
                        <a:buNone/>
                        <a:tabLst/>
                        <a:defRPr/>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kumimoji="0" lang="ru-RU" sz="1100" b="1" i="0" u="none" strike="noStrike" kern="1200" cap="none" spc="0" normalizeH="0" baseline="0" noProof="0" dirty="0" smtClean="0">
                        <a:ln>
                          <a:noFill/>
                        </a:ln>
                        <a:solidFill>
                          <a:prstClr val="black"/>
                        </a:solidFill>
                        <a:effectLst/>
                        <a:uLnTx/>
                        <a:uFillTx/>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1692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4826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236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1111</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43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246</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20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KeV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3</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17</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18</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19</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46.5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20</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21</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22</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kumimoji="0" lang="en-US" sz="1000" b="1" i="0" u="none" strike="noStrike" kern="1200" cap="none" spc="0" normalizeH="0" baseline="0" noProof="0" dirty="0" smtClean="0">
                          <a:ln>
                            <a:noFill/>
                          </a:ln>
                          <a:solidFill>
                            <a:schemeClr val="dk1"/>
                          </a:solidFill>
                          <a:effectLst/>
                          <a:uLnTx/>
                          <a:uFillTx/>
                          <a:latin typeface="Times New Roman" pitchFamily="18" charset="0"/>
                          <a:ea typeface="+mn-ea"/>
                          <a:cs typeface="Times New Roman" pitchFamily="18" charset="0"/>
                        </a:rPr>
                        <a:t>4.65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 – 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23</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2.15 – 1.0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24</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1.0 – 0.465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25</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0.465 – 0.215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r h="21431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lnSpc>
                          <a:spcPct val="115000"/>
                        </a:lnSpc>
                        <a:spcAft>
                          <a:spcPts val="0"/>
                        </a:spcAft>
                      </a:pPr>
                      <a:r>
                        <a:rPr lang="ru-RU" sz="1200" b="1" dirty="0">
                          <a:effectLst/>
                          <a:latin typeface="Times New Roman" pitchFamily="18" charset="0"/>
                          <a:cs typeface="Times New Roman" pitchFamily="18" charset="0"/>
                        </a:rPr>
                        <a:t>26</a:t>
                      </a:r>
                      <a:endParaRPr lang="ru-RU" sz="12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solid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lnSpc>
                          <a:spcPct val="115000"/>
                        </a:lnSpc>
                        <a:spcAft>
                          <a:spcPts val="0"/>
                        </a:spcAft>
                      </a:pPr>
                      <a:r>
                        <a:rPr lang="ru-RU" sz="1000" b="1" dirty="0">
                          <a:effectLst/>
                          <a:latin typeface="Times New Roman" pitchFamily="18" charset="0"/>
                          <a:cs typeface="Times New Roman" pitchFamily="18" charset="0"/>
                        </a:rPr>
                        <a:t> </a:t>
                      </a:r>
                      <a:r>
                        <a:rPr kumimoji="0" lang="en-US" sz="1000" b="1" i="0" u="none" strike="noStrike" kern="1200" cap="none" spc="0" normalizeH="0" baseline="0" noProof="0" dirty="0" smtClean="0">
                          <a:ln>
                            <a:noFill/>
                          </a:ln>
                          <a:solidFill>
                            <a:prstClr val="black"/>
                          </a:solidFill>
                          <a:effectLst/>
                          <a:uLnTx/>
                          <a:uFillTx/>
                          <a:latin typeface="Times New Roman" pitchFamily="18" charset="0"/>
                          <a:ea typeface="+mn-ea"/>
                          <a:cs typeface="Times New Roman" pitchFamily="18" charset="0"/>
                        </a:rPr>
                        <a:t>0.215 – 0.001 </a:t>
                      </a:r>
                      <a:r>
                        <a:rPr kumimoji="0" lang="en-US" sz="1000" b="1" i="0" u="none" strike="noStrike" kern="1200" cap="none" spc="0" normalizeH="0" baseline="0" noProof="0" dirty="0" err="1" smtClean="0">
                          <a:ln>
                            <a:noFill/>
                          </a:ln>
                          <a:solidFill>
                            <a:prstClr val="black"/>
                          </a:solidFill>
                          <a:effectLst/>
                          <a:uLnTx/>
                          <a:uFillTx/>
                          <a:latin typeface="Times New Roman" pitchFamily="18" charset="0"/>
                          <a:ea typeface="+mn-ea"/>
                          <a:cs typeface="Times New Roman" pitchFamily="18" charset="0"/>
                        </a:rPr>
                        <a:t>eV</a:t>
                      </a:r>
                      <a:endParaRPr lang="ru-RU" sz="1100" b="1" dirty="0">
                        <a:effectLst/>
                        <a:latin typeface="Times New Roman" pitchFamily="18" charset="0"/>
                        <a:ea typeface="SimSun"/>
                        <a:cs typeface="Times New Roman" pitchFamily="18" charset="0"/>
                      </a:endParaRPr>
                    </a:p>
                  </a:txBody>
                  <a:tcPr marL="65594" marR="65594" marT="0" marB="0">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c>
                  <a:txBody>
                    <a:bodyPr/>
                    <a:lstStyle/>
                    <a:p>
                      <a:pPr algn="ctr">
                        <a:lnSpc>
                          <a:spcPct val="115000"/>
                        </a:lnSpc>
                        <a:spcAft>
                          <a:spcPts val="0"/>
                        </a:spcAft>
                      </a:pPr>
                      <a:r>
                        <a:rPr lang="en-US" sz="1200" b="1" dirty="0" smtClean="0">
                          <a:solidFill>
                            <a:schemeClr val="tx1"/>
                          </a:solidFill>
                          <a:effectLst/>
                          <a:latin typeface="Times New Roman" pitchFamily="18" charset="0"/>
                          <a:ea typeface="SimSun"/>
                          <a:cs typeface="Times New Roman" pitchFamily="18" charset="0"/>
                        </a:rPr>
                        <a:t>0</a:t>
                      </a:r>
                      <a:endParaRPr lang="ru-RU" sz="1200" b="1" dirty="0">
                        <a:solidFill>
                          <a:schemeClr val="tx1"/>
                        </a:solidFill>
                        <a:effectLst/>
                        <a:latin typeface="Times New Roman" pitchFamily="18" charset="0"/>
                        <a:ea typeface="SimSun"/>
                        <a:cs typeface="Times New Roman" pitchFamily="18" charset="0"/>
                      </a:endParaRPr>
                    </a:p>
                  </a:txBody>
                  <a:tcPr marL="68580" marR="68580" marT="0" marB="0"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20000"/>
                      </a:srgbClr>
                    </a:solidFill>
                  </a:tcPr>
                </a:tc>
              </a:tr>
            </a:tbl>
          </a:graphicData>
        </a:graphic>
      </p:graphicFrame>
      <p:graphicFrame>
        <p:nvGraphicFramePr>
          <p:cNvPr id="8" name="Диаграмма 7"/>
          <p:cNvGraphicFramePr>
            <a:graphicFrameLocks/>
          </p:cNvGraphicFramePr>
          <p:nvPr>
            <p:extLst>
              <p:ext uri="{D42A27DB-BD31-4B8C-83A1-F6EECF244321}">
                <p14:modId xmlns:p14="http://schemas.microsoft.com/office/powerpoint/2010/main" val="2587150537"/>
              </p:ext>
            </p:extLst>
          </p:nvPr>
        </p:nvGraphicFramePr>
        <p:xfrm>
          <a:off x="3635896" y="1196752"/>
          <a:ext cx="5220072" cy="27432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Диаграмма 8"/>
          <p:cNvGraphicFramePr>
            <a:graphicFrameLocks/>
          </p:cNvGraphicFramePr>
          <p:nvPr>
            <p:extLst>
              <p:ext uri="{D42A27DB-BD31-4B8C-83A1-F6EECF244321}">
                <p14:modId xmlns:p14="http://schemas.microsoft.com/office/powerpoint/2010/main" val="664245790"/>
              </p:ext>
            </p:extLst>
          </p:nvPr>
        </p:nvGraphicFramePr>
        <p:xfrm>
          <a:off x="3635896" y="4005064"/>
          <a:ext cx="514806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01913663"/>
      </p:ext>
    </p:extLst>
  </p:cSld>
  <p:clrMapOvr>
    <a:masterClrMapping/>
  </p:clrMapOvr>
  <p:timing>
    <p:tnLst>
      <p:par>
        <p:cTn id="1" dur="indefinite" restart="never" nodeType="tmRoot"/>
      </p:par>
    </p:tnLst>
  </p:timing>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Волна">
  <a:themeElements>
    <a:clrScheme name="Волна">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Волна">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Волна">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Override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3.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4.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5.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6.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0.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1.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3915</TotalTime>
  <Words>7639</Words>
  <Application>Microsoft Office PowerPoint</Application>
  <PresentationFormat>Экран (4:3)</PresentationFormat>
  <Paragraphs>7066</Paragraphs>
  <Slides>58</Slides>
  <Notes>0</Notes>
  <HiddenSlides>0</HiddenSlides>
  <MMClips>0</MMClips>
  <ScaleCrop>false</ScaleCrop>
  <HeadingPairs>
    <vt:vector size="4" baseType="variant">
      <vt:variant>
        <vt:lpstr>Тема</vt:lpstr>
      </vt:variant>
      <vt:variant>
        <vt:i4>2</vt:i4>
      </vt:variant>
      <vt:variant>
        <vt:lpstr>Заголовки слайдов</vt:lpstr>
      </vt:variant>
      <vt:variant>
        <vt:i4>58</vt:i4>
      </vt:variant>
    </vt:vector>
  </HeadingPairs>
  <TitlesOfParts>
    <vt:vector size="60" baseType="lpstr">
      <vt:lpstr>Тема Office</vt:lpstr>
      <vt:lpstr>Волна</vt:lpstr>
      <vt:lpstr>Session-Conference ‘Physics of Fundamental Interactions”  Department of Physics, Russian Academy of Sciences.  17-21 February 2025, Presidium RAS, Moscow, Russia   Simulation of Spectra’s Evolution  During Propagation of the Neutron Fluxes in Solid Bodies  Sobolevsky N.M., Latysheva L.N., Djilkibaev R.M., Khliustin D.V.  Institute for Nuclear Research Russian Academy of Sciences, Moscow, Russia denhlustin@gmail.com     </vt:lpstr>
      <vt:lpstr>Abstract</vt:lpstr>
      <vt:lpstr> Integral experiments are united integral check of all main types of nuclear constants, of cross sections libraries [5] for interactions of neutrons with nuclei. This idea was expressed already in early works [6].   Aim of this work is to describe pure effect of spectrum’s evolution during propagation of the neutron flux inside solid body of chosen material with defined density and known group cross sections [3]. Obtained data allow to compare, how choice of target station’s material influences on outgoing spectrum in neutron guide.   As examples of solid body media, in present work we chose as materials spheres of different radiuses:  1.Tantalum isotope Ta181, nominal density solid body metal sphere; 2. Nickel natural isotope composition Ninat metal sphere;  3. Graphite spheres with natural isotope mixture C12 (98.9%) and C13.</vt:lpstr>
      <vt:lpstr>Neutron flux inside metal sphere:  description of the implemented calculation model</vt:lpstr>
      <vt:lpstr>Neutron cross sections of Ta181 :  total cross section (blue line), capture (green), inelastic scattering (red line).  Data from the Brookhaven National Laboratory [5].</vt:lpstr>
      <vt:lpstr>ABBN-78 constants for Ta181 </vt:lpstr>
      <vt:lpstr>Sphere Ta181 R= 1 cm  Outgoing spectrum (upper picture, blue curve) and capture spectrum (picture below, red line). </vt:lpstr>
      <vt:lpstr>Sphere Ta181 R= 5 cm  Outgoing spectrum (upper picture, blue curve) and capture spectrum (picture below, red line). </vt:lpstr>
      <vt:lpstr>Sphere Ta181 R= 10 cm  Outgoing spectrum (upper picture, blue curve) and capture spectrum (picture below, red line). </vt:lpstr>
      <vt:lpstr>Sphere Ta181 R= 15 cm  Outgoing spectrum (upper picture, blue curve) and capture spectrum (picture below, red line). </vt:lpstr>
      <vt:lpstr>Sphere Ta181 R= 20 cm  Outgoing spectrum (upper picture, blue curve) and capture spectrum (picture below, red line). </vt:lpstr>
      <vt:lpstr>Sphere Ta181 R= 25 cm  Outgoing spectrum (upper picture, blue curve) and capture spectrum (picture below, red line). </vt:lpstr>
      <vt:lpstr>Sphere Ta181 R= 30 cm  Outgoing spectrum (upper picture, blue curve) and capture spectrum (picture below, red line). </vt:lpstr>
      <vt:lpstr>Sphere Ta181 R= 40 cm  Outgoing spectrum (upper picture, blue curve) and capture spectrum (picture below, red line). </vt:lpstr>
      <vt:lpstr>Sphere Ta181 R= 50 cm  Outgoing spectrum (upper picture, blue curve) and capture spectrum (picture below, red line). </vt:lpstr>
      <vt:lpstr>Sphere Ta181 R= 65 cm  Outgoing spectrum (upper picture, blue curve) and capture spectrum (picture below, red line). </vt:lpstr>
      <vt:lpstr>Sphere Ta181 R= 80 cm  Outgoing spectrum (upper picture, blue curve) and capture spectrum (picture below, red line). </vt:lpstr>
      <vt:lpstr>Metal sphere Ta181 R= 100 cm Capture spectrum (red curve)  Majority of initial 14.1 MeV neutrons in infinite Ta181  media  are captured at energies 800 KeV&lt;En&lt;21.5 KeV.  It’s necessary to especially note, that maximum of both spectra is below 100 KeV i.e. neutron fluxes such energies already can be measured by existing TOF spectrometers.  </vt:lpstr>
      <vt:lpstr>Spectrums in metal Tantalum Ta181 spheres</vt:lpstr>
      <vt:lpstr>Spectrums in metal Tantalum Ta181  spheres</vt:lpstr>
      <vt:lpstr>Презентация PowerPoint</vt:lpstr>
      <vt:lpstr>ABBN-78 constants for 28Ninat</vt:lpstr>
      <vt:lpstr>Sphere of Nickel Ninat R= 1 cm  Outgoing spectrum (upper picture, blue curve) and capture spectrum (picture below, red line). </vt:lpstr>
      <vt:lpstr>Sphere of Nickel Ninat R= 5 cm  Outgoing spectrum (upper picture, blue curve) and capture spectrum (picture below, red line). </vt:lpstr>
      <vt:lpstr>Sphere of Nickel Ninat R= 10 cm  Outgoing spectrum (upper picture, blue curve) and capture spectrum (picture below, red line). </vt:lpstr>
      <vt:lpstr>Sphere of Nickel Ninat R= 15 cm  Outgoing spectrum (upper picture, blue curve) and capture spectrum (picture below, red line). </vt:lpstr>
      <vt:lpstr>Sphere of Nickel Ninat R= 20 cm  Outgoing spectrum (upper picture, blue curve) and capture spectrum (picture below, red line). </vt:lpstr>
      <vt:lpstr>Sphere of Nickel Ninat R= 25 cm  Outgoing spectrum (upper picture, blue curve) and capture spectrum (picture below, red line). </vt:lpstr>
      <vt:lpstr>Sphere of Nickel Ninat R= 30 cm  Outgoing spectrum (upper picture, blue curve) and capture spectrum (picture below, red line). </vt:lpstr>
      <vt:lpstr>Sphere of Nickel Ninat R= 40 cm  Outgoing spectrum (upper picture, blue curve) and capture spectrum (picture below, red line). </vt:lpstr>
      <vt:lpstr>Sphere of Nickel Ninat R= 65 cm  Outgoing spectrum (upper picture, blue curve) and capture spectrum (picture below, red line). </vt:lpstr>
      <vt:lpstr>Sphere of Nickel Ninat R= 80 cm  Outgoing spectrum (upper picture, blue curve) and capture spectrum (picture below, red line). </vt:lpstr>
      <vt:lpstr>Sphere of Nickel Ninat R= 100 cm  Outgoing spectrum (upper picture, blue curve) and capture spectrum (picture below, red line). </vt:lpstr>
      <vt:lpstr>Sphere of Nickel Ninat R= 120 cm  Outgoing spectrum (upper picture, blue curve) and capture spectrum (picture below, red line). </vt:lpstr>
      <vt:lpstr>Spectrums in metal Nickel (p=8.90 g/cm3) Ninat spheres</vt:lpstr>
      <vt:lpstr>Spectrums in metal Nickel (p=8.90 g/cm3) Ninat spheres</vt:lpstr>
      <vt:lpstr>Neutron cross sections of C12 :  total cross section (blue line), capture (red), inelastic scattering (green line).  Data from the Brookhaven National Laboratory [5].</vt:lpstr>
      <vt:lpstr>ABBN-78 constants for C12</vt:lpstr>
      <vt:lpstr>Sphere of graphite (p=2.26 g/cm3) C12 R= 1 cm  Outgoing spectrum (upper picture, blue curve) and capture spectrum (picture below, red line). </vt:lpstr>
      <vt:lpstr>Sphere of graphite (p=2.26 g/cm3) C12 R= 5 cm  Outgoing spectrum (upper picture, blue curve) and capture spectrum (picture below, red line). </vt:lpstr>
      <vt:lpstr>Sphere of graphite (p=2.26 g/cm3) C12 R= 10 cm  Outgoing spectrum (upper picture, blue curve) and capture spectrum (picture below, red line). </vt:lpstr>
      <vt:lpstr>Sphere of graphite (p=2.26 g/cm3) C12 R= 15 cm  Outgoing spectrum (upper picture, blue curve) and capture spectrum (picture below, red line). </vt:lpstr>
      <vt:lpstr>Sphere of graphite (p=2.26 g/cm3) C12 R= 20 cm  Outgoing spectrum (upper picture, blue curve) and capture spectrum (picture below, red line). </vt:lpstr>
      <vt:lpstr>Sphere of graphite (p=2.26 g/cm3) C12 R= 25 cm  Outgoing spectrum (upper picture, blue curve) and capture spectrum (picture below, red line). </vt:lpstr>
      <vt:lpstr>Sphere of graphite (p=2.26 g/cm3) C12 R= 30 cm  Outgoing spectrum (upper picture, blue curve) and capture spectrum (picture below, red line). </vt:lpstr>
      <vt:lpstr>Sphere of graphite (p=2.26 g/cm3) C12 R= 40 cm  Outgoing spectrum (upper picture, blue curve) and capture spectrum (picture below, red line). </vt:lpstr>
      <vt:lpstr>Sphere of graphite (p=2.26 g/cm3) C12 R= 50 cm  Outgoing spectrum (upper picture, blue curve) and capture spectrum (picture below, red line). </vt:lpstr>
      <vt:lpstr>Sphere of graphite (p=2.26 g/cm3) C12 R= 65 cm  Outgoing spectrum (upper picture, blue curve) and capture spectrum (picture below, red line). </vt:lpstr>
      <vt:lpstr>Sphere of graphite (p=2.26 g/cm3) C12 R= 80 cm  Outgoing spectrum (upper picture, blue curve) and capture spectrum (picture below, red line). </vt:lpstr>
      <vt:lpstr>Sphere of graphite (p=2.26 g/cm3) C12 R= 100cm  Outgoing spectrum (upper picture, blue curve) and capture spectrum (picture below, red line). </vt:lpstr>
      <vt:lpstr>Spectrums in graphite (p=2.26 g/cm3) C12 spheres</vt:lpstr>
      <vt:lpstr>Spectrums in graphite (p=2.26 g/cm3) C12 spheres</vt:lpstr>
      <vt:lpstr>Precision of the calculated data</vt:lpstr>
      <vt:lpstr>Check inside 1 meter sphere of nominal density U238 for fission neutron spectrum multiplication, showed, that initial neutron flux multiplied into 1.261915 times. Statistical precision for 1,000,000 neutrons of initial fission spectrum is better than share of delayed neutrons. Calculated leakage for central neutron source in R=1 meter U238 metal sphere is equal to 0.0031%. It’s necessary to mention, that we observe sum of all neutron generations i.e. sum of infinite geometry progression, case with K&lt;1: Sum = 1.261915 = 1/(1-K)  thus, K= 0.208 and for capture of single neutron generation we have multiplication 1.208 times. Instead of experimental value 1.174 with difference 0.034 absolute units.  At the same time, authors of ABBN-78 declare precision of group constants [3, p.109] equal to (+0.04…-0.02) absolute units.  Thus, precision of our calculated data was found inside interval of precision, which has implemented neutron group constants value, which is declared by it’s authors. </vt:lpstr>
      <vt:lpstr>Modeling results of numerical calculation shows:</vt:lpstr>
      <vt:lpstr>Conclusion</vt:lpstr>
      <vt:lpstr>Literature</vt:lpstr>
      <vt:lpstr>Session-Conference ‘Physics of Fundamental Interactions”  Department of Physics, Russian Academy of Sciences.  Presidium RAS, 17-21 February 2025, Moscow, Russia</vt:lpstr>
    </vt:vector>
  </TitlesOfParts>
  <Company>SPecialiST RePack</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Nucleus-2024, Dubna, Russia, 2024    Experimental Measurements of TOF  Histogram in High Energy Part of Neutron Spectrum   Djilkibaev R.M., Khliustin D.V Institute for Nuclear Research Russian Academy of Sciences, Moscow, Russia denhlustin@gmail.com</dc:title>
  <dc:creator>1</dc:creator>
  <cp:lastModifiedBy>1</cp:lastModifiedBy>
  <cp:revision>664</cp:revision>
  <dcterms:created xsi:type="dcterms:W3CDTF">2023-08-04T22:17:04Z</dcterms:created>
  <dcterms:modified xsi:type="dcterms:W3CDTF">2023-09-11T14:31:18Z</dcterms:modified>
</cp:coreProperties>
</file>