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6"/>
  </p:notesMasterIdLst>
  <p:sldIdLst>
    <p:sldId id="260" r:id="rId2"/>
    <p:sldId id="303" r:id="rId3"/>
    <p:sldId id="382" r:id="rId4"/>
    <p:sldId id="342" r:id="rId5"/>
    <p:sldId id="289" r:id="rId6"/>
    <p:sldId id="340" r:id="rId7"/>
    <p:sldId id="344" r:id="rId8"/>
    <p:sldId id="347" r:id="rId9"/>
    <p:sldId id="352" r:id="rId10"/>
    <p:sldId id="353" r:id="rId11"/>
    <p:sldId id="365" r:id="rId12"/>
    <p:sldId id="367" r:id="rId13"/>
    <p:sldId id="366" r:id="rId14"/>
    <p:sldId id="369" r:id="rId15"/>
    <p:sldId id="361" r:id="rId16"/>
    <p:sldId id="348" r:id="rId17"/>
    <p:sldId id="360" r:id="rId18"/>
    <p:sldId id="376" r:id="rId19"/>
    <p:sldId id="372" r:id="rId20"/>
    <p:sldId id="375" r:id="rId21"/>
    <p:sldId id="373" r:id="rId22"/>
    <p:sldId id="343" r:id="rId23"/>
    <p:sldId id="374" r:id="rId24"/>
    <p:sldId id="368" r:id="rId2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4" autoAdjust="0"/>
    <p:restoredTop sz="77010" autoAdjust="0"/>
  </p:normalViewPr>
  <p:slideViewPr>
    <p:cSldViewPr snapToGrid="0">
      <p:cViewPr varScale="1">
        <p:scale>
          <a:sx n="65" d="100"/>
          <a:sy n="65" d="100"/>
        </p:scale>
        <p:origin x="67" y="4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289837-7A35-42A0-B604-8E40CFD23B08}" type="datetimeFigureOut">
              <a:rPr lang="ru-RU" smtClean="0"/>
              <a:t>20.02.2025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EA5D74-2038-4A0C-A5C0-B806715CA18B}" type="slidenum">
              <a:rPr lang="ru-RU" smtClean="0"/>
              <a:t>‹#›</a:t>
            </a:fld>
            <a:endParaRPr lang="ru-RU"/>
          </a:p>
        </p:txBody>
      </p:sp>
    </p:spTree>
    <p:extLst>
      <p:ext uri="{BB962C8B-B14F-4D97-AF65-F5344CB8AC3E}">
        <p14:creationId xmlns:p14="http://schemas.microsoft.com/office/powerpoint/2010/main" val="1872552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0BEA5D74-2038-4A0C-A5C0-B806715CA18B}" type="slidenum">
              <a:rPr lang="ru-RU" smtClean="0"/>
              <a:t>1</a:t>
            </a:fld>
            <a:endParaRPr lang="ru-RU"/>
          </a:p>
        </p:txBody>
      </p:sp>
    </p:spTree>
    <p:extLst>
      <p:ext uri="{BB962C8B-B14F-4D97-AF65-F5344CB8AC3E}">
        <p14:creationId xmlns:p14="http://schemas.microsoft.com/office/powerpoint/2010/main" val="2292479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0BEA5D74-2038-4A0C-A5C0-B806715CA18B}" type="slidenum">
              <a:rPr lang="ru-RU" smtClean="0"/>
              <a:t>2</a:t>
            </a:fld>
            <a:endParaRPr lang="ru-RU"/>
          </a:p>
        </p:txBody>
      </p:sp>
    </p:spTree>
    <p:extLst>
      <p:ext uri="{BB962C8B-B14F-4D97-AF65-F5344CB8AC3E}">
        <p14:creationId xmlns:p14="http://schemas.microsoft.com/office/powerpoint/2010/main" val="3768453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BEA5D74-2038-4A0C-A5C0-B806715CA18B}" type="slidenum">
              <a:rPr lang="ru-RU" smtClean="0"/>
              <a:t>12</a:t>
            </a:fld>
            <a:endParaRPr lang="ru-RU"/>
          </a:p>
        </p:txBody>
      </p:sp>
    </p:spTree>
    <p:extLst>
      <p:ext uri="{BB962C8B-B14F-4D97-AF65-F5344CB8AC3E}">
        <p14:creationId xmlns:p14="http://schemas.microsoft.com/office/powerpoint/2010/main" val="464327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BEA5D74-2038-4A0C-A5C0-B806715CA18B}" type="slidenum">
              <a:rPr lang="ru-RU" smtClean="0"/>
              <a:t>13</a:t>
            </a:fld>
            <a:endParaRPr lang="ru-RU"/>
          </a:p>
        </p:txBody>
      </p:sp>
    </p:spTree>
    <p:extLst>
      <p:ext uri="{BB962C8B-B14F-4D97-AF65-F5344CB8AC3E}">
        <p14:creationId xmlns:p14="http://schemas.microsoft.com/office/powerpoint/2010/main" val="1333070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BEA5D74-2038-4A0C-A5C0-B806715CA18B}" type="slidenum">
              <a:rPr lang="ru-RU" smtClean="0"/>
              <a:t>20</a:t>
            </a:fld>
            <a:endParaRPr lang="ru-RU"/>
          </a:p>
        </p:txBody>
      </p:sp>
    </p:spTree>
    <p:extLst>
      <p:ext uri="{BB962C8B-B14F-4D97-AF65-F5344CB8AC3E}">
        <p14:creationId xmlns:p14="http://schemas.microsoft.com/office/powerpoint/2010/main" val="3435862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BEA5D74-2038-4A0C-A5C0-B806715CA18B}" type="slidenum">
              <a:rPr lang="ru-RU" smtClean="0"/>
              <a:t>21</a:t>
            </a:fld>
            <a:endParaRPr lang="ru-RU"/>
          </a:p>
        </p:txBody>
      </p:sp>
    </p:spTree>
    <p:extLst>
      <p:ext uri="{BB962C8B-B14F-4D97-AF65-F5344CB8AC3E}">
        <p14:creationId xmlns:p14="http://schemas.microsoft.com/office/powerpoint/2010/main" val="2638320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B419D73-86C3-4904-87C4-86386D3EE7B5}" type="datetime1">
              <a:rPr lang="ru-RU" smtClean="0"/>
              <a:t>20.02.2025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A239050-E816-432C-A4D0-7DA556497304}" type="slidenum">
              <a:rPr lang="ru-RU" smtClean="0"/>
              <a:t>‹#›</a:t>
            </a:fld>
            <a:endParaRPr lang="ru-RU"/>
          </a:p>
        </p:txBody>
      </p:sp>
    </p:spTree>
    <p:extLst>
      <p:ext uri="{BB962C8B-B14F-4D97-AF65-F5344CB8AC3E}">
        <p14:creationId xmlns:p14="http://schemas.microsoft.com/office/powerpoint/2010/main" val="3090473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7A09321-231D-4D5A-9247-DA807B743A84}" type="datetime1">
              <a:rPr lang="ru-RU" smtClean="0"/>
              <a:t>20.02.2025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A239050-E816-432C-A4D0-7DA556497304}" type="slidenum">
              <a:rPr lang="ru-RU" smtClean="0"/>
              <a:t>‹#›</a:t>
            </a:fld>
            <a:endParaRPr lang="ru-RU"/>
          </a:p>
        </p:txBody>
      </p:sp>
    </p:spTree>
    <p:extLst>
      <p:ext uri="{BB962C8B-B14F-4D97-AF65-F5344CB8AC3E}">
        <p14:creationId xmlns:p14="http://schemas.microsoft.com/office/powerpoint/2010/main" val="3323999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D8B9B5D-561B-4E97-9021-900D0183AE6B}" type="datetime1">
              <a:rPr lang="ru-RU" smtClean="0"/>
              <a:t>20.02.2025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A239050-E816-432C-A4D0-7DA556497304}" type="slidenum">
              <a:rPr lang="ru-RU" smtClean="0"/>
              <a:t>‹#›</a:t>
            </a:fld>
            <a:endParaRPr lang="ru-RU"/>
          </a:p>
        </p:txBody>
      </p:sp>
    </p:spTree>
    <p:extLst>
      <p:ext uri="{BB962C8B-B14F-4D97-AF65-F5344CB8AC3E}">
        <p14:creationId xmlns:p14="http://schemas.microsoft.com/office/powerpoint/2010/main" val="363833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B955EE8-9797-47AE-88F0-674FEE0CE4DA}" type="datetime1">
              <a:rPr lang="ru-RU" smtClean="0"/>
              <a:t>20.02.2025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A239050-E816-432C-A4D0-7DA556497304}" type="slidenum">
              <a:rPr lang="ru-RU" smtClean="0"/>
              <a:t>‹#›</a:t>
            </a:fld>
            <a:endParaRPr lang="ru-RU"/>
          </a:p>
        </p:txBody>
      </p:sp>
    </p:spTree>
    <p:extLst>
      <p:ext uri="{BB962C8B-B14F-4D97-AF65-F5344CB8AC3E}">
        <p14:creationId xmlns:p14="http://schemas.microsoft.com/office/powerpoint/2010/main" val="3364009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F344195-2E60-475B-9D4F-CC4EDF4ECCC0}" type="datetime1">
              <a:rPr lang="ru-RU" smtClean="0"/>
              <a:t>20.02.2025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A239050-E816-432C-A4D0-7DA556497304}" type="slidenum">
              <a:rPr lang="ru-RU" smtClean="0"/>
              <a:t>‹#›</a:t>
            </a:fld>
            <a:endParaRPr lang="ru-RU"/>
          </a:p>
        </p:txBody>
      </p:sp>
    </p:spTree>
    <p:extLst>
      <p:ext uri="{BB962C8B-B14F-4D97-AF65-F5344CB8AC3E}">
        <p14:creationId xmlns:p14="http://schemas.microsoft.com/office/powerpoint/2010/main" val="3172921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663AC13-10D6-4162-85AC-F116F41C40CC}" type="datetime1">
              <a:rPr lang="ru-RU" smtClean="0"/>
              <a:t>20.02.2025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A239050-E816-432C-A4D0-7DA556497304}" type="slidenum">
              <a:rPr lang="ru-RU" smtClean="0"/>
              <a:t>‹#›</a:t>
            </a:fld>
            <a:endParaRPr lang="ru-RU"/>
          </a:p>
        </p:txBody>
      </p:sp>
    </p:spTree>
    <p:extLst>
      <p:ext uri="{BB962C8B-B14F-4D97-AF65-F5344CB8AC3E}">
        <p14:creationId xmlns:p14="http://schemas.microsoft.com/office/powerpoint/2010/main" val="256695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FD54E15-A573-4381-987A-C738C7E7C1F8}" type="datetime1">
              <a:rPr lang="ru-RU" smtClean="0"/>
              <a:t>20.02.2025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A239050-E816-432C-A4D0-7DA556497304}" type="slidenum">
              <a:rPr lang="ru-RU" smtClean="0"/>
              <a:t>‹#›</a:t>
            </a:fld>
            <a:endParaRPr lang="ru-RU"/>
          </a:p>
        </p:txBody>
      </p:sp>
    </p:spTree>
    <p:extLst>
      <p:ext uri="{BB962C8B-B14F-4D97-AF65-F5344CB8AC3E}">
        <p14:creationId xmlns:p14="http://schemas.microsoft.com/office/powerpoint/2010/main" val="2642689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D7DB32A-5CFF-4742-84AF-BE5822FA9492}" type="datetime1">
              <a:rPr lang="ru-RU" smtClean="0"/>
              <a:t>20.02.2025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A239050-E816-432C-A4D0-7DA556497304}" type="slidenum">
              <a:rPr lang="ru-RU" smtClean="0"/>
              <a:t>‹#›</a:t>
            </a:fld>
            <a:endParaRPr lang="ru-RU"/>
          </a:p>
        </p:txBody>
      </p:sp>
    </p:spTree>
    <p:extLst>
      <p:ext uri="{BB962C8B-B14F-4D97-AF65-F5344CB8AC3E}">
        <p14:creationId xmlns:p14="http://schemas.microsoft.com/office/powerpoint/2010/main" val="2015467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18F376E-FAEC-4C18-A429-029FD8A88D0D}" type="datetime1">
              <a:rPr lang="ru-RU" smtClean="0"/>
              <a:t>20.02.2025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A239050-E816-432C-A4D0-7DA556497304}" type="slidenum">
              <a:rPr lang="ru-RU" smtClean="0"/>
              <a:t>‹#›</a:t>
            </a:fld>
            <a:endParaRPr lang="ru-RU"/>
          </a:p>
        </p:txBody>
      </p:sp>
    </p:spTree>
    <p:extLst>
      <p:ext uri="{BB962C8B-B14F-4D97-AF65-F5344CB8AC3E}">
        <p14:creationId xmlns:p14="http://schemas.microsoft.com/office/powerpoint/2010/main" val="3568057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765BC97-A4B3-42F3-9657-EEE06D2F55FC}" type="datetime1">
              <a:rPr lang="ru-RU" smtClean="0"/>
              <a:t>20.02.2025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A239050-E816-432C-A4D0-7DA556497304}" type="slidenum">
              <a:rPr lang="ru-RU" smtClean="0"/>
              <a:t>‹#›</a:t>
            </a:fld>
            <a:endParaRPr lang="ru-RU"/>
          </a:p>
        </p:txBody>
      </p:sp>
    </p:spTree>
    <p:extLst>
      <p:ext uri="{BB962C8B-B14F-4D97-AF65-F5344CB8AC3E}">
        <p14:creationId xmlns:p14="http://schemas.microsoft.com/office/powerpoint/2010/main" val="400915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81FEB6E-1212-40DA-9A42-8E76AE21CD6B}" type="datetime1">
              <a:rPr lang="ru-RU" smtClean="0"/>
              <a:t>20.02.2025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A239050-E816-432C-A4D0-7DA556497304}" type="slidenum">
              <a:rPr lang="ru-RU" smtClean="0"/>
              <a:t>‹#›</a:t>
            </a:fld>
            <a:endParaRPr lang="ru-RU"/>
          </a:p>
        </p:txBody>
      </p:sp>
    </p:spTree>
    <p:extLst>
      <p:ext uri="{BB962C8B-B14F-4D97-AF65-F5344CB8AC3E}">
        <p14:creationId xmlns:p14="http://schemas.microsoft.com/office/powerpoint/2010/main" val="1097136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C83DE7-D422-4E8C-89FB-1693284E405F}" type="datetime1">
              <a:rPr lang="ru-RU" smtClean="0"/>
              <a:t>20.02.2025</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39050-E816-432C-A4D0-7DA556497304}" type="slidenum">
              <a:rPr lang="ru-RU" smtClean="0"/>
              <a:t>‹#›</a:t>
            </a:fld>
            <a:endParaRPr lang="ru-RU"/>
          </a:p>
        </p:txBody>
      </p:sp>
    </p:spTree>
    <p:extLst>
      <p:ext uri="{BB962C8B-B14F-4D97-AF65-F5344CB8AC3E}">
        <p14:creationId xmlns:p14="http://schemas.microsoft.com/office/powerpoint/2010/main" val="3967804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image" Target="../media/image28.emf"/><Relationship Id="rId1" Type="http://schemas.openxmlformats.org/officeDocument/2006/relationships/slideLayout" Target="../slideLayouts/slideLayout2.xml"/><Relationship Id="rId5" Type="http://schemas.openxmlformats.org/officeDocument/2006/relationships/image" Target="../media/image31.emf"/><Relationship Id="rId4" Type="http://schemas.openxmlformats.org/officeDocument/2006/relationships/image" Target="../media/image30.emf"/></Relationships>
</file>

<file path=ppt/slides/_rels/slide12.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arxiv.org/abs/2309.06561" TargetMode="External"/><Relationship Id="rId2" Type="http://schemas.openxmlformats.org/officeDocument/2006/relationships/image" Target="../media/image34.png"/><Relationship Id="rId1" Type="http://schemas.openxmlformats.org/officeDocument/2006/relationships/slideLayout" Target="../slideLayouts/slideLayout2.xml"/><Relationship Id="rId4" Type="http://schemas.openxmlformats.org/officeDocument/2006/relationships/hyperlink" Target="https://arxiv.org/abs/2309.05080"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inis.iaea.org/search/search.aspx?orig_q=RN:17049236" TargetMode="External"/><Relationship Id="rId2" Type="http://schemas.openxmlformats.org/officeDocument/2006/relationships/hyperlink" Target="http://dx.doi.org/10.1134/S1063779621060022"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dx.doi.org/10.1134/S1063779621040365"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arxiv.org/abs/1201.577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1.emf"/><Relationship Id="rId13" Type="http://schemas.openxmlformats.org/officeDocument/2006/relationships/image" Target="../media/image16.emf"/><Relationship Id="rId3" Type="http://schemas.openxmlformats.org/officeDocument/2006/relationships/image" Target="../media/image6.emf"/><Relationship Id="rId7" Type="http://schemas.openxmlformats.org/officeDocument/2006/relationships/image" Target="../media/image10.emf"/><Relationship Id="rId12" Type="http://schemas.openxmlformats.org/officeDocument/2006/relationships/image" Target="../media/image15.emf"/><Relationship Id="rId2" Type="http://schemas.openxmlformats.org/officeDocument/2006/relationships/image" Target="../media/image5.emf"/><Relationship Id="rId1" Type="http://schemas.openxmlformats.org/officeDocument/2006/relationships/slideLayout" Target="../slideLayouts/slideLayout2.xml"/><Relationship Id="rId6" Type="http://schemas.openxmlformats.org/officeDocument/2006/relationships/image" Target="../media/image9.emf"/><Relationship Id="rId11" Type="http://schemas.openxmlformats.org/officeDocument/2006/relationships/image" Target="../media/image14.emf"/><Relationship Id="rId5" Type="http://schemas.openxmlformats.org/officeDocument/2006/relationships/image" Target="../media/image8.emf"/><Relationship Id="rId10" Type="http://schemas.openxmlformats.org/officeDocument/2006/relationships/image" Target="../media/image13.emf"/><Relationship Id="rId4" Type="http://schemas.openxmlformats.org/officeDocument/2006/relationships/image" Target="../media/image7.emf"/><Relationship Id="rId9" Type="http://schemas.openxmlformats.org/officeDocument/2006/relationships/image" Target="../media/image12.emf"/></Relationships>
</file>

<file path=ppt/slides/_rels/slide8.xml.rels><?xml version="1.0" encoding="UTF-8" standalone="yes"?>
<Relationships xmlns="http://schemas.openxmlformats.org/package/2006/relationships"><Relationship Id="rId8" Type="http://schemas.openxmlformats.org/officeDocument/2006/relationships/image" Target="../media/image23.emf"/><Relationship Id="rId3" Type="http://schemas.openxmlformats.org/officeDocument/2006/relationships/image" Target="../media/image18.emf"/><Relationship Id="rId7" Type="http://schemas.openxmlformats.org/officeDocument/2006/relationships/image" Target="../media/image22.emf"/><Relationship Id="rId2" Type="http://schemas.openxmlformats.org/officeDocument/2006/relationships/image" Target="../media/image17.emf"/><Relationship Id="rId1" Type="http://schemas.openxmlformats.org/officeDocument/2006/relationships/slideLayout" Target="../slideLayouts/slideLayout2.xml"/><Relationship Id="rId6" Type="http://schemas.openxmlformats.org/officeDocument/2006/relationships/image" Target="../media/image21.emf"/><Relationship Id="rId5" Type="http://schemas.openxmlformats.org/officeDocument/2006/relationships/image" Target="../media/image20.emf"/><Relationship Id="rId4" Type="http://schemas.openxmlformats.org/officeDocument/2006/relationships/image" Target="../media/image19.emf"/><Relationship Id="rId9" Type="http://schemas.openxmlformats.org/officeDocument/2006/relationships/image" Target="../media/image24.emf"/></Relationships>
</file>

<file path=ppt/slides/_rels/slide9.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99747" y="4041205"/>
            <a:ext cx="10292253" cy="1954926"/>
          </a:xfrm>
        </p:spPr>
        <p:txBody>
          <a:bodyPr>
            <a:noAutofit/>
          </a:bodyPr>
          <a:lstStyle/>
          <a:p>
            <a:pPr algn="ctr"/>
            <a:r>
              <a:rPr lang="ru-RU" sz="3200" b="1" dirty="0" smtClean="0">
                <a:solidFill>
                  <a:srgbClr val="C00000"/>
                </a:solidFill>
                <a:latin typeface="Comic Sans MS" panose="030F0702030302020204" pitchFamily="66" charset="0"/>
              </a:rPr>
              <a:t> </a:t>
            </a:r>
            <a:r>
              <a:rPr lang="en-US" sz="3200" b="1" dirty="0" smtClean="0">
                <a:solidFill>
                  <a:srgbClr val="C00000"/>
                </a:solidFill>
                <a:latin typeface="Comic Sans MS" panose="030F0702030302020204" pitchFamily="66" charset="0"/>
              </a:rPr>
              <a:t/>
            </a:r>
            <a:br>
              <a:rPr lang="en-US" sz="3200" b="1" dirty="0" smtClean="0">
                <a:solidFill>
                  <a:srgbClr val="C00000"/>
                </a:solidFill>
                <a:latin typeface="Comic Sans MS" panose="030F0702030302020204" pitchFamily="66" charset="0"/>
              </a:rPr>
            </a:br>
            <a:r>
              <a:rPr lang="en-US" sz="3200" b="1" dirty="0">
                <a:solidFill>
                  <a:srgbClr val="C00000"/>
                </a:solidFill>
                <a:latin typeface="Comic Sans MS" panose="030F0702030302020204" pitchFamily="66" charset="0"/>
              </a:rPr>
              <a:t/>
            </a:r>
            <a:br>
              <a:rPr lang="en-US" sz="3200" b="1" dirty="0">
                <a:solidFill>
                  <a:srgbClr val="C00000"/>
                </a:solidFill>
                <a:latin typeface="Comic Sans MS" panose="030F0702030302020204" pitchFamily="66" charset="0"/>
              </a:rPr>
            </a:br>
            <a:r>
              <a:rPr lang="en-US" sz="2000" b="1" dirty="0" smtClean="0">
                <a:solidFill>
                  <a:prstClr val="black"/>
                </a:solidFill>
                <a:latin typeface="Comic Sans MS" panose="030F0702030302020204" pitchFamily="66" charset="0"/>
              </a:rPr>
              <a:t/>
            </a:r>
            <a:br>
              <a:rPr lang="en-US" sz="2000" b="1" dirty="0" smtClean="0">
                <a:solidFill>
                  <a:prstClr val="black"/>
                </a:solidFill>
                <a:latin typeface="Comic Sans MS" panose="030F0702030302020204" pitchFamily="66" charset="0"/>
              </a:rPr>
            </a:br>
            <a:r>
              <a:rPr lang="en-US" sz="2000" b="1" dirty="0">
                <a:solidFill>
                  <a:prstClr val="black"/>
                </a:solidFill>
                <a:latin typeface="Comic Sans MS" panose="030F0702030302020204" pitchFamily="66" charset="0"/>
              </a:rPr>
              <a:t/>
            </a:r>
            <a:br>
              <a:rPr lang="en-US" sz="2000" b="1" dirty="0">
                <a:solidFill>
                  <a:prstClr val="black"/>
                </a:solidFill>
                <a:latin typeface="Comic Sans MS" panose="030F0702030302020204" pitchFamily="66" charset="0"/>
              </a:rPr>
            </a:br>
            <a:r>
              <a:rPr lang="en-US" sz="2400" b="1" dirty="0" smtClean="0">
                <a:solidFill>
                  <a:prstClr val="black"/>
                </a:solidFill>
                <a:latin typeface="Comic Sans MS" panose="030F0702030302020204" pitchFamily="66" charset="0"/>
              </a:rPr>
              <a:t>Fundamental </a:t>
            </a:r>
            <a:r>
              <a:rPr lang="en-US" sz="2400" b="1" dirty="0" err="1" smtClean="0">
                <a:solidFill>
                  <a:prstClr val="black"/>
                </a:solidFill>
                <a:latin typeface="Comic Sans MS" panose="030F0702030302020204" pitchFamily="66" charset="0"/>
              </a:rPr>
              <a:t>Symmetreis</a:t>
            </a:r>
            <a:r>
              <a:rPr lang="en-US" sz="2400" b="1" dirty="0" smtClean="0">
                <a:solidFill>
                  <a:prstClr val="black"/>
                </a:solidFill>
                <a:latin typeface="Comic Sans MS" panose="030F0702030302020204" pitchFamily="66" charset="0"/>
              </a:rPr>
              <a:t> at NICA </a:t>
            </a:r>
            <a:br>
              <a:rPr lang="en-US" sz="2400" b="1" dirty="0" smtClean="0">
                <a:solidFill>
                  <a:prstClr val="black"/>
                </a:solidFill>
                <a:latin typeface="Comic Sans MS" panose="030F0702030302020204" pitchFamily="66" charset="0"/>
              </a:rPr>
            </a:br>
            <a:r>
              <a:rPr lang="ru-RU" sz="2400" dirty="0" smtClean="0">
                <a:solidFill>
                  <a:srgbClr val="7030A0"/>
                </a:solidFill>
                <a:latin typeface="Comic Sans MS" panose="030F0702030302020204" pitchFamily="66" charset="0"/>
              </a:rPr>
              <a:t/>
            </a:r>
            <a:br>
              <a:rPr lang="ru-RU" sz="2400" dirty="0" smtClean="0">
                <a:solidFill>
                  <a:srgbClr val="7030A0"/>
                </a:solidFill>
                <a:latin typeface="Comic Sans MS" panose="030F0702030302020204" pitchFamily="66" charset="0"/>
              </a:rPr>
            </a:br>
            <a:r>
              <a:rPr lang="ru-RU" sz="2000" dirty="0" smtClean="0">
                <a:solidFill>
                  <a:srgbClr val="7030A0"/>
                </a:solidFill>
                <a:latin typeface="Comic Sans MS" panose="030F0702030302020204" pitchFamily="66" charset="0"/>
              </a:rPr>
              <a:t>(</a:t>
            </a:r>
            <a:r>
              <a:rPr lang="en-US" sz="2000" dirty="0" smtClean="0">
                <a:solidFill>
                  <a:srgbClr val="7030A0"/>
                </a:solidFill>
                <a:latin typeface="Comic Sans MS" panose="030F0702030302020204" pitchFamily="66" charset="0"/>
              </a:rPr>
              <a:t>EDM, </a:t>
            </a:r>
            <a:r>
              <a:rPr lang="en-US" sz="2000" dirty="0" err="1" smtClean="0">
                <a:solidFill>
                  <a:srgbClr val="C00000"/>
                </a:solidFill>
                <a:latin typeface="Comic Sans MS" panose="030F0702030302020204" pitchFamily="66" charset="0"/>
              </a:rPr>
              <a:t>Axions</a:t>
            </a:r>
            <a:r>
              <a:rPr lang="en-US" sz="2000" dirty="0" smtClean="0">
                <a:solidFill>
                  <a:srgbClr val="7030A0"/>
                </a:solidFill>
                <a:latin typeface="Comic Sans MS" panose="030F0702030302020204" pitchFamily="66" charset="0"/>
              </a:rPr>
              <a:t>, Parity and Time-Reversal Violation as Windows to</a:t>
            </a:r>
            <a:br>
              <a:rPr lang="en-US" sz="2000" dirty="0" smtClean="0">
                <a:solidFill>
                  <a:srgbClr val="7030A0"/>
                </a:solidFill>
                <a:latin typeface="Comic Sans MS" panose="030F0702030302020204" pitchFamily="66" charset="0"/>
              </a:rPr>
            </a:br>
            <a:r>
              <a:rPr lang="en-US" sz="2000" dirty="0" err="1" smtClean="0">
                <a:solidFill>
                  <a:srgbClr val="7030A0"/>
                </a:solidFill>
                <a:latin typeface="Comic Sans MS" panose="030F0702030302020204" pitchFamily="66" charset="0"/>
              </a:rPr>
              <a:t>Baryogenesis</a:t>
            </a:r>
            <a:r>
              <a:rPr lang="en-US" sz="2000" dirty="0" smtClean="0">
                <a:solidFill>
                  <a:srgbClr val="7030A0"/>
                </a:solidFill>
                <a:latin typeface="Comic Sans MS" panose="030F0702030302020204" pitchFamily="66" charset="0"/>
              </a:rPr>
              <a:t> and Dark </a:t>
            </a:r>
            <a:r>
              <a:rPr lang="en-US" sz="2000" dirty="0">
                <a:solidFill>
                  <a:srgbClr val="7030A0"/>
                </a:solidFill>
                <a:latin typeface="Comic Sans MS" panose="030F0702030302020204" pitchFamily="66" charset="0"/>
              </a:rPr>
              <a:t>M</a:t>
            </a:r>
            <a:r>
              <a:rPr lang="en-US" sz="2000" dirty="0" smtClean="0">
                <a:solidFill>
                  <a:srgbClr val="7030A0"/>
                </a:solidFill>
                <a:latin typeface="Comic Sans MS" panose="030F0702030302020204" pitchFamily="66" charset="0"/>
              </a:rPr>
              <a:t>atter )</a:t>
            </a:r>
            <a:r>
              <a:rPr lang="ru-RU" sz="2000" dirty="0">
                <a:solidFill>
                  <a:srgbClr val="7030A0"/>
                </a:solidFill>
                <a:latin typeface="Comic Sans MS" panose="030F0702030302020204" pitchFamily="66" charset="0"/>
              </a:rPr>
              <a:t/>
            </a:r>
            <a:br>
              <a:rPr lang="ru-RU" sz="2000" dirty="0">
                <a:solidFill>
                  <a:srgbClr val="7030A0"/>
                </a:solidFill>
                <a:latin typeface="Comic Sans MS" panose="030F0702030302020204" pitchFamily="66" charset="0"/>
              </a:rPr>
            </a:br>
            <a:r>
              <a:rPr lang="en-US" sz="2000" dirty="0" smtClean="0">
                <a:solidFill>
                  <a:srgbClr val="7030A0"/>
                </a:solidFill>
                <a:latin typeface="Comic Sans MS" panose="030F0702030302020204" pitchFamily="66" charset="0"/>
              </a:rPr>
              <a:t/>
            </a:r>
            <a:br>
              <a:rPr lang="en-US" sz="2000" dirty="0" smtClean="0">
                <a:solidFill>
                  <a:srgbClr val="7030A0"/>
                </a:solidFill>
                <a:latin typeface="Comic Sans MS" panose="030F0702030302020204" pitchFamily="66" charset="0"/>
              </a:rPr>
            </a:br>
            <a:r>
              <a:rPr lang="en-US" sz="1600" dirty="0" smtClean="0">
                <a:latin typeface="Comic Sans MS" panose="030F0702030302020204" pitchFamily="66" charset="0"/>
              </a:rPr>
              <a:t>N.N. </a:t>
            </a:r>
            <a:r>
              <a:rPr lang="en-US" sz="1600" dirty="0" err="1" smtClean="0">
                <a:latin typeface="Comic Sans MS" panose="030F0702030302020204" pitchFamily="66" charset="0"/>
              </a:rPr>
              <a:t>Nkolaev</a:t>
            </a:r>
            <a:r>
              <a:rPr lang="en-US" sz="1600" dirty="0" smtClean="0">
                <a:latin typeface="Comic Sans MS" panose="030F0702030302020204" pitchFamily="66" charset="0"/>
              </a:rPr>
              <a:t>, </a:t>
            </a:r>
            <a:r>
              <a:rPr lang="en-US" sz="1600" dirty="0" err="1" smtClean="0">
                <a:latin typeface="Comic Sans MS" panose="030F0702030302020204" pitchFamily="66" charset="0"/>
              </a:rPr>
              <a:t>Yu.N</a:t>
            </a:r>
            <a:r>
              <a:rPr lang="en-US" sz="1600" dirty="0" smtClean="0">
                <a:latin typeface="Comic Sans MS" panose="030F0702030302020204" pitchFamily="66" charset="0"/>
              </a:rPr>
              <a:t>. </a:t>
            </a:r>
            <a:r>
              <a:rPr lang="en-US" sz="1600" dirty="0" err="1" smtClean="0">
                <a:latin typeface="Comic Sans MS" panose="030F0702030302020204" pitchFamily="66" charset="0"/>
              </a:rPr>
              <a:t>Senichev</a:t>
            </a:r>
            <a:r>
              <a:rPr lang="en-US" sz="1600" dirty="0" smtClean="0">
                <a:latin typeface="Comic Sans MS" panose="030F0702030302020204" pitchFamily="66" charset="0"/>
              </a:rPr>
              <a:t/>
            </a:r>
            <a:br>
              <a:rPr lang="en-US" sz="1600" dirty="0" smtClean="0">
                <a:latin typeface="Comic Sans MS" panose="030F0702030302020204" pitchFamily="66" charset="0"/>
              </a:rPr>
            </a:br>
            <a:r>
              <a:rPr lang="en-US" sz="1600" dirty="0" smtClean="0">
                <a:latin typeface="Comic Sans MS" panose="030F0702030302020204" pitchFamily="66" charset="0"/>
              </a:rPr>
              <a:t/>
            </a:r>
            <a:br>
              <a:rPr lang="en-US" sz="1600" dirty="0" smtClean="0">
                <a:latin typeface="Comic Sans MS" panose="030F0702030302020204" pitchFamily="66" charset="0"/>
              </a:rPr>
            </a:br>
            <a:r>
              <a:rPr lang="en-US" sz="1600" dirty="0" err="1" smtClean="0">
                <a:latin typeface="Comic Sans MS" panose="030F0702030302020204" pitchFamily="66" charset="0"/>
              </a:rPr>
              <a:t>L.D.Landau</a:t>
            </a:r>
            <a:r>
              <a:rPr lang="en-US" sz="1600" dirty="0" smtClean="0">
                <a:latin typeface="Comic Sans MS" panose="030F0702030302020204" pitchFamily="66" charset="0"/>
              </a:rPr>
              <a:t> Institute  of Theoretical </a:t>
            </a:r>
            <a:r>
              <a:rPr lang="en-US" sz="1600" dirty="0" err="1" smtClean="0">
                <a:latin typeface="Comic Sans MS" panose="030F0702030302020204" pitchFamily="66" charset="0"/>
              </a:rPr>
              <a:t>Physis</a:t>
            </a:r>
            <a:r>
              <a:rPr lang="en-US" sz="1600" dirty="0" smtClean="0">
                <a:latin typeface="Comic Sans MS" panose="030F0702030302020204" pitchFamily="66" charset="0"/>
              </a:rPr>
              <a:t>, </a:t>
            </a:r>
            <a:r>
              <a:rPr lang="en-US" sz="1600" dirty="0" err="1" smtClean="0">
                <a:latin typeface="Comic Sans MS" panose="030F0702030302020204" pitchFamily="66" charset="0"/>
              </a:rPr>
              <a:t>Chernogolovka</a:t>
            </a:r>
            <a:r>
              <a:rPr lang="en-US" sz="1600" dirty="0" smtClean="0">
                <a:latin typeface="Comic Sans MS" panose="030F0702030302020204" pitchFamily="66" charset="0"/>
              </a:rPr>
              <a:t/>
            </a:r>
            <a:br>
              <a:rPr lang="en-US" sz="1600" dirty="0" smtClean="0">
                <a:latin typeface="Comic Sans MS" panose="030F0702030302020204" pitchFamily="66" charset="0"/>
              </a:rPr>
            </a:br>
            <a:r>
              <a:rPr lang="en-US" sz="1600" dirty="0" err="1" smtClean="0">
                <a:latin typeface="Comic Sans MS" panose="030F0702030302020204" pitchFamily="66" charset="0"/>
              </a:rPr>
              <a:t>N.N.Bogoliubov</a:t>
            </a:r>
            <a:r>
              <a:rPr lang="en-US" sz="1600" dirty="0" smtClean="0">
                <a:latin typeface="Comic Sans MS" panose="030F0702030302020204" pitchFamily="66" charset="0"/>
              </a:rPr>
              <a:t> Laboratory of Theoretical Physics, JINR, </a:t>
            </a:r>
            <a:r>
              <a:rPr lang="en-US" sz="1600" dirty="0" err="1" smtClean="0">
                <a:latin typeface="Comic Sans MS" panose="030F0702030302020204" pitchFamily="66" charset="0"/>
              </a:rPr>
              <a:t>Dubna</a:t>
            </a:r>
            <a:r>
              <a:rPr lang="en-US" sz="1600" dirty="0" smtClean="0">
                <a:latin typeface="Comic Sans MS" panose="030F0702030302020204" pitchFamily="66" charset="0"/>
              </a:rPr>
              <a:t> </a:t>
            </a:r>
            <a:br>
              <a:rPr lang="en-US" sz="1600" dirty="0" smtClean="0">
                <a:latin typeface="Comic Sans MS" panose="030F0702030302020204" pitchFamily="66" charset="0"/>
              </a:rPr>
            </a:br>
            <a:r>
              <a:rPr lang="en-US" sz="1600" dirty="0" smtClean="0">
                <a:latin typeface="Comic Sans MS" panose="030F0702030302020204" pitchFamily="66" charset="0"/>
              </a:rPr>
              <a:t>Institute of Nuclear Research, </a:t>
            </a:r>
            <a:r>
              <a:rPr lang="en-US" sz="1600" dirty="0" err="1" smtClean="0">
                <a:latin typeface="Comic Sans MS" panose="030F0702030302020204" pitchFamily="66" charset="0"/>
              </a:rPr>
              <a:t>Troitsk</a:t>
            </a:r>
            <a:r>
              <a:rPr lang="en-US" sz="1600" dirty="0">
                <a:solidFill>
                  <a:srgbClr val="7030A0"/>
                </a:solidFill>
                <a:latin typeface="Comic Sans MS" panose="030F0702030302020204" pitchFamily="66" charset="0"/>
              </a:rPr>
              <a:t/>
            </a:r>
            <a:br>
              <a:rPr lang="en-US" sz="1600" dirty="0">
                <a:solidFill>
                  <a:srgbClr val="7030A0"/>
                </a:solidFill>
                <a:latin typeface="Comic Sans MS" panose="030F0702030302020204" pitchFamily="66" charset="0"/>
              </a:rPr>
            </a:br>
            <a:r>
              <a:rPr lang="ru-RU" sz="1600" dirty="0">
                <a:solidFill>
                  <a:srgbClr val="C00000"/>
                </a:solidFill>
                <a:latin typeface="Comic Sans MS" panose="030F0702030302020204" pitchFamily="66" charset="0"/>
              </a:rPr>
              <a:t> </a:t>
            </a:r>
            <a:br>
              <a:rPr lang="ru-RU" sz="1600" dirty="0">
                <a:solidFill>
                  <a:srgbClr val="C00000"/>
                </a:solidFill>
                <a:latin typeface="Comic Sans MS" panose="030F0702030302020204" pitchFamily="66" charset="0"/>
              </a:rPr>
            </a:br>
            <a:r>
              <a:rPr lang="ru-RU" sz="1600" b="1" dirty="0" smtClean="0">
                <a:latin typeface="Comic Sans MS" panose="030F0702030302020204" pitchFamily="66" charset="0"/>
              </a:rPr>
              <a:t> </a:t>
            </a:r>
            <a:r>
              <a:rPr lang="ru-RU" sz="1600" b="1" dirty="0">
                <a:latin typeface="Comic Sans MS" panose="030F0702030302020204" pitchFamily="66" charset="0"/>
              </a:rPr>
              <a:t>«Физика фундаментальных взаимодействий</a:t>
            </a:r>
            <a:r>
              <a:rPr lang="ru-RU" sz="1600" b="1" dirty="0" smtClean="0">
                <a:latin typeface="Comic Sans MS" panose="030F0702030302020204" pitchFamily="66" charset="0"/>
              </a:rPr>
              <a:t>»</a:t>
            </a:r>
            <a:br>
              <a:rPr lang="ru-RU" sz="1600" b="1" dirty="0" smtClean="0">
                <a:latin typeface="Comic Sans MS" panose="030F0702030302020204" pitchFamily="66" charset="0"/>
              </a:rPr>
            </a:br>
            <a:r>
              <a:rPr lang="ru-RU" sz="1600" b="1" dirty="0" smtClean="0">
                <a:latin typeface="Comic Sans MS" panose="030F0702030302020204" pitchFamily="66" charset="0"/>
              </a:rPr>
              <a:t/>
            </a:r>
            <a:br>
              <a:rPr lang="ru-RU" sz="1600" b="1" dirty="0" smtClean="0">
                <a:latin typeface="Comic Sans MS" panose="030F0702030302020204" pitchFamily="66" charset="0"/>
              </a:rPr>
            </a:br>
            <a:r>
              <a:rPr lang="ru-RU" sz="1600" b="1" dirty="0">
                <a:latin typeface="Comic Sans MS" panose="030F0702030302020204" pitchFamily="66" charset="0"/>
              </a:rPr>
              <a:t>К</a:t>
            </a:r>
            <a:r>
              <a:rPr lang="ru-RU" sz="1600" b="1" dirty="0" smtClean="0">
                <a:latin typeface="Comic Sans MS" panose="030F0702030302020204" pitchFamily="66" charset="0"/>
              </a:rPr>
              <a:t> </a:t>
            </a:r>
            <a:r>
              <a:rPr lang="ru-RU" sz="1600" b="1" dirty="0">
                <a:latin typeface="Comic Sans MS" panose="030F0702030302020204" pitchFamily="66" charset="0"/>
              </a:rPr>
              <a:t>70-летию со дня рождения </a:t>
            </a:r>
            <a:r>
              <a:rPr lang="ru-RU" sz="1600" b="1" dirty="0" smtClean="0">
                <a:latin typeface="Comic Sans MS" panose="030F0702030302020204" pitchFamily="66" charset="0"/>
              </a:rPr>
              <a:t> </a:t>
            </a:r>
            <a:r>
              <a:rPr lang="ru-RU" sz="1600" b="1" dirty="0">
                <a:latin typeface="Comic Sans MS" panose="030F0702030302020204" pitchFamily="66" charset="0"/>
              </a:rPr>
              <a:t>Валерия Анатольевича </a:t>
            </a:r>
            <a:r>
              <a:rPr lang="ru-RU" sz="1600" b="1" dirty="0" err="1">
                <a:latin typeface="Comic Sans MS" panose="030F0702030302020204" pitchFamily="66" charset="0"/>
              </a:rPr>
              <a:t>Рубакова</a:t>
            </a:r>
            <a:r>
              <a:rPr lang="ru-RU" sz="1600" b="1" dirty="0">
                <a:latin typeface="Comic Sans MS" panose="030F0702030302020204" pitchFamily="66" charset="0"/>
              </a:rPr>
              <a:t>.</a:t>
            </a:r>
            <a:r>
              <a:rPr lang="en-US" sz="1600" b="1" dirty="0" smtClean="0">
                <a:solidFill>
                  <a:srgbClr val="C00000"/>
                </a:solidFill>
                <a:latin typeface="Comic Sans MS" panose="030F0702030302020204" pitchFamily="66" charset="0"/>
              </a:rPr>
              <a:t/>
            </a:r>
            <a:br>
              <a:rPr lang="en-US" sz="1600" b="1" dirty="0" smtClean="0">
                <a:solidFill>
                  <a:srgbClr val="C00000"/>
                </a:solidFill>
                <a:latin typeface="Comic Sans MS" panose="030F0702030302020204" pitchFamily="66" charset="0"/>
              </a:rPr>
            </a:br>
            <a:r>
              <a:rPr lang="en-US" sz="1600" dirty="0" smtClean="0">
                <a:solidFill>
                  <a:srgbClr val="C00000"/>
                </a:solidFill>
                <a:latin typeface="Comic Sans MS" panose="030F0702030302020204" pitchFamily="66" charset="0"/>
              </a:rPr>
              <a:t/>
            </a:r>
            <a:br>
              <a:rPr lang="en-US" sz="1600" dirty="0" smtClean="0">
                <a:solidFill>
                  <a:srgbClr val="C00000"/>
                </a:solidFill>
                <a:latin typeface="Comic Sans MS" panose="030F0702030302020204" pitchFamily="66" charset="0"/>
              </a:rPr>
            </a:br>
            <a:r>
              <a:rPr lang="ru-RU" sz="1600" dirty="0" smtClean="0">
                <a:solidFill>
                  <a:srgbClr val="C00000"/>
                </a:solidFill>
                <a:latin typeface="Comic Sans MS" panose="030F0702030302020204" pitchFamily="66" charset="0"/>
              </a:rPr>
              <a:t>Президиум РАН, Москва, </a:t>
            </a:r>
            <a:r>
              <a:rPr lang="ru-RU" sz="1600" b="1" dirty="0" smtClean="0">
                <a:latin typeface="Comic Sans MS" panose="030F0702030302020204" pitchFamily="66" charset="0"/>
              </a:rPr>
              <a:t> </a:t>
            </a:r>
            <a:r>
              <a:rPr lang="ru-RU" sz="1600" b="1" dirty="0">
                <a:latin typeface="Comic Sans MS" panose="030F0702030302020204" pitchFamily="66" charset="0"/>
              </a:rPr>
              <a:t>17 -</a:t>
            </a:r>
            <a:r>
              <a:rPr lang="ru-RU" sz="1600" b="1" dirty="0" smtClean="0">
                <a:latin typeface="Comic Sans MS" panose="030F0702030302020204" pitchFamily="66" charset="0"/>
              </a:rPr>
              <a:t>21 </a:t>
            </a:r>
            <a:r>
              <a:rPr lang="ru-RU" sz="1600" b="1" dirty="0">
                <a:latin typeface="Comic Sans MS" panose="030F0702030302020204" pitchFamily="66" charset="0"/>
              </a:rPr>
              <a:t>февраля 2025 г. </a:t>
            </a:r>
            <a:r>
              <a:rPr lang="ru-RU" sz="1600" i="1" dirty="0">
                <a:latin typeface="Comic Sans MS" panose="030F0702030302020204" pitchFamily="66" charset="0"/>
              </a:rPr>
              <a:t/>
            </a:r>
            <a:br>
              <a:rPr lang="ru-RU" sz="1600" i="1" dirty="0">
                <a:latin typeface="Comic Sans MS" panose="030F0702030302020204" pitchFamily="66" charset="0"/>
              </a:rPr>
            </a:br>
            <a:r>
              <a:rPr lang="ru-RU" sz="1600" dirty="0">
                <a:latin typeface="Comic Sans MS" panose="030F0702030302020204" pitchFamily="66" charset="0"/>
              </a:rPr>
              <a:t> </a:t>
            </a:r>
            <a:r>
              <a:rPr lang="en-US" sz="1600" b="1" dirty="0" smtClean="0">
                <a:latin typeface="Comic Sans MS" panose="030F0702030302020204" pitchFamily="66" charset="0"/>
              </a:rPr>
              <a:t/>
            </a:r>
            <a:br>
              <a:rPr lang="en-US" sz="1600" b="1" dirty="0" smtClean="0">
                <a:latin typeface="Comic Sans MS" panose="030F0702030302020204" pitchFamily="66" charset="0"/>
              </a:rPr>
            </a:br>
            <a:r>
              <a:rPr lang="ru-RU" sz="3200" dirty="0"/>
              <a:t> </a:t>
            </a:r>
            <a:br>
              <a:rPr lang="ru-RU" sz="3200" dirty="0"/>
            </a:br>
            <a:r>
              <a:rPr lang="en-US" sz="3200" dirty="0" smtClean="0"/>
              <a:t>     </a:t>
            </a:r>
            <a:r>
              <a:rPr lang="en-US" sz="3200" b="1" dirty="0" smtClean="0">
                <a:solidFill>
                  <a:srgbClr val="C00000"/>
                </a:solidFill>
                <a:latin typeface="Comic Sans MS" panose="030F0702030302020204" pitchFamily="66" charset="0"/>
              </a:rPr>
              <a:t> </a:t>
            </a:r>
            <a:r>
              <a:rPr lang="en-US" sz="4000" b="1" dirty="0" smtClean="0">
                <a:solidFill>
                  <a:srgbClr val="C00000"/>
                </a:solidFill>
                <a:latin typeface="Comic Sans MS" panose="030F0702030302020204" pitchFamily="66" charset="0"/>
              </a:rPr>
              <a:t/>
            </a:r>
            <a:br>
              <a:rPr lang="en-US" sz="4000" b="1" dirty="0" smtClean="0">
                <a:solidFill>
                  <a:srgbClr val="C00000"/>
                </a:solidFill>
                <a:latin typeface="Comic Sans MS" panose="030F0702030302020204" pitchFamily="66" charset="0"/>
              </a:rPr>
            </a:br>
            <a:r>
              <a:rPr lang="en-US" sz="4000" b="1" dirty="0">
                <a:solidFill>
                  <a:srgbClr val="C00000"/>
                </a:solidFill>
                <a:latin typeface="Comic Sans MS" panose="030F0702030302020204" pitchFamily="66" charset="0"/>
              </a:rPr>
              <a:t/>
            </a:r>
            <a:br>
              <a:rPr lang="en-US" sz="4000" b="1" dirty="0">
                <a:solidFill>
                  <a:srgbClr val="C00000"/>
                </a:solidFill>
                <a:latin typeface="Comic Sans MS" panose="030F0702030302020204" pitchFamily="66" charset="0"/>
              </a:rPr>
            </a:br>
            <a:r>
              <a:rPr lang="en-US" sz="4000" b="1" dirty="0" smtClean="0">
                <a:solidFill>
                  <a:srgbClr val="C00000"/>
                </a:solidFill>
                <a:latin typeface="Comic Sans MS" panose="030F0702030302020204" pitchFamily="66" charset="0"/>
              </a:rPr>
              <a:t/>
            </a:r>
            <a:br>
              <a:rPr lang="en-US" sz="4000" b="1" dirty="0" smtClean="0">
                <a:solidFill>
                  <a:srgbClr val="C00000"/>
                </a:solidFill>
                <a:latin typeface="Comic Sans MS" panose="030F0702030302020204" pitchFamily="66" charset="0"/>
              </a:rPr>
            </a:br>
            <a:r>
              <a:rPr lang="en-US" sz="4000" b="1" dirty="0">
                <a:solidFill>
                  <a:srgbClr val="C00000"/>
                </a:solidFill>
                <a:latin typeface="Comic Sans MS" panose="030F0702030302020204" pitchFamily="66" charset="0"/>
              </a:rPr>
              <a:t/>
            </a:r>
            <a:br>
              <a:rPr lang="en-US" sz="4000" b="1" dirty="0">
                <a:solidFill>
                  <a:srgbClr val="C00000"/>
                </a:solidFill>
                <a:latin typeface="Comic Sans MS" panose="030F0702030302020204" pitchFamily="66" charset="0"/>
              </a:rPr>
            </a:br>
            <a:endParaRPr lang="ru-RU" sz="3200" dirty="0">
              <a:solidFill>
                <a:srgbClr val="C00000"/>
              </a:solidFill>
              <a:latin typeface="Comic Sans MS" panose="030F0702030302020204" pitchFamily="66" charset="0"/>
            </a:endParaRPr>
          </a:p>
        </p:txBody>
      </p:sp>
      <p:sp>
        <p:nvSpPr>
          <p:cNvPr id="4" name="Дата 3"/>
          <p:cNvSpPr>
            <a:spLocks noGrp="1"/>
          </p:cNvSpPr>
          <p:nvPr>
            <p:ph type="dt" sz="half" idx="10"/>
          </p:nvPr>
        </p:nvSpPr>
        <p:spPr/>
        <p:txBody>
          <a:bodyPr/>
          <a:lstStyle/>
          <a:p>
            <a:fld id="{97249043-0434-4B17-BC4F-4071D8C0CDBA}" type="datetime1">
              <a:rPr lang="ru-RU" sz="2000" b="1" smtClean="0"/>
              <a:t>20.02.2025</a:t>
            </a:fld>
            <a:endParaRPr lang="ru-RU" sz="2000" b="1" dirty="0"/>
          </a:p>
        </p:txBody>
      </p:sp>
      <p:sp>
        <p:nvSpPr>
          <p:cNvPr id="5" name="Номер слайда 4"/>
          <p:cNvSpPr>
            <a:spLocks noGrp="1"/>
          </p:cNvSpPr>
          <p:nvPr>
            <p:ph type="sldNum" sz="quarter" idx="12"/>
          </p:nvPr>
        </p:nvSpPr>
        <p:spPr/>
        <p:txBody>
          <a:bodyPr/>
          <a:lstStyle/>
          <a:p>
            <a:fld id="{3A239050-E816-432C-A4D0-7DA556497304}" type="slidenum">
              <a:rPr lang="ru-RU" sz="2400" b="1" smtClean="0"/>
              <a:t>1</a:t>
            </a:fld>
            <a:endParaRPr lang="ru-RU" sz="2400" b="1" dirty="0"/>
          </a:p>
        </p:txBody>
      </p:sp>
      <p:sp>
        <p:nvSpPr>
          <p:cNvPr id="7" name="TextBox 6"/>
          <p:cNvSpPr txBox="1"/>
          <p:nvPr/>
        </p:nvSpPr>
        <p:spPr>
          <a:xfrm>
            <a:off x="4698125" y="472965"/>
            <a:ext cx="7262648" cy="1477328"/>
          </a:xfrm>
          <a:prstGeom prst="rect">
            <a:avLst/>
          </a:prstGeom>
          <a:noFill/>
        </p:spPr>
        <p:txBody>
          <a:bodyPr wrap="square" rtlCol="0">
            <a:spAutoFit/>
          </a:bodyPr>
          <a:lstStyle/>
          <a:p>
            <a:r>
              <a:rPr lang="en-US" dirty="0">
                <a:latin typeface="Comic Sans MS" panose="030F0702030302020204" pitchFamily="66" charset="0"/>
              </a:rPr>
              <a:t>J.</a:t>
            </a:r>
            <a:r>
              <a:rPr lang="en-US" dirty="0">
                <a:solidFill>
                  <a:prstClr val="black"/>
                </a:solidFill>
                <a:latin typeface="Comic Sans MS" panose="030F0702030302020204" pitchFamily="66" charset="0"/>
              </a:rPr>
              <a:t>D. </a:t>
            </a:r>
            <a:r>
              <a:rPr lang="en-US" dirty="0" err="1">
                <a:solidFill>
                  <a:prstClr val="black"/>
                </a:solidFill>
                <a:latin typeface="Comic Sans MS" panose="030F0702030302020204" pitchFamily="66" charset="0"/>
              </a:rPr>
              <a:t>Bjorken</a:t>
            </a:r>
            <a:r>
              <a:rPr lang="en-US" dirty="0">
                <a:solidFill>
                  <a:prstClr val="black"/>
                </a:solidFill>
                <a:latin typeface="Comic Sans MS" panose="030F0702030302020204" pitchFamily="66" charset="0"/>
              </a:rPr>
              <a:t> (1987, with reference to spin crisis): </a:t>
            </a:r>
            <a:r>
              <a:rPr lang="en-US" b="1">
                <a:solidFill>
                  <a:prstClr val="black"/>
                </a:solidFill>
                <a:latin typeface="Comic Sans MS" panose="030F0702030302020204" pitchFamily="66" charset="0"/>
              </a:rPr>
              <a:t>“</a:t>
            </a:r>
            <a:r>
              <a:rPr lang="en-US" smtClean="0">
                <a:solidFill>
                  <a:srgbClr val="C00000"/>
                </a:solidFill>
                <a:latin typeface="Comic Sans MS" panose="030F0702030302020204" pitchFamily="66" charset="0"/>
              </a:rPr>
              <a:t>Polarization </a:t>
            </a:r>
            <a:r>
              <a:rPr lang="en-US" dirty="0">
                <a:solidFill>
                  <a:srgbClr val="C00000"/>
                </a:solidFill>
                <a:latin typeface="Comic Sans MS" panose="030F0702030302020204" pitchFamily="66" charset="0"/>
              </a:rPr>
              <a:t>data </a:t>
            </a:r>
            <a:r>
              <a:rPr lang="en-US" dirty="0" smtClean="0">
                <a:solidFill>
                  <a:srgbClr val="C00000"/>
                </a:solidFill>
                <a:latin typeface="Comic Sans MS" panose="030F0702030302020204" pitchFamily="66" charset="0"/>
              </a:rPr>
              <a:t>has </a:t>
            </a:r>
            <a:r>
              <a:rPr lang="en-US" dirty="0">
                <a:solidFill>
                  <a:srgbClr val="C00000"/>
                </a:solidFill>
                <a:latin typeface="Comic Sans MS" panose="030F0702030302020204" pitchFamily="66" charset="0"/>
              </a:rPr>
              <a:t>often been the graveyard of fashionable theories. If theorists </a:t>
            </a:r>
            <a:r>
              <a:rPr lang="en-US" dirty="0" smtClean="0">
                <a:solidFill>
                  <a:srgbClr val="C00000"/>
                </a:solidFill>
                <a:latin typeface="Comic Sans MS" panose="030F0702030302020204" pitchFamily="66" charset="0"/>
              </a:rPr>
              <a:t>had </a:t>
            </a:r>
            <a:r>
              <a:rPr lang="en-US" dirty="0">
                <a:solidFill>
                  <a:srgbClr val="C00000"/>
                </a:solidFill>
                <a:latin typeface="Comic Sans MS" panose="030F0702030302020204" pitchFamily="66" charset="0"/>
              </a:rPr>
              <a:t>their way, they might well ban such measurements altogether </a:t>
            </a:r>
            <a:r>
              <a:rPr lang="en-US" dirty="0" smtClean="0">
                <a:solidFill>
                  <a:srgbClr val="C00000"/>
                </a:solidFill>
                <a:latin typeface="Comic Sans MS" panose="030F0702030302020204" pitchFamily="66" charset="0"/>
              </a:rPr>
              <a:t>out </a:t>
            </a:r>
            <a:r>
              <a:rPr lang="en-US" dirty="0">
                <a:solidFill>
                  <a:srgbClr val="C00000"/>
                </a:solidFill>
                <a:latin typeface="Comic Sans MS" panose="030F0702030302020204" pitchFamily="66" charset="0"/>
              </a:rPr>
              <a:t>of self-protection</a:t>
            </a:r>
            <a:r>
              <a:rPr lang="en-US" dirty="0">
                <a:solidFill>
                  <a:prstClr val="black"/>
                </a:solidFill>
                <a:latin typeface="Comic Sans MS" panose="030F0702030302020204" pitchFamily="66" charset="0"/>
              </a:rPr>
              <a:t>”. </a:t>
            </a:r>
            <a:endParaRPr lang="ru-RU" dirty="0" smtClean="0">
              <a:solidFill>
                <a:prstClr val="black"/>
              </a:solidFill>
              <a:latin typeface="Comic Sans MS" panose="030F0702030302020204" pitchFamily="66" charset="0"/>
            </a:endParaRPr>
          </a:p>
          <a:p>
            <a:endParaRPr lang="ru-RU" dirty="0"/>
          </a:p>
        </p:txBody>
      </p:sp>
      <p:sp>
        <p:nvSpPr>
          <p:cNvPr id="3" name="AutoShape 4" descr="data:image/jpeg;base64,/9j/4AAQSkZJRgABAQAAAQABAAD/2wCEAAkGBxIQEhUQEhIVFRUVFRcXGBgVFRUVFxUVFRYXFxUVFRUYHSggGBolGxUVITEhJSkrLi4uFx8zODMsNygtLisBCgoKDg0OGhAQGC0fHR8rLS0tLS0rLS0tLS0tLS0tLS0tLS0tLS0tLS0tLS0tNSstLS0tLSstLS03LTctKy0rLf/AABEIAQMAwgMBIgACEQEDEQH/xAAcAAABBQEBAQAAAAAAAAAAAAAAAQMEBQYCBwj/xAA/EAABAwIDBAcGBQMDBAMAAAABAAIRAwQFITESQVFxBhMiYYGRoTJCscHR8AcUI1LhYnLxgpKic8LD4jNDY//EABkBAQADAQEAAAAAAAAAAAAAAAABAgMEBf/EACERAQEAAgMBAAIDAQAAAAAAAAABAhEDITESQWETIlEE/9oADAMBAAIRAxEAPwDPIhEoVFSwkhKhAIQhAIhKhAkIhKkQEJISl0LlzwgWEi4c9dMMn78ENFQujwSIEQlQgRCEFAiEqECQkSoQIhCEHSEiVAIQhAqVcpQiAglBKocRxkTsszjeiVvVuI7lArYuNBmVUtqOfqfDdG8lSKdoTkBHfvU6TInWld1Qz9hWdO2J1/wmrOlsCFYUWl2SyuTfHBw22jNdMpZjnvVnb2p3qUMNGsKv0tcFWbMubPBQXtgkLZUbaAod7hAcJGqmZqZcX+MuhF2zqn7D8uB3FcytIws06QkQpAiUJEAhCECwkRKECoSwhAiVCEBCAEqj4hc9VTc/gMuZ0QVHSHEc+pYd3bI3cGqgpkzH3HFK6pqTq4kkqTY0ZIEcCeXBW0lfYTZ7NI1n7/ZBzmNDHDgpVuzaMxv+CadV2mAbuPDu5AfBTaLIaO9Uzq/HEi3pB2atrOgFT2lUgwFc2j471z104rWhSBU9lDJRLF8q3o0ioXMtpIdSU+nSSVaKI2zGPYO2uyCNMweBWNpUnUyabtW/Yjuhem1aayfSexiKoygw7kfv1V+PPvTLlw3NxRISvGaSFu5SISpEAkSwkQLCEQkQdoSoQIlQhAKk6U1IYxv7negH8q8WZ6WOO3TA12T6n+EhFJTEu4xpwVraP2QD4z6D5qsptifLz1VqKE7FIa6u5n6CFZNWtk/b0BDW6ffqrDb0HkmbdrWAM0ET3mdPTNOEaHWfRZ5tONJoM0jU+qnW7+1s8NY081FYYjdxVhY0w72B4rCuiL3DmZK9oOAG/wAvoqGxBbvVrQc/9wiMhG/moi9WVNwOmfxXFRw4pgGcyIPEfRFZxAzBPeIg+KtarIbqlVWK0A9padHAjzCsHB5G4D73lQrhmWp9VRZhnN7LDxb8Mlwn6rCG57nOA5aj5phdbz9BIlQgRCEIBIlSIHEIQgEoSJUAsl0prRWHc0esrb2FmasmYa2No89AO9QscwG3eDUewxkOsa50t3S5uhAUfUlaY8eVm2Ht6hEH+Z4ZcyFZWr4l55cp+cBM3dg+2eKboIA2g4aObMgj73JmlUcQOBJ8xp6fFXVsaq3cah2924eCluhomOHxUCxq7UMGXD6qxuW5QPshY53tthOkatU7QAOup4NGZPNW9hXcRs02mIyAPq48VV4PYue4k7yNeG777lsLGrTogtyEaknecvl6Kvi8lqNRurikO3QJbG6BCs8N6QUX9ky128O+qfF4wiZPd/gqvurRtTNp7QzgiCo3FpL/AK1dNzXCQuTQBzErL9HsV2qjqUwRlslacuPgm0kNIKvxG5pUx23AZeag4pePqEspu2RxGvgodDo5Rd2qu1Udxc+YPdGiTRds9e1mnaa0+/I47JBPzUNS8Vsm0apY3SJ3/e5RVtHFlNUiEqRSqEiVCJJKEIQdoQlQIhKhQLIVwyyJGrqxB8BA9Ar21w8G0cDHabBJ5ZrG3dU/l3s/bVZUHJ3Yd6wfFbhzyygARuBjccslnXdjZcdPPbMB9E0a4k0yQ0nUD3fBZxjIdsjcf8K5r1qla4q98ARkA1sxACpbiWPM5QVpHPnFzh+TgfBae1tesgcFkrStkFsujtyMlTKL4LdlkKYMakqhxixdUd2XEHODuDuJ8MlrK3aAKj0R3TJPmFlL2211pUdBsI6p5Nx1ZALiJHWPdtAN2ScxsCJ4yVcPt2seYkNJkAiNjXQkzGQy3SrG2pHWGt71Fv2SCGnXV3dwCvlltGGEx2xTazmV21v6iDylejUbnbp7Xd8lkbiyEA8NPqr/AAKpLNnuVVtMnfYo9lXsgBsE7Tml8nZJaNkEQCREyYVp+cq03UhUA2qjQ4FsgZ+0x4Mxrx3blbNthpAyzBjMd64/LEvDidojee/+Fa2a0p83e9sli1TaqvPAx5KIpF+IqvH9TvimFrPHHb2RCVIpVIhKkRIQhCIdoQhEhCEIG67C5pA1Ijx1H/INWruroVbdlRvvMA7w4CCOeqzBEqfbOfVZFKO1BeDo18wSOZVMo6eDL2M7gdQC7LX7+yOZ0VbjVP8AVf3OI8jC31XCqZPWuA22NyIykjuCwN2D1jw7XaJPOZU43sznRiiSAtJglyWkKkZSluStcEZt6KMvFcPW+w6ttjNTqdMHfCobaoaYz3KdZ34eYWddEq3DAcsyN/eu7mhtNzyYF3ZsDj96Kt6YXxp0uzkJhNLT1n8VxFocGDSVo8BZ2QVhjR2iHE5Azmt50cuGOaJOinSLUioyHevnqFzSGamV6jdvZnUfSFAuHintOOgBPkq67Rb0w2Kj9apH73fFRV1UeXOLjvJPmuVvHDQhCFKCIQhAiEsIQdISoQCEIQCl4Lefl3kx2Xe13Eb1EShRpOOWruNHaVGPDiXDZ1mRkO9edYle061zVfTzYXkAjeBAkd2STpQIdTg+1tSOMbOqq7Wj1dXZ8vHMenwSY6a3O5RbUD1biT7JaRHfuVl0ZqQ+O9V90OyO/LxRglaHjvUXuGPVejXjAaLnHcFRdF5LvFS8UuSLdrAc3uHk3M/JT+j1oBGSy8jonrStqbLQ0an7KiYkxtQbDgC3go1KsXvJ3DIcuKkMYklT9SKSt0apVcj7MZDhynxT9hgP5ZsU6jonSdO4LQW7APHQrtzMs/vuV1N9quOzPvNM98b/AL7lF6TVopTPtkD5keisSyJWZ6SVvYp8BPnkPmqYztPJn/SqVyRCFu4gkSoQIhKkQCEIQdIQhAqEIQCFxWrNY0ucYA1JVGzpEalTYp08t7nGMuOyPqkho30ucDsRq0mfGI+C7r221Sp3I92A/uadHeBVlb4aKwIf72/nvUjBrJ1AutKolrgdk7nsPzHBWzwsx2vxZS35Q8Rt/wBKeRVJY1CDI3H0Wpo0CwPtX+6CWE+8w6eI0WYtGhleHaEws8a0zmq1LrgVRTE6E/LJbLBs2Ed3yXn9SmaNRu9p0+a2uD3B2FnlGuFP1mlgAbmdNVWVX3ZcYIDf6Z9d6sTWzMpxro0UTLTSRWNNWe04Hm5wT1xUqvgF2W4yTCtKbycyM+JAKeqVcsxPgFba33+lbhr6kbL3ZCTPAcFn8UqbVV54GBybktOK4aHOOgBJWPe6SSdSZ81ODl5q5SoQtHOEiVCBEIQgEIQiHSFV1OkNAaOLuTT8TCiP6Tt92m7xIHwlNVLQKNfX9OiJe6OA1ceQWfr9JXu7LWBpdlMyR3hVlRskk5k7zmVaYpd4ni7rlwEbLAcm8Txd3qy6P2u04nl5BUQZBWm6KVR1hYfeGXMfxPktMJ2rn1GxtLfTkrahQbUGw8d4I1adxB3FJZ0OwuqY2TK7Pma04/q72rulGFODBUaJfTzEe+33m+I9YWFxWjJFVuhzXstGKrNh3gV57juE/l6pYRFOoZadzXndyOvmvP5OL+O/p6WHL/LP2YouFegP3NzV1g1bsgSs5Z25YSAdk+n+EzRxB1KoQcs/DmO5YXHfjWZa9blo7U6gqdTCpMMv2vbPJXlm4HU/cKny2l6SG0RGa4qUso3KexgI1yTN3kp0jbMY7W2WCmPeMnkFRKXilbbquO4ZDkP5lRFrjNRxcmW8ghCFZUIQhAJEqRAIRKEHn0LvZXQaug1aJM02/qDuBPyUuExbiXu45eSkqQyW5hSLGuab2vGrSDzg6JvelppPUXx7Pa1A6mx7dHNBB55rplOclnvw+vusoOokyaTpH9j8wPB215haxlOF243c24rNXRhriwqfiFgy8pbBAmMlAu8lIwW4yhRlj9TVThlcbuMXXwxzSab5Dm6HiOB4qpxLDnHUZjQr1XF8MFZu20doeo+qzr7SRmJXl8mN48tPV48pyY7YCxualIxH0K09jjMgSHA8irm2wtkTASi3E6ZDPyVfrf4W+bHNHFicg12Qn2ToNSoN9jZcCGbxE/RRcHu3PunQcg6QeHDwjLkVK6R4X1ThUaIY/d+12pb3dy6LwyY/Uct5rvSlQlSFUQEIQgRCVCBEiVCBEIQgw0LqEJVqGatKc9DuPBLSuPdfkdx3H6FLRftzugwnRRG8TzQdZBcOzXYCSEF/0Gv+pumA+y/9M/6vZP8AuAXr2zkvBKTyCCMiMwvcsNvOut6dYe+wE/3R2h4GV08V605+Wd7RbzNFodkpa2eZXVrbOqS6DstEmBJ5DvW7Be2dxlJMADXQDmVArGlULnUXtdBhwbuPHxUW5cx2W0OxBAns/wAnvXOGuFEF2oc6X5ZhoBOR35me5Zc3DM8f224ua4Zfo51MDL6Kq6VXP5e3dHtP7A456nylaepRgzqN3esD01rGpcUqU5Bpd5kCfReXjjrLVennl/XcL0OtjBcdSVt6ls2tSNN2YcPI7iO9UOB0Qxui0Vq5elhP6vPz9edXtq6k91N2rTHMbiOaYWz6X4dtsFZo7TPa72fwfiVjCuTkx+bpfG7hEIQqLhCEIElCEIBCEIMOSlSJVqI4OxU7nfEKbqol2yWyNRmPBP0am0AeISFdJUFEKRyV6r+Hl6H2bqZOdJx/2u7Q+LvJeWQtt+FVVpujRecqjDlxcztAeW0tOO6rPkm43tjYmsZOTOPHuCv7RoHYgAt3biD9U6GRkBA3JLlkbNQbsjyK2uW2Ux0rMTwppzjI8OI1B+9yYpYeA3suBH9QiAd0haVuYlV2I2Wx22abwpxz30jLDXaG+kadMNdwgQZ07+UeS87xGkamIbYHYps2HO3AuIIHmFtsZverpbWrjIaP3OOQA8SncDwBrGA1Yc49p28FztZ4/wALluG+W2uqZa4ppCs6Mw0KdZ9rkCQTuBGo5prE7UU3RT3j2eEft48vLgnbNoaAXGJ0HvO8N3iumedObJHxXH6FCp1NRlSC32g0FsGQZEzxWNxSzFJ8NdtMcNpjho5h08RoeS1OJ27a20SBMjZy1jLZHIxPNYjHMYp06rLUGW0gWudwqOdLm8hkD3yq/wDRhj8S/k4srctfgqEIhcLoCRKkRISJUiAQhKgwbSnFGYVIatUuoUe07LnM8RyKkQo912S143GDyKCWugEjc0oCsqCFZ9Gr38vdUa05MqtJ/tmH/wDEuVbsrqmiK+l3jNOU2yC3iFU9HLzr7ShV3upNn+4DZd6gq0pOhaMyWZgQd2Sklu7cdVHIh/NPNfx3JUxmsTw5rrimARFMufHe4AN+DldMVRhLOtfUrN0c8uEndo0eQB8VY9W6c3eAyWlnakvRjF6ILS8t2gxpfGhJaJA8YVVcNEhwMh0OBG/KZHPMrRRu4ryep0wZb2YoMLjdUy6jJBim1ji0Pk+06AI7znomOcx9Rlj9eHumfSn8vNCif1iIc4aUGn3R/wDoZ8OenmpTjySSSZJzJOZJOpJXCwzzuV3W2GMxi7wHEf8A6Xn+0/8Aar1YUGDIyhavCcQFZsH2xr3/ANQWOUXTki6XKoEQlQpQEIQg86BUqmVDlSKRWiyQke2QQd4StXSlBmxf2dk6tMH5KU1QvZqA7n5eI0U0KYUqUFCFKHsv4TXnWWTqZ1pVXD/S8Bw9S5bJi8s/B692a9aj++kHjnTdHwqHyXqbNVpGdOVx7LlFx2v1dtVfwYfM5BTniWkcFXY2zaotYdHVaIPI1Gypx9Rl+XOEYb1FGmzOW02g84k+M/BSNkqa5cVGJ9bPnSOV88dJqPV3tyzhXqeri75r6JIXg34iUdjEq/8AVsO82N+ipl4tj6zZXJXTguYWbRyQuqFc03BzTBH35IITbig2OF3wrM2tCMnDgfopZWS6P3OxWAnJ2R8dPUeq1pWdmgiRKkUICEIQeckp2kmX6p2mtFkthXaaplOwpQZumbTTGozHMJ2g/aaHcR/lACYs+y51PxHIqRNShcrpSho+gF51N/QcTAc4sPKo0tHqWr3Nuq+cLasWObUGrXNcObSCPgvoy1rB4a8aOAcOREhXx8Z31NaNeSj3DJYBwew+T2lSQmqgyPh8QphTpC4qJ0pqqUTTZC8S/FqnGIT+6iw+RePkvbl4/wDjRSi5oP8A3UnD/a//ANlXLwx9efuXMLsrgqjQBM1dU8E3VUUhulU2Xg8IPkVv5leej2j/AG/Vb63MsaeLR8FSldoQkVUFQkQg87elahC0WSKKfG5CFKKCotb/AOVnfPwQhSJxSoQpVdt+a9+6GuJs7cnP9JnoIQhWxUvrQpm40PJCFZJ96aehCFIF5V+NwztT/wBb/wAaEKt8J680cVyUiFRcqaqlKhPwkw0dp3IfNbnDz+lT/sb8AhCzyKfKQpUKqCJUIQf/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6" name="Рисунок 5"/>
          <p:cNvPicPr>
            <a:picLocks noChangeAspect="1"/>
          </p:cNvPicPr>
          <p:nvPr/>
        </p:nvPicPr>
        <p:blipFill>
          <a:blip r:embed="rId3"/>
          <a:stretch>
            <a:fillRect/>
          </a:stretch>
        </p:blipFill>
        <p:spPr>
          <a:xfrm>
            <a:off x="155575" y="160338"/>
            <a:ext cx="2947843" cy="3935523"/>
          </a:xfrm>
          <a:prstGeom prst="rect">
            <a:avLst/>
          </a:prstGeom>
        </p:spPr>
      </p:pic>
    </p:spTree>
    <p:extLst>
      <p:ext uri="{BB962C8B-B14F-4D97-AF65-F5344CB8AC3E}">
        <p14:creationId xmlns:p14="http://schemas.microsoft.com/office/powerpoint/2010/main" val="39811521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3973" y="5292500"/>
            <a:ext cx="10700384" cy="1325563"/>
          </a:xfrm>
        </p:spPr>
        <p:txBody>
          <a:bodyPr>
            <a:normAutofit fontScale="90000"/>
          </a:bodyPr>
          <a:lstStyle/>
          <a:p>
            <a:pPr>
              <a:lnSpc>
                <a:spcPct val="100000"/>
              </a:lnSpc>
            </a:pPr>
            <a:r>
              <a:rPr lang="en-US" sz="2000" dirty="0" smtClean="0">
                <a:latin typeface="Comic Sans MS" panose="030F0702030302020204" pitchFamily="66" charset="0"/>
              </a:rPr>
              <a:t>                               90% confidence level sensitivity for excluding the </a:t>
            </a:r>
            <a:r>
              <a:rPr lang="en-US" sz="2000" dirty="0" err="1" smtClean="0">
                <a:latin typeface="Comic Sans MS" panose="030F0702030302020204" pitchFamily="66" charset="0"/>
              </a:rPr>
              <a:t>axion</a:t>
            </a:r>
            <a:r>
              <a:rPr lang="en-US" sz="2000" dirty="0" smtClean="0">
                <a:latin typeface="Comic Sans MS" panose="030F0702030302020204" pitchFamily="66" charset="0"/>
              </a:rPr>
              <a:t>  (ALP) induced </a:t>
            </a:r>
            <a:br>
              <a:rPr lang="en-US" sz="2000" dirty="0" smtClean="0">
                <a:latin typeface="Comic Sans MS" panose="030F0702030302020204" pitchFamily="66" charset="0"/>
              </a:rPr>
            </a:br>
            <a:r>
              <a:rPr lang="en-US" sz="2000" dirty="0" smtClean="0">
                <a:latin typeface="Comic Sans MS" panose="030F0702030302020204" pitchFamily="66" charset="0"/>
              </a:rPr>
              <a:t>                                     oscillating EDM of the deuteron (</a:t>
            </a:r>
            <a:r>
              <a:rPr lang="en-US" sz="2000" dirty="0" smtClean="0">
                <a:solidFill>
                  <a:srgbClr val="7030A0"/>
                </a:solidFill>
                <a:latin typeface="Comic Sans MS" panose="030F0702030302020204" pitchFamily="66" charset="0"/>
              </a:rPr>
              <a:t>assuming the EDM  dominance</a:t>
            </a:r>
            <a:r>
              <a:rPr lang="en-US" sz="2000" dirty="0" smtClean="0">
                <a:latin typeface="Comic Sans MS" panose="030F0702030302020204" pitchFamily="66" charset="0"/>
              </a:rPr>
              <a:t>) </a:t>
            </a:r>
            <a:br>
              <a:rPr lang="en-US" sz="2000" dirty="0" smtClean="0">
                <a:latin typeface="Comic Sans MS" panose="030F0702030302020204" pitchFamily="66" charset="0"/>
              </a:rPr>
            </a:br>
            <a:r>
              <a:rPr lang="en-US" sz="2000" dirty="0">
                <a:latin typeface="Comic Sans MS" panose="030F0702030302020204" pitchFamily="66" charset="0"/>
              </a:rPr>
              <a:t/>
            </a:r>
            <a:br>
              <a:rPr lang="en-US" sz="2000" dirty="0">
                <a:latin typeface="Comic Sans MS" panose="030F0702030302020204" pitchFamily="66" charset="0"/>
              </a:rPr>
            </a:br>
            <a:r>
              <a:rPr lang="en-US" sz="2000" dirty="0" smtClean="0">
                <a:latin typeface="Comic Sans MS" panose="030F0702030302020204" pitchFamily="66" charset="0"/>
              </a:rPr>
              <a:t>Basically </a:t>
            </a:r>
            <a:r>
              <a:rPr lang="en-US" sz="2000" dirty="0" smtClean="0">
                <a:solidFill>
                  <a:srgbClr val="C00000"/>
                </a:solidFill>
                <a:latin typeface="Comic Sans MS" panose="030F0702030302020204" pitchFamily="66" charset="0"/>
              </a:rPr>
              <a:t>no direct </a:t>
            </a:r>
            <a:r>
              <a:rPr lang="en-US" sz="2000" dirty="0" smtClean="0">
                <a:latin typeface="Comic Sans MS" panose="030F0702030302020204" pitchFamily="66" charset="0"/>
              </a:rPr>
              <a:t>experimental </a:t>
            </a:r>
            <a:r>
              <a:rPr lang="en-US" sz="2000" dirty="0">
                <a:latin typeface="Comic Sans MS" panose="030F0702030302020204" pitchFamily="66" charset="0"/>
              </a:rPr>
              <a:t>u</a:t>
            </a:r>
            <a:r>
              <a:rPr lang="en-US" sz="2000" dirty="0" smtClean="0">
                <a:latin typeface="Comic Sans MS" panose="030F0702030302020204" pitchFamily="66" charset="0"/>
              </a:rPr>
              <a:t>pper bounds in the PDG tables on the </a:t>
            </a:r>
            <a:r>
              <a:rPr lang="en-US" sz="2000" dirty="0" smtClean="0">
                <a:solidFill>
                  <a:srgbClr val="C00000"/>
                </a:solidFill>
                <a:latin typeface="Comic Sans MS" panose="030F0702030302020204" pitchFamily="66" charset="0"/>
              </a:rPr>
              <a:t>static</a:t>
            </a:r>
            <a:r>
              <a:rPr lang="en-US" sz="2000" dirty="0" smtClean="0">
                <a:latin typeface="Comic Sans MS" panose="030F0702030302020204" pitchFamily="66" charset="0"/>
              </a:rPr>
              <a:t> EDM of bare protons and deuterons to compare with</a:t>
            </a:r>
            <a:br>
              <a:rPr lang="en-US" sz="2000" dirty="0" smtClean="0">
                <a:latin typeface="Comic Sans MS" panose="030F0702030302020204" pitchFamily="66" charset="0"/>
              </a:rPr>
            </a:br>
            <a:r>
              <a:rPr lang="en-US" sz="2000" dirty="0" smtClean="0">
                <a:latin typeface="Comic Sans MS" panose="030F0702030302020204" pitchFamily="66" charset="0"/>
              </a:rPr>
              <a:t/>
            </a:r>
            <a:br>
              <a:rPr lang="en-US" sz="2000" dirty="0" smtClean="0">
                <a:latin typeface="Comic Sans MS" panose="030F0702030302020204" pitchFamily="66" charset="0"/>
              </a:rPr>
            </a:br>
            <a:r>
              <a:rPr lang="en-US" sz="2000" dirty="0">
                <a:latin typeface="Comic Sans MS" panose="030F0702030302020204" pitchFamily="66" charset="0"/>
              </a:rPr>
              <a:t/>
            </a:r>
            <a:br>
              <a:rPr lang="en-US" sz="2000" dirty="0">
                <a:latin typeface="Comic Sans MS" panose="030F0702030302020204" pitchFamily="66" charset="0"/>
              </a:rPr>
            </a:br>
            <a:r>
              <a:rPr lang="en-US" sz="2000" dirty="0" smtClean="0">
                <a:latin typeface="Comic Sans MS" panose="030F0702030302020204" pitchFamily="66" charset="0"/>
              </a:rPr>
              <a:t>  </a:t>
            </a:r>
            <a:endParaRPr lang="ru-RU" sz="2000" dirty="0">
              <a:latin typeface="Comic Sans MS" panose="030F0702030302020204" pitchFamily="66" charset="0"/>
            </a:endParaRPr>
          </a:p>
        </p:txBody>
      </p:sp>
      <p:pic>
        <p:nvPicPr>
          <p:cNvPr id="6" name="Объект 5"/>
          <p:cNvPicPr>
            <a:picLocks noGrp="1" noChangeAspect="1"/>
          </p:cNvPicPr>
          <p:nvPr>
            <p:ph idx="1"/>
          </p:nvPr>
        </p:nvPicPr>
        <p:blipFill>
          <a:blip r:embed="rId2"/>
          <a:stretch>
            <a:fillRect/>
          </a:stretch>
        </p:blipFill>
        <p:spPr>
          <a:xfrm>
            <a:off x="4806854" y="269233"/>
            <a:ext cx="5718810" cy="4296425"/>
          </a:xfrm>
          <a:prstGeom prst="rect">
            <a:avLst/>
          </a:prstGeom>
        </p:spPr>
      </p:pic>
      <p:sp>
        <p:nvSpPr>
          <p:cNvPr id="4" name="Дата 3"/>
          <p:cNvSpPr>
            <a:spLocks noGrp="1"/>
          </p:cNvSpPr>
          <p:nvPr>
            <p:ph type="dt" sz="half" idx="10"/>
          </p:nvPr>
        </p:nvSpPr>
        <p:spPr/>
        <p:txBody>
          <a:bodyPr/>
          <a:lstStyle/>
          <a:p>
            <a:fld id="{BB955EE8-9797-47AE-88F0-674FEE0CE4DA}" type="datetime1">
              <a:rPr lang="ru-RU" smtClean="0"/>
              <a:t>20.02.2025</a:t>
            </a:fld>
            <a:endParaRPr lang="ru-RU"/>
          </a:p>
        </p:txBody>
      </p:sp>
      <p:sp>
        <p:nvSpPr>
          <p:cNvPr id="5" name="Номер слайда 4"/>
          <p:cNvSpPr>
            <a:spLocks noGrp="1"/>
          </p:cNvSpPr>
          <p:nvPr>
            <p:ph type="sldNum" sz="quarter" idx="12"/>
          </p:nvPr>
        </p:nvSpPr>
        <p:spPr/>
        <p:txBody>
          <a:bodyPr/>
          <a:lstStyle/>
          <a:p>
            <a:fld id="{3A239050-E816-432C-A4D0-7DA556497304}" type="slidenum">
              <a:rPr lang="ru-RU" smtClean="0"/>
              <a:t>10</a:t>
            </a:fld>
            <a:endParaRPr lang="ru-RU"/>
          </a:p>
        </p:txBody>
      </p:sp>
      <p:sp>
        <p:nvSpPr>
          <p:cNvPr id="8" name="TextBox 7"/>
          <p:cNvSpPr txBox="1"/>
          <p:nvPr/>
        </p:nvSpPr>
        <p:spPr>
          <a:xfrm>
            <a:off x="497205" y="490274"/>
            <a:ext cx="2476276" cy="461665"/>
          </a:xfrm>
          <a:prstGeom prst="rect">
            <a:avLst/>
          </a:prstGeom>
          <a:noFill/>
        </p:spPr>
        <p:txBody>
          <a:bodyPr wrap="square" rtlCol="0">
            <a:spAutoFit/>
          </a:bodyPr>
          <a:lstStyle/>
          <a:p>
            <a:pPr algn="ctr"/>
            <a:r>
              <a:rPr lang="en-US" sz="2400" dirty="0" smtClean="0">
                <a:solidFill>
                  <a:srgbClr val="C00000"/>
                </a:solidFill>
                <a:latin typeface="Comic Sans MS" panose="030F0702030302020204" pitchFamily="66" charset="0"/>
              </a:rPr>
              <a:t>JEDI @ COSY </a:t>
            </a:r>
            <a:endParaRPr lang="ru-RU" sz="2400" dirty="0">
              <a:solidFill>
                <a:srgbClr val="C00000"/>
              </a:solidFill>
              <a:latin typeface="Comic Sans MS" panose="030F0702030302020204" pitchFamily="66" charset="0"/>
            </a:endParaRPr>
          </a:p>
        </p:txBody>
      </p:sp>
      <p:sp>
        <p:nvSpPr>
          <p:cNvPr id="3" name="TextBox 2"/>
          <p:cNvSpPr txBox="1"/>
          <p:nvPr/>
        </p:nvSpPr>
        <p:spPr>
          <a:xfrm>
            <a:off x="554912" y="1678781"/>
            <a:ext cx="4047903" cy="2031325"/>
          </a:xfrm>
          <a:prstGeom prst="rect">
            <a:avLst/>
          </a:prstGeom>
          <a:noFill/>
        </p:spPr>
        <p:txBody>
          <a:bodyPr wrap="none" rtlCol="0">
            <a:spAutoFit/>
          </a:bodyPr>
          <a:lstStyle/>
          <a:p>
            <a:r>
              <a:rPr lang="en-US" dirty="0" smtClean="0">
                <a:latin typeface="Comic Sans MS" panose="030F0702030302020204" pitchFamily="66" charset="0"/>
              </a:rPr>
              <a:t>Tune antenna </a:t>
            </a:r>
            <a:r>
              <a:rPr lang="en-US" dirty="0" err="1" smtClean="0">
                <a:latin typeface="Comic Sans MS" panose="030F0702030302020204" pitchFamily="66" charset="0"/>
              </a:rPr>
              <a:t>rampimg</a:t>
            </a:r>
            <a:r>
              <a:rPr lang="en-US" dirty="0" smtClean="0">
                <a:latin typeface="Comic Sans MS" panose="030F0702030302020204" pitchFamily="66" charset="0"/>
              </a:rPr>
              <a:t> beam energy</a:t>
            </a:r>
          </a:p>
          <a:p>
            <a:endParaRPr lang="en-US" dirty="0">
              <a:latin typeface="Comic Sans MS" panose="030F0702030302020204" pitchFamily="66" charset="0"/>
            </a:endParaRPr>
          </a:p>
          <a:p>
            <a:r>
              <a:rPr lang="en-US" dirty="0" smtClean="0">
                <a:latin typeface="Comic Sans MS" panose="030F0702030302020204" pitchFamily="66" charset="0"/>
              </a:rPr>
              <a:t>Altogether 103 ramps </a:t>
            </a:r>
          </a:p>
          <a:p>
            <a:pPr marL="342900" indent="-342900">
              <a:buAutoNum type="arabicPlain" startAt="103"/>
            </a:pPr>
            <a:endParaRPr lang="en-US" dirty="0" smtClean="0">
              <a:latin typeface="Comic Sans MS" panose="030F0702030302020204" pitchFamily="66" charset="0"/>
            </a:endParaRPr>
          </a:p>
          <a:p>
            <a:r>
              <a:rPr lang="en-US" dirty="0" smtClean="0">
                <a:latin typeface="Comic Sans MS" panose="030F0702030302020204" pitchFamily="66" charset="0"/>
              </a:rPr>
              <a:t>Frequency range 120-121.4 kHz</a:t>
            </a:r>
          </a:p>
          <a:p>
            <a:endParaRPr lang="en-US" dirty="0" smtClean="0">
              <a:latin typeface="Comic Sans MS" panose="030F0702030302020204" pitchFamily="66" charset="0"/>
            </a:endParaRPr>
          </a:p>
          <a:p>
            <a:r>
              <a:rPr lang="en-US" dirty="0" err="1" smtClean="0">
                <a:latin typeface="Comic Sans MS" panose="030F0702030302020204" pitchFamily="66" charset="0"/>
              </a:rPr>
              <a:t>Axion</a:t>
            </a:r>
            <a:r>
              <a:rPr lang="en-US" dirty="0" smtClean="0">
                <a:latin typeface="Comic Sans MS" panose="030F0702030302020204" pitchFamily="66" charset="0"/>
              </a:rPr>
              <a:t> mass range  4.95-5.02 </a:t>
            </a:r>
            <a:r>
              <a:rPr lang="en-US" dirty="0" err="1" smtClean="0">
                <a:latin typeface="Comic Sans MS" panose="030F0702030302020204" pitchFamily="66" charset="0"/>
              </a:rPr>
              <a:t>neV</a:t>
            </a:r>
            <a:r>
              <a:rPr lang="en-US" dirty="0" smtClean="0">
                <a:latin typeface="Comic Sans MS" panose="030F0702030302020204" pitchFamily="66" charset="0"/>
              </a:rPr>
              <a:t>/c</a:t>
            </a:r>
            <a:r>
              <a:rPr lang="en-US" baseline="30000" dirty="0" smtClean="0">
                <a:latin typeface="Comic Sans MS" panose="030F0702030302020204" pitchFamily="66" charset="0"/>
              </a:rPr>
              <a:t>2</a:t>
            </a:r>
            <a:endParaRPr lang="ru-RU" dirty="0">
              <a:latin typeface="Comic Sans MS" panose="030F0702030302020204" pitchFamily="66" charset="0"/>
            </a:endParaRPr>
          </a:p>
        </p:txBody>
      </p:sp>
    </p:spTree>
    <p:extLst>
      <p:ext uri="{BB962C8B-B14F-4D97-AF65-F5344CB8AC3E}">
        <p14:creationId xmlns:p14="http://schemas.microsoft.com/office/powerpoint/2010/main" val="37815101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1060" y="195321"/>
            <a:ext cx="11316419" cy="6343591"/>
          </a:xfrm>
        </p:spPr>
        <p:txBody>
          <a:bodyPr>
            <a:normAutofit/>
          </a:bodyPr>
          <a:lstStyle/>
          <a:p>
            <a:pPr marL="0" indent="0">
              <a:buNone/>
            </a:pPr>
            <a:r>
              <a:rPr lang="en-US" sz="1900" dirty="0" err="1" smtClean="0">
                <a:latin typeface="Comic Sans MS" panose="030F0702030302020204" pitchFamily="66" charset="0"/>
              </a:rPr>
              <a:t>Axions</a:t>
            </a:r>
            <a:r>
              <a:rPr lang="en-US" sz="1900" dirty="0" smtClean="0">
                <a:latin typeface="Comic Sans MS" panose="030F0702030302020204" pitchFamily="66" charset="0"/>
              </a:rPr>
              <a:t> at PTR and  NICA facility( </a:t>
            </a:r>
            <a:r>
              <a:rPr lang="en-US" sz="1900" dirty="0" err="1" smtClean="0">
                <a:latin typeface="Comic Sans MS" panose="030F0702030302020204" pitchFamily="66" charset="0"/>
              </a:rPr>
              <a:t>Nuclotron</a:t>
            </a:r>
            <a:r>
              <a:rPr lang="en-US" sz="1900" dirty="0" smtClean="0">
                <a:latin typeface="Comic Sans MS" panose="030F0702030302020204" pitchFamily="66" charset="0"/>
              </a:rPr>
              <a:t> and 8-ring) </a:t>
            </a:r>
            <a:r>
              <a:rPr lang="en-US" sz="2000" dirty="0" smtClean="0">
                <a:latin typeface="Comic Sans MS" panose="030F0702030302020204" pitchFamily="66" charset="0"/>
              </a:rPr>
              <a:t>          </a:t>
            </a:r>
            <a:r>
              <a:rPr lang="en-US" sz="1400" dirty="0" smtClean="0">
                <a:latin typeface="Comic Sans MS" panose="030F0702030302020204" pitchFamily="66" charset="0"/>
              </a:rPr>
              <a:t>NNN (2022)</a:t>
            </a:r>
          </a:p>
          <a:p>
            <a:pPr marL="0" indent="0">
              <a:buNone/>
            </a:pPr>
            <a:endParaRPr lang="en-US" sz="1400" dirty="0" smtClean="0">
              <a:solidFill>
                <a:srgbClr val="00B0F0"/>
              </a:solidFill>
              <a:latin typeface="Comic Sans MS" panose="030F0702030302020204" pitchFamily="66" charset="0"/>
              <a:sym typeface="Wingdings" panose="05000000000000000000" pitchFamily="2" charset="2"/>
            </a:endParaRPr>
          </a:p>
          <a:p>
            <a:pPr marL="0" indent="0">
              <a:buNone/>
            </a:pPr>
            <a:r>
              <a:rPr lang="en-US" sz="1400" dirty="0" smtClean="0">
                <a:latin typeface="Comic Sans MS" panose="030F0702030302020204" pitchFamily="66" charset="0"/>
                <a:sym typeface="Wingdings" panose="05000000000000000000" pitchFamily="2" charset="2"/>
              </a:rPr>
              <a:t>PTR (CPEDM): prototype hybrid E+B confinement of </a:t>
            </a:r>
            <a:r>
              <a:rPr lang="ru-RU" sz="1400" dirty="0" smtClean="0">
                <a:latin typeface="Comic Sans MS" panose="030F0702030302020204" pitchFamily="66" charset="0"/>
                <a:sym typeface="Wingdings" panose="05000000000000000000" pitchFamily="2" charset="2"/>
              </a:rPr>
              <a:t>45 </a:t>
            </a:r>
            <a:r>
              <a:rPr lang="en-US" sz="1400" dirty="0">
                <a:latin typeface="Comic Sans MS" panose="030F0702030302020204" pitchFamily="66" charset="0"/>
                <a:sym typeface="Wingdings" panose="05000000000000000000" pitchFamily="2" charset="2"/>
              </a:rPr>
              <a:t>M</a:t>
            </a:r>
            <a:r>
              <a:rPr lang="en-US" sz="1400" dirty="0" smtClean="0">
                <a:latin typeface="Comic Sans MS" panose="030F0702030302020204" pitchFamily="66" charset="0"/>
                <a:sym typeface="Wingdings" panose="05000000000000000000" pitchFamily="2" charset="2"/>
              </a:rPr>
              <a:t>eV</a:t>
            </a:r>
            <a:r>
              <a:rPr lang="ru-RU" sz="1400" dirty="0" smtClean="0">
                <a:latin typeface="Comic Sans MS" panose="030F0702030302020204" pitchFamily="66" charset="0"/>
                <a:sym typeface="Wingdings" panose="05000000000000000000" pitchFamily="2" charset="2"/>
              </a:rPr>
              <a:t>  </a:t>
            </a:r>
            <a:r>
              <a:rPr lang="en-US" sz="1400" dirty="0" smtClean="0">
                <a:latin typeface="Comic Sans MS" panose="030F0702030302020204" pitchFamily="66" charset="0"/>
                <a:sym typeface="Wingdings" panose="05000000000000000000" pitchFamily="2" charset="2"/>
              </a:rPr>
              <a:t>frozen spin </a:t>
            </a:r>
            <a:r>
              <a:rPr lang="en-US" sz="1400" dirty="0" smtClean="0">
                <a:solidFill>
                  <a:srgbClr val="C00000"/>
                </a:solidFill>
                <a:latin typeface="Comic Sans MS" panose="030F0702030302020204" pitchFamily="66" charset="0"/>
                <a:sym typeface="Wingdings" panose="05000000000000000000" pitchFamily="2" charset="2"/>
              </a:rPr>
              <a:t>protons</a:t>
            </a:r>
            <a:r>
              <a:rPr lang="en-US" sz="1400" dirty="0" smtClean="0">
                <a:latin typeface="Comic Sans MS" panose="030F0702030302020204" pitchFamily="66" charset="0"/>
                <a:sym typeface="Wingdings" panose="05000000000000000000" pitchFamily="2" charset="2"/>
              </a:rPr>
              <a:t> on orbit </a:t>
            </a:r>
          </a:p>
          <a:p>
            <a:pPr marL="0" indent="0">
              <a:buNone/>
            </a:pPr>
            <a:r>
              <a:rPr lang="en-US" sz="1400" dirty="0" smtClean="0">
                <a:latin typeface="Comic Sans MS" panose="030F0702030302020204" pitchFamily="66" charset="0"/>
                <a:sym typeface="Wingdings" panose="05000000000000000000" pitchFamily="2" charset="2"/>
              </a:rPr>
              <a:t>Prime motivation: </a:t>
            </a:r>
            <a:r>
              <a:rPr lang="en-US" sz="1400" dirty="0" smtClean="0">
                <a:solidFill>
                  <a:srgbClr val="C00000"/>
                </a:solidFill>
                <a:latin typeface="Comic Sans MS" panose="030F0702030302020204" pitchFamily="66" charset="0"/>
                <a:sym typeface="Wingdings" panose="05000000000000000000" pitchFamily="2" charset="2"/>
              </a:rPr>
              <a:t>test of the frozen spin approach to a search for the EDM of protons</a:t>
            </a:r>
            <a:endParaRPr lang="en-US" sz="1400" dirty="0">
              <a:solidFill>
                <a:srgbClr val="C00000"/>
              </a:solidFill>
              <a:latin typeface="Comic Sans MS" panose="030F0702030302020204" pitchFamily="66" charset="0"/>
              <a:sym typeface="Wingdings" panose="05000000000000000000" pitchFamily="2" charset="2"/>
            </a:endParaRPr>
          </a:p>
          <a:p>
            <a:pPr marL="0" indent="0">
              <a:buNone/>
            </a:pPr>
            <a:r>
              <a:rPr lang="en-US" sz="1400" dirty="0" smtClean="0">
                <a:latin typeface="Comic Sans MS" panose="030F0702030302020204" pitchFamily="66" charset="0"/>
                <a:sym typeface="Wingdings" panose="05000000000000000000" pitchFamily="2" charset="2"/>
              </a:rPr>
              <a:t>Cyclotron  frequency</a:t>
            </a:r>
          </a:p>
          <a:p>
            <a:pPr marL="0" indent="0">
              <a:buNone/>
            </a:pPr>
            <a:endParaRPr lang="en-US" sz="1400" dirty="0">
              <a:latin typeface="Comic Sans MS" panose="030F0702030302020204" pitchFamily="66" charset="0"/>
              <a:sym typeface="Wingdings" panose="05000000000000000000" pitchFamily="2" charset="2"/>
            </a:endParaRPr>
          </a:p>
          <a:p>
            <a:pPr marL="0" indent="0">
              <a:buNone/>
            </a:pPr>
            <a:r>
              <a:rPr lang="en-US" sz="1400" dirty="0" smtClean="0">
                <a:latin typeface="Comic Sans MS" panose="030F0702030302020204" pitchFamily="66" charset="0"/>
                <a:sym typeface="Wingdings" panose="05000000000000000000" pitchFamily="2" charset="2"/>
              </a:rPr>
              <a:t>Frozen spin                                                                                     =0    zero mass </a:t>
            </a:r>
            <a:r>
              <a:rPr lang="en-US" sz="1400" dirty="0" err="1" smtClean="0">
                <a:latin typeface="Comic Sans MS" panose="030F0702030302020204" pitchFamily="66" charset="0"/>
                <a:sym typeface="Wingdings" panose="05000000000000000000" pitchFamily="2" charset="2"/>
              </a:rPr>
              <a:t>axion</a:t>
            </a:r>
            <a:r>
              <a:rPr lang="en-US" sz="1400" dirty="0" smtClean="0">
                <a:latin typeface="Comic Sans MS" panose="030F0702030302020204" pitchFamily="66" charset="0"/>
                <a:sym typeface="Wingdings" panose="05000000000000000000" pitchFamily="2" charset="2"/>
              </a:rPr>
              <a:t> antenna</a:t>
            </a:r>
          </a:p>
          <a:p>
            <a:pPr marL="0" indent="0">
              <a:buNone/>
            </a:pPr>
            <a:endParaRPr lang="en-US" sz="1400" dirty="0">
              <a:latin typeface="Comic Sans MS" panose="030F0702030302020204" pitchFamily="66" charset="0"/>
              <a:sym typeface="Wingdings" panose="05000000000000000000" pitchFamily="2" charset="2"/>
            </a:endParaRPr>
          </a:p>
          <a:p>
            <a:pPr marL="0" indent="0">
              <a:buNone/>
            </a:pPr>
            <a:r>
              <a:rPr lang="en-US" sz="1400" dirty="0" smtClean="0">
                <a:solidFill>
                  <a:srgbClr val="C00000"/>
                </a:solidFill>
                <a:latin typeface="Comic Sans MS" panose="030F0702030302020204" pitchFamily="66" charset="0"/>
                <a:sym typeface="Wingdings" panose="05000000000000000000" pitchFamily="2" charset="2"/>
              </a:rPr>
              <a:t>Lift the frozen spin condition</a:t>
            </a:r>
            <a:r>
              <a:rPr lang="en-US" sz="1400" dirty="0" smtClean="0">
                <a:latin typeface="Comic Sans MS" panose="030F0702030302020204" pitchFamily="66" charset="0"/>
                <a:sym typeface="Wingdings" panose="05000000000000000000" pitchFamily="2" charset="2"/>
              </a:rPr>
              <a:t>, but retain the beam momentum and cyclotron frequency</a:t>
            </a:r>
            <a:r>
              <a:rPr lang="ru-RU" sz="1400" dirty="0" smtClean="0">
                <a:latin typeface="Comic Sans MS" panose="030F0702030302020204" pitchFamily="66" charset="0"/>
                <a:sym typeface="Wingdings" panose="05000000000000000000" pitchFamily="2" charset="2"/>
              </a:rPr>
              <a:t> (</a:t>
            </a:r>
            <a:r>
              <a:rPr lang="en-US" sz="1400" dirty="0" smtClean="0">
                <a:latin typeface="Comic Sans MS" panose="030F0702030302020204" pitchFamily="66" charset="0"/>
                <a:sym typeface="Wingdings" panose="05000000000000000000" pitchFamily="2" charset="2"/>
              </a:rPr>
              <a:t>WF regime)</a:t>
            </a:r>
            <a:r>
              <a:rPr lang="ru-RU" sz="1400" dirty="0" smtClean="0">
                <a:latin typeface="Comic Sans MS" panose="030F0702030302020204" pitchFamily="66" charset="0"/>
                <a:sym typeface="Wingdings" panose="05000000000000000000" pitchFamily="2" charset="2"/>
              </a:rPr>
              <a:t> </a:t>
            </a:r>
            <a:r>
              <a:rPr lang="en-US" sz="1400" dirty="0" smtClean="0">
                <a:latin typeface="Comic Sans MS" panose="030F0702030302020204" pitchFamily="66" charset="0"/>
                <a:sym typeface="Wingdings" panose="05000000000000000000" pitchFamily="2" charset="2"/>
              </a:rPr>
              <a:t>                                       </a:t>
            </a:r>
          </a:p>
          <a:p>
            <a:pPr marL="0" indent="0">
              <a:buNone/>
            </a:pPr>
            <a:endParaRPr lang="en-US" sz="1400" dirty="0" smtClean="0">
              <a:latin typeface="Comic Sans MS" panose="030F0702030302020204" pitchFamily="66" charset="0"/>
              <a:sym typeface="Wingdings" panose="05000000000000000000" pitchFamily="2" charset="2"/>
            </a:endParaRPr>
          </a:p>
          <a:p>
            <a:pPr marL="0" indent="0">
              <a:buNone/>
            </a:pPr>
            <a:r>
              <a:rPr lang="en-US" sz="1400" dirty="0" smtClean="0">
                <a:latin typeface="Comic Sans MS" panose="030F0702030302020204" pitchFamily="66" charset="0"/>
                <a:sym typeface="Wingdings" panose="05000000000000000000" pitchFamily="2" charset="2"/>
              </a:rPr>
              <a:t>The </a:t>
            </a:r>
            <a:r>
              <a:rPr lang="en-US" sz="1400" dirty="0" err="1" smtClean="0">
                <a:latin typeface="Comic Sans MS" panose="030F0702030302020204" pitchFamily="66" charset="0"/>
                <a:sym typeface="Wingdings" panose="05000000000000000000" pitchFamily="2" charset="2"/>
              </a:rPr>
              <a:t>axion</a:t>
            </a:r>
            <a:r>
              <a:rPr lang="en-US" sz="1400" dirty="0" smtClean="0">
                <a:latin typeface="Comic Sans MS" panose="030F0702030302020204" pitchFamily="66" charset="0"/>
                <a:sym typeface="Wingdings" panose="05000000000000000000" pitchFamily="2" charset="2"/>
              </a:rPr>
              <a:t> resonance at </a:t>
            </a:r>
            <a:r>
              <a:rPr lang="en-US" sz="1400" dirty="0">
                <a:latin typeface="Comic Sans MS" panose="030F0702030302020204" pitchFamily="66" charset="0"/>
                <a:sym typeface="Wingdings" panose="05000000000000000000" pitchFamily="2" charset="2"/>
              </a:rPr>
              <a:t>                                        </a:t>
            </a:r>
            <a:r>
              <a:rPr lang="en-US" sz="1400" dirty="0" smtClean="0">
                <a:latin typeface="Comic Sans MS" panose="030F0702030302020204" pitchFamily="66" charset="0"/>
                <a:sym typeface="Wingdings" panose="05000000000000000000" pitchFamily="2" charset="2"/>
              </a:rPr>
              <a:t>,    broadband </a:t>
            </a:r>
            <a:r>
              <a:rPr lang="en-US" sz="1400" dirty="0" err="1">
                <a:latin typeface="Comic Sans MS" panose="030F0702030302020204" pitchFamily="66" charset="0"/>
                <a:sym typeface="Wingdings" panose="05000000000000000000" pitchFamily="2" charset="2"/>
              </a:rPr>
              <a:t>axion</a:t>
            </a:r>
            <a:r>
              <a:rPr lang="en-US" sz="1400" dirty="0">
                <a:latin typeface="Comic Sans MS" panose="030F0702030302020204" pitchFamily="66" charset="0"/>
                <a:sym typeface="Wingdings" panose="05000000000000000000" pitchFamily="2" charset="2"/>
              </a:rPr>
              <a:t> antenna:   ~ 0-0.5 MHz</a:t>
            </a:r>
          </a:p>
          <a:p>
            <a:pPr marL="0" indent="0">
              <a:buNone/>
            </a:pPr>
            <a:r>
              <a:rPr lang="en-US" sz="1400" dirty="0">
                <a:latin typeface="Comic Sans MS" panose="030F0702030302020204" pitchFamily="66" charset="0"/>
                <a:sym typeface="Wingdings" panose="05000000000000000000" pitchFamily="2" charset="2"/>
              </a:rPr>
              <a:t>                                                                                                                                                                                   </a:t>
            </a:r>
            <a:endParaRPr lang="ru-RU" sz="1400" dirty="0">
              <a:latin typeface="Comic Sans MS" panose="030F0702030302020204" pitchFamily="66" charset="0"/>
            </a:endParaRPr>
          </a:p>
          <a:p>
            <a:pPr marL="0" indent="0">
              <a:buNone/>
            </a:pPr>
            <a:r>
              <a:rPr lang="en-US" sz="1400" dirty="0" smtClean="0">
                <a:solidFill>
                  <a:srgbClr val="C00000"/>
                </a:solidFill>
                <a:latin typeface="Comic Sans MS" panose="030F0702030302020204" pitchFamily="66" charset="0"/>
                <a:sym typeface="Wingdings" panose="05000000000000000000" pitchFamily="2" charset="2"/>
              </a:rPr>
              <a:t>Change of paradigm for protons: </a:t>
            </a:r>
            <a:r>
              <a:rPr lang="en-US" sz="1400" dirty="0" smtClean="0">
                <a:latin typeface="Comic Sans MS" panose="030F0702030302020204" pitchFamily="66" charset="0"/>
                <a:sym typeface="Wingdings" panose="05000000000000000000" pitchFamily="2" charset="2"/>
              </a:rPr>
              <a:t>look for </a:t>
            </a:r>
            <a:r>
              <a:rPr lang="en-US" sz="1400" dirty="0" err="1" smtClean="0">
                <a:latin typeface="Comic Sans MS" panose="030F0702030302020204" pitchFamily="66" charset="0"/>
                <a:sym typeface="Wingdings" panose="05000000000000000000" pitchFamily="2" charset="2"/>
              </a:rPr>
              <a:t>axion</a:t>
            </a:r>
            <a:r>
              <a:rPr lang="en-US" sz="1400" dirty="0" smtClean="0">
                <a:latin typeface="Comic Sans MS" panose="030F0702030302020204" pitchFamily="66" charset="0"/>
                <a:sym typeface="Wingdings" panose="05000000000000000000" pitchFamily="2" charset="2"/>
              </a:rPr>
              <a:t> induced rotation of the vertical spin into ring plane, buildup of </a:t>
            </a:r>
            <a:r>
              <a:rPr lang="en-US" sz="1400" dirty="0" err="1" smtClean="0">
                <a:latin typeface="Comic Sans MS" panose="030F0702030302020204" pitchFamily="66" charset="0"/>
                <a:sym typeface="Wingdings" panose="05000000000000000000" pitchFamily="2" charset="2"/>
              </a:rPr>
              <a:t>precessing</a:t>
            </a:r>
            <a:r>
              <a:rPr lang="en-US" sz="1400" dirty="0" smtClean="0">
                <a:latin typeface="Comic Sans MS" panose="030F0702030302020204" pitchFamily="66" charset="0"/>
                <a:sym typeface="Wingdings" panose="05000000000000000000" pitchFamily="2" charset="2"/>
              </a:rPr>
              <a:t> in-plane </a:t>
            </a:r>
            <a:r>
              <a:rPr lang="en-US" sz="1400" dirty="0" err="1" smtClean="0">
                <a:latin typeface="Comic Sans MS" panose="030F0702030302020204" pitchFamily="66" charset="0"/>
                <a:sym typeface="Wingdings" panose="05000000000000000000" pitchFamily="2" charset="2"/>
              </a:rPr>
              <a:t>polarizatioin</a:t>
            </a:r>
            <a:endParaRPr lang="en-US" sz="1400" dirty="0" smtClean="0">
              <a:latin typeface="Comic Sans MS" panose="030F0702030302020204" pitchFamily="66" charset="0"/>
              <a:sym typeface="Wingdings" panose="05000000000000000000" pitchFamily="2" charset="2"/>
            </a:endParaRPr>
          </a:p>
          <a:p>
            <a:pPr marL="0" indent="0">
              <a:buNone/>
            </a:pPr>
            <a:r>
              <a:rPr lang="en-US" sz="1400" dirty="0" smtClean="0">
                <a:latin typeface="Comic Sans MS" panose="030F0702030302020204" pitchFamily="66" charset="0"/>
                <a:sym typeface="Wingdings" panose="05000000000000000000" pitchFamily="2" charset="2"/>
              </a:rPr>
              <a:t>WF regime can well be realized at </a:t>
            </a:r>
          </a:p>
          <a:p>
            <a:r>
              <a:rPr lang="en-US" sz="1400" dirty="0" smtClean="0">
                <a:latin typeface="Comic Sans MS" panose="030F0702030302020204" pitchFamily="66" charset="0"/>
                <a:sym typeface="Wingdings" panose="05000000000000000000" pitchFamily="2" charset="2"/>
              </a:rPr>
              <a:t>NICA with bypasses</a:t>
            </a:r>
          </a:p>
          <a:p>
            <a:r>
              <a:rPr lang="en-US" sz="1400" dirty="0" smtClean="0">
                <a:latin typeface="Comic Sans MS" panose="030F0702030302020204" pitchFamily="66" charset="0"/>
                <a:sym typeface="Wingdings" panose="05000000000000000000" pitchFamily="2" charset="2"/>
              </a:rPr>
              <a:t>Modified </a:t>
            </a:r>
            <a:r>
              <a:rPr lang="en-US" sz="1400" dirty="0" err="1" smtClean="0">
                <a:latin typeface="Comic Sans MS" panose="030F0702030302020204" pitchFamily="66" charset="0"/>
                <a:sym typeface="Wingdings" panose="05000000000000000000" pitchFamily="2" charset="2"/>
              </a:rPr>
              <a:t>Nuclotron</a:t>
            </a:r>
            <a:r>
              <a:rPr lang="en-US" sz="1400" dirty="0" smtClean="0">
                <a:latin typeface="Comic Sans MS" panose="030F0702030302020204" pitchFamily="66" charset="0"/>
                <a:sym typeface="Wingdings" panose="05000000000000000000" pitchFamily="2" charset="2"/>
              </a:rPr>
              <a:t> with </a:t>
            </a:r>
            <a:r>
              <a:rPr lang="en-US" sz="1400" dirty="0" err="1" smtClean="0">
                <a:latin typeface="Comic Sans MS" panose="030F0702030302020204" pitchFamily="66" charset="0"/>
                <a:sym typeface="Wingdings" panose="05000000000000000000" pitchFamily="2" charset="2"/>
              </a:rPr>
              <a:t>extenbded</a:t>
            </a:r>
            <a:r>
              <a:rPr lang="en-US" sz="1400" dirty="0" smtClean="0">
                <a:latin typeface="Comic Sans MS" panose="030F0702030302020204" pitchFamily="66" charset="0"/>
                <a:sym typeface="Wingdings" panose="05000000000000000000" pitchFamily="2" charset="2"/>
              </a:rPr>
              <a:t> straight sections ( </a:t>
            </a:r>
            <a:r>
              <a:rPr lang="en-US" sz="1400" dirty="0" err="1" smtClean="0">
                <a:latin typeface="Comic Sans MS" panose="030F0702030302020204" pitchFamily="66" charset="0"/>
                <a:sym typeface="Wingdings" panose="05000000000000000000" pitchFamily="2" charset="2"/>
              </a:rPr>
              <a:t>Yu.N</a:t>
            </a:r>
            <a:r>
              <a:rPr lang="en-US" sz="1400" dirty="0" smtClean="0">
                <a:latin typeface="Comic Sans MS" panose="030F0702030302020204" pitchFamily="66" charset="0"/>
                <a:sym typeface="Wingdings" panose="05000000000000000000" pitchFamily="2" charset="2"/>
              </a:rPr>
              <a:t>. </a:t>
            </a:r>
            <a:r>
              <a:rPr lang="en-US" sz="1400" dirty="0" err="1" smtClean="0">
                <a:latin typeface="Comic Sans MS" panose="030F0702030302020204" pitchFamily="66" charset="0"/>
                <a:sym typeface="Wingdings" panose="05000000000000000000" pitchFamily="2" charset="2"/>
              </a:rPr>
              <a:t>Senichev’s</a:t>
            </a:r>
            <a:r>
              <a:rPr lang="en-US" sz="1400" dirty="0" smtClean="0">
                <a:latin typeface="Comic Sans MS" panose="030F0702030302020204" pitchFamily="66" charset="0"/>
                <a:sym typeface="Wingdings" panose="05000000000000000000" pitchFamily="2" charset="2"/>
              </a:rPr>
              <a:t> talk)</a:t>
            </a:r>
          </a:p>
          <a:p>
            <a:r>
              <a:rPr lang="en-US" sz="1400" dirty="0" smtClean="0">
                <a:latin typeface="Comic Sans MS" panose="030F0702030302020204" pitchFamily="66" charset="0"/>
                <a:sym typeface="Wingdings" panose="05000000000000000000" pitchFamily="2" charset="2"/>
              </a:rPr>
              <a:t>Straight section of the 8-ring as polarization preserving injector to NICA</a:t>
            </a:r>
          </a:p>
        </p:txBody>
      </p:sp>
      <p:sp>
        <p:nvSpPr>
          <p:cNvPr id="4" name="Дата 3"/>
          <p:cNvSpPr>
            <a:spLocks noGrp="1"/>
          </p:cNvSpPr>
          <p:nvPr>
            <p:ph type="dt" sz="half" idx="10"/>
          </p:nvPr>
        </p:nvSpPr>
        <p:spPr>
          <a:xfrm>
            <a:off x="738841" y="6356350"/>
            <a:ext cx="960750" cy="350492"/>
          </a:xfrm>
        </p:spPr>
        <p:txBody>
          <a:bodyPr/>
          <a:lstStyle/>
          <a:p>
            <a:fld id="{BB955EE8-9797-47AE-88F0-674FEE0CE4DA}" type="datetime1">
              <a:rPr lang="ru-RU" smtClean="0"/>
              <a:t>20.02.2025</a:t>
            </a:fld>
            <a:endParaRPr lang="ru-RU" dirty="0"/>
          </a:p>
        </p:txBody>
      </p:sp>
      <p:sp>
        <p:nvSpPr>
          <p:cNvPr id="5" name="Номер слайда 4"/>
          <p:cNvSpPr>
            <a:spLocks noGrp="1"/>
          </p:cNvSpPr>
          <p:nvPr>
            <p:ph type="sldNum" sz="quarter" idx="12"/>
          </p:nvPr>
        </p:nvSpPr>
        <p:spPr/>
        <p:txBody>
          <a:bodyPr/>
          <a:lstStyle/>
          <a:p>
            <a:fld id="{3A239050-E816-432C-A4D0-7DA556497304}" type="slidenum">
              <a:rPr lang="ru-RU" smtClean="0"/>
              <a:t>11</a:t>
            </a:fld>
            <a:endParaRPr lang="ru-RU"/>
          </a:p>
        </p:txBody>
      </p:sp>
      <p:pic>
        <p:nvPicPr>
          <p:cNvPr id="8" name="Объект 7"/>
          <p:cNvPicPr>
            <a:picLocks noChangeAspect="1"/>
          </p:cNvPicPr>
          <p:nvPr/>
        </p:nvPicPr>
        <p:blipFill>
          <a:blip r:embed="rId2"/>
          <a:stretch>
            <a:fillRect/>
          </a:stretch>
        </p:blipFill>
        <p:spPr>
          <a:xfrm>
            <a:off x="2689813" y="1499274"/>
            <a:ext cx="2388618" cy="572449"/>
          </a:xfrm>
          <a:prstGeom prst="rect">
            <a:avLst/>
          </a:prstGeom>
        </p:spPr>
      </p:pic>
      <p:sp>
        <p:nvSpPr>
          <p:cNvPr id="9" name="TextBox 8"/>
          <p:cNvSpPr txBox="1"/>
          <p:nvPr/>
        </p:nvSpPr>
        <p:spPr>
          <a:xfrm>
            <a:off x="10525824" y="1963863"/>
            <a:ext cx="184731" cy="1631216"/>
          </a:xfrm>
          <a:prstGeom prst="rect">
            <a:avLst/>
          </a:prstGeom>
          <a:noFill/>
        </p:spPr>
        <p:txBody>
          <a:bodyPr wrap="none" rtlCol="0">
            <a:spAutoFit/>
          </a:bodyPr>
          <a:lstStyle/>
          <a:p>
            <a:endParaRPr lang="ru-RU" sz="2000" dirty="0" smtClean="0">
              <a:solidFill>
                <a:srgbClr val="7030A0"/>
              </a:solidFill>
              <a:latin typeface="Comic Sans MS" panose="030F0702030302020204" pitchFamily="66" charset="0"/>
            </a:endParaRPr>
          </a:p>
          <a:p>
            <a:endParaRPr lang="ru-RU" sz="2000" dirty="0">
              <a:solidFill>
                <a:srgbClr val="7030A0"/>
              </a:solidFill>
              <a:latin typeface="Comic Sans MS" panose="030F0702030302020204" pitchFamily="66" charset="0"/>
            </a:endParaRPr>
          </a:p>
          <a:p>
            <a:endParaRPr lang="ru-RU" sz="2000" dirty="0">
              <a:solidFill>
                <a:srgbClr val="7030A0"/>
              </a:solidFill>
              <a:latin typeface="Comic Sans MS" panose="030F0702030302020204" pitchFamily="66" charset="0"/>
            </a:endParaRPr>
          </a:p>
          <a:p>
            <a:endParaRPr lang="ru-RU" sz="2000" dirty="0">
              <a:solidFill>
                <a:srgbClr val="7030A0"/>
              </a:solidFill>
              <a:latin typeface="Comic Sans MS" panose="030F0702030302020204" pitchFamily="66" charset="0"/>
            </a:endParaRPr>
          </a:p>
          <a:p>
            <a:endParaRPr lang="ru-RU" sz="2000" dirty="0">
              <a:solidFill>
                <a:srgbClr val="7030A0"/>
              </a:solidFill>
              <a:latin typeface="Comic Sans MS" panose="030F0702030302020204" pitchFamily="66" charset="0"/>
            </a:endParaRPr>
          </a:p>
        </p:txBody>
      </p:sp>
      <p:pic>
        <p:nvPicPr>
          <p:cNvPr id="10" name="Рисунок 9"/>
          <p:cNvPicPr>
            <a:picLocks noChangeAspect="1"/>
          </p:cNvPicPr>
          <p:nvPr/>
        </p:nvPicPr>
        <p:blipFill>
          <a:blip r:embed="rId3"/>
          <a:stretch>
            <a:fillRect/>
          </a:stretch>
        </p:blipFill>
        <p:spPr>
          <a:xfrm>
            <a:off x="1699591" y="2071723"/>
            <a:ext cx="4096815" cy="799193"/>
          </a:xfrm>
          <a:prstGeom prst="rect">
            <a:avLst/>
          </a:prstGeom>
        </p:spPr>
      </p:pic>
      <p:pic>
        <p:nvPicPr>
          <p:cNvPr id="12" name="Рисунок 11"/>
          <p:cNvPicPr>
            <a:picLocks noChangeAspect="1"/>
          </p:cNvPicPr>
          <p:nvPr/>
        </p:nvPicPr>
        <p:blipFill>
          <a:blip r:embed="rId4"/>
          <a:stretch>
            <a:fillRect/>
          </a:stretch>
        </p:blipFill>
        <p:spPr>
          <a:xfrm>
            <a:off x="8955240" y="2635872"/>
            <a:ext cx="1755315" cy="639963"/>
          </a:xfrm>
          <a:prstGeom prst="rect">
            <a:avLst/>
          </a:prstGeom>
        </p:spPr>
      </p:pic>
      <p:pic>
        <p:nvPicPr>
          <p:cNvPr id="11" name="Рисунок 10"/>
          <p:cNvPicPr>
            <a:picLocks noChangeAspect="1"/>
          </p:cNvPicPr>
          <p:nvPr/>
        </p:nvPicPr>
        <p:blipFill>
          <a:blip r:embed="rId5"/>
          <a:stretch>
            <a:fillRect/>
          </a:stretch>
        </p:blipFill>
        <p:spPr>
          <a:xfrm>
            <a:off x="2532795" y="3290189"/>
            <a:ext cx="1750711" cy="609780"/>
          </a:xfrm>
          <a:prstGeom prst="rect">
            <a:avLst/>
          </a:prstGeom>
        </p:spPr>
      </p:pic>
    </p:spTree>
    <p:extLst>
      <p:ext uri="{BB962C8B-B14F-4D97-AF65-F5344CB8AC3E}">
        <p14:creationId xmlns:p14="http://schemas.microsoft.com/office/powerpoint/2010/main" val="13144358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39916" y="3022415"/>
            <a:ext cx="10661374" cy="738118"/>
          </a:xfrm>
        </p:spPr>
        <p:txBody>
          <a:bodyPr>
            <a:normAutofit fontScale="90000"/>
          </a:bodyPr>
          <a:lstStyle/>
          <a:p>
            <a:pPr>
              <a:lnSpc>
                <a:spcPct val="100000"/>
              </a:lnSpc>
            </a:pPr>
            <a:r>
              <a:rPr lang="en-US" sz="1800" dirty="0" smtClean="0">
                <a:solidFill>
                  <a:srgbClr val="C00000"/>
                </a:solidFill>
                <a:latin typeface="Comic Sans MS" panose="030F0702030302020204" pitchFamily="66" charset="0"/>
              </a:rPr>
              <a:t>NICA as a hybrid </a:t>
            </a:r>
            <a:r>
              <a:rPr lang="en-US" sz="1800" dirty="0" err="1" smtClean="0">
                <a:solidFill>
                  <a:srgbClr val="C00000"/>
                </a:solidFill>
                <a:latin typeface="Comic Sans MS" panose="030F0702030302020204" pitchFamily="66" charset="0"/>
              </a:rPr>
              <a:t>axion</a:t>
            </a:r>
            <a:r>
              <a:rPr lang="en-US" sz="1800" dirty="0" smtClean="0">
                <a:solidFill>
                  <a:srgbClr val="C00000"/>
                </a:solidFill>
                <a:latin typeface="Comic Sans MS" panose="030F0702030302020204" pitchFamily="66" charset="0"/>
              </a:rPr>
              <a:t> antenna with E+B bypasses </a:t>
            </a:r>
            <a:r>
              <a:rPr lang="en-US" sz="1600" dirty="0" smtClean="0">
                <a:solidFill>
                  <a:srgbClr val="C00000"/>
                </a:solidFill>
                <a:latin typeface="Comic Sans MS" panose="030F0702030302020204" pitchFamily="66" charset="0"/>
              </a:rPr>
              <a:t/>
            </a:r>
            <a:br>
              <a:rPr lang="en-US" sz="1600" dirty="0" smtClean="0">
                <a:solidFill>
                  <a:srgbClr val="C00000"/>
                </a:solidFill>
                <a:latin typeface="Comic Sans MS" panose="030F0702030302020204" pitchFamily="66" charset="0"/>
              </a:rPr>
            </a:br>
            <a:r>
              <a:rPr lang="en-US" sz="1600" dirty="0">
                <a:solidFill>
                  <a:srgbClr val="C00000"/>
                </a:solidFill>
                <a:latin typeface="Comic Sans MS" panose="030F0702030302020204" pitchFamily="66" charset="0"/>
              </a:rPr>
              <a:t/>
            </a:r>
            <a:br>
              <a:rPr lang="en-US" sz="1600" dirty="0">
                <a:solidFill>
                  <a:srgbClr val="C00000"/>
                </a:solidFill>
                <a:latin typeface="Comic Sans MS" panose="030F0702030302020204" pitchFamily="66" charset="0"/>
              </a:rPr>
            </a:br>
            <a:r>
              <a:rPr lang="en-US" sz="1600" dirty="0" smtClean="0">
                <a:latin typeface="Comic Sans MS" panose="030F0702030302020204" pitchFamily="66" charset="0"/>
              </a:rPr>
              <a:t>Prime motivation: </a:t>
            </a:r>
            <a:r>
              <a:rPr lang="en-US" sz="1600" dirty="0" err="1" smtClean="0">
                <a:latin typeface="Comic Sans MS" panose="030F0702030302020204" pitchFamily="66" charset="0"/>
              </a:rPr>
              <a:t>quaisi</a:t>
            </a:r>
            <a:r>
              <a:rPr lang="en-US" sz="1600" dirty="0" smtClean="0">
                <a:latin typeface="Comic Sans MS" panose="030F0702030302020204" pitchFamily="66" charset="0"/>
              </a:rPr>
              <a:t>-frozen deuteron spin at NICA to search for the deuteron EDM</a:t>
            </a:r>
            <a:br>
              <a:rPr lang="en-US" sz="1600" dirty="0" smtClean="0">
                <a:latin typeface="Comic Sans MS" panose="030F0702030302020204" pitchFamily="66" charset="0"/>
              </a:rPr>
            </a:br>
            <a:r>
              <a:rPr lang="en-US" sz="1600" dirty="0">
                <a:latin typeface="Comic Sans MS" panose="030F0702030302020204" pitchFamily="66" charset="0"/>
              </a:rPr>
              <a:t/>
            </a:r>
            <a:br>
              <a:rPr lang="en-US" sz="1600" dirty="0">
                <a:latin typeface="Comic Sans MS" panose="030F0702030302020204" pitchFamily="66" charset="0"/>
              </a:rPr>
            </a:br>
            <a:r>
              <a:rPr lang="en-US" sz="1600" dirty="0" smtClean="0">
                <a:latin typeface="Comic Sans MS" panose="030F0702030302020204" pitchFamily="66" charset="0"/>
              </a:rPr>
              <a:t>Two approx. 100 m bypasses will endow NICA with partial features of PTR</a:t>
            </a:r>
            <a:br>
              <a:rPr lang="en-US" sz="1600" dirty="0" smtClean="0">
                <a:latin typeface="Comic Sans MS" panose="030F0702030302020204" pitchFamily="66" charset="0"/>
              </a:rPr>
            </a:br>
            <a:r>
              <a:rPr lang="en-US" sz="1600" dirty="0">
                <a:latin typeface="Comic Sans MS" panose="030F0702030302020204" pitchFamily="66" charset="0"/>
              </a:rPr>
              <a:t/>
            </a:r>
            <a:br>
              <a:rPr lang="en-US" sz="1600" dirty="0">
                <a:latin typeface="Comic Sans MS" panose="030F0702030302020204" pitchFamily="66" charset="0"/>
              </a:rPr>
            </a:br>
            <a:r>
              <a:rPr lang="en-US" sz="1600" dirty="0" smtClean="0">
                <a:latin typeface="Comic Sans MS" panose="030F0702030302020204" pitchFamily="66" charset="0"/>
              </a:rPr>
              <a:t>Bypasses with </a:t>
            </a:r>
            <a:r>
              <a:rPr lang="en-US" sz="1600" dirty="0" err="1" smtClean="0">
                <a:latin typeface="Comic Sans MS" panose="030F0702030302020204" pitchFamily="66" charset="0"/>
              </a:rPr>
              <a:t>magentic</a:t>
            </a:r>
            <a:r>
              <a:rPr lang="en-US" sz="1600" dirty="0" smtClean="0">
                <a:latin typeface="Comic Sans MS" panose="030F0702030302020204" pitchFamily="66" charset="0"/>
              </a:rPr>
              <a:t> dipoles and electric deflectors  act on spin as </a:t>
            </a:r>
            <a:r>
              <a:rPr lang="en-US" sz="1600" b="1" dirty="0" smtClean="0">
                <a:solidFill>
                  <a:srgbClr val="C00000"/>
                </a:solidFill>
                <a:latin typeface="Comic Sans MS" panose="030F0702030302020204" pitchFamily="66" charset="0"/>
              </a:rPr>
              <a:t>static</a:t>
            </a:r>
            <a:r>
              <a:rPr lang="en-US" sz="1600" dirty="0" smtClean="0">
                <a:latin typeface="Comic Sans MS" panose="030F0702030302020204" pitchFamily="66" charset="0"/>
              </a:rPr>
              <a:t> WFs</a:t>
            </a:r>
            <a:br>
              <a:rPr lang="en-US" sz="1600" dirty="0" smtClean="0">
                <a:latin typeface="Comic Sans MS" panose="030F0702030302020204" pitchFamily="66" charset="0"/>
              </a:rPr>
            </a:br>
            <a:r>
              <a:rPr lang="en-US" sz="1600" dirty="0">
                <a:latin typeface="Comic Sans MS" panose="030F0702030302020204" pitchFamily="66" charset="0"/>
              </a:rPr>
              <a:t/>
            </a:r>
            <a:br>
              <a:rPr lang="en-US" sz="1600" dirty="0">
                <a:latin typeface="Comic Sans MS" panose="030F0702030302020204" pitchFamily="66" charset="0"/>
              </a:rPr>
            </a:br>
            <a:r>
              <a:rPr lang="en-US" sz="2000" dirty="0" smtClean="0">
                <a:latin typeface="Comic Sans MS" panose="030F0702030302020204" pitchFamily="66" charset="0"/>
              </a:rPr>
              <a:t/>
            </a:r>
            <a:br>
              <a:rPr lang="en-US" sz="2000" dirty="0" smtClean="0">
                <a:latin typeface="Comic Sans MS" panose="030F0702030302020204" pitchFamily="66" charset="0"/>
              </a:rPr>
            </a:br>
            <a:r>
              <a:rPr lang="en-US" sz="2000" dirty="0">
                <a:latin typeface="Comic Sans MS" panose="030F0702030302020204" pitchFamily="66" charset="0"/>
              </a:rPr>
              <a:t/>
            </a:r>
            <a:br>
              <a:rPr lang="en-US" sz="2000" dirty="0">
                <a:latin typeface="Comic Sans MS" panose="030F0702030302020204" pitchFamily="66" charset="0"/>
              </a:rPr>
            </a:br>
            <a:r>
              <a:rPr lang="en-US" sz="2000" dirty="0" smtClean="0">
                <a:latin typeface="Comic Sans MS" panose="030F0702030302020204" pitchFamily="66" charset="0"/>
              </a:rPr>
              <a:t/>
            </a:r>
            <a:br>
              <a:rPr lang="en-US" sz="2000" dirty="0" smtClean="0">
                <a:latin typeface="Comic Sans MS" panose="030F0702030302020204" pitchFamily="66" charset="0"/>
              </a:rPr>
            </a:br>
            <a:r>
              <a:rPr lang="en-US" sz="2000" dirty="0">
                <a:latin typeface="Comic Sans MS" panose="030F0702030302020204" pitchFamily="66" charset="0"/>
              </a:rPr>
              <a:t/>
            </a:r>
            <a:br>
              <a:rPr lang="en-US" sz="2000" dirty="0">
                <a:latin typeface="Comic Sans MS" panose="030F0702030302020204" pitchFamily="66" charset="0"/>
              </a:rPr>
            </a:br>
            <a:r>
              <a:rPr lang="en-US" sz="2000" dirty="0" smtClean="0">
                <a:latin typeface="Comic Sans MS" panose="030F0702030302020204" pitchFamily="66" charset="0"/>
              </a:rPr>
              <a:t/>
            </a:r>
            <a:br>
              <a:rPr lang="en-US" sz="2000" dirty="0" smtClean="0">
                <a:latin typeface="Comic Sans MS" panose="030F0702030302020204" pitchFamily="66" charset="0"/>
              </a:rPr>
            </a:br>
            <a:r>
              <a:rPr lang="en-US" sz="2000" dirty="0">
                <a:latin typeface="Comic Sans MS" panose="030F0702030302020204" pitchFamily="66" charset="0"/>
              </a:rPr>
              <a:t/>
            </a:r>
            <a:br>
              <a:rPr lang="en-US" sz="2000" dirty="0">
                <a:latin typeface="Comic Sans MS" panose="030F0702030302020204" pitchFamily="66" charset="0"/>
              </a:rPr>
            </a:br>
            <a:r>
              <a:rPr lang="en-US" sz="2000" dirty="0" smtClean="0">
                <a:latin typeface="Comic Sans MS" panose="030F0702030302020204" pitchFamily="66" charset="0"/>
              </a:rPr>
              <a:t/>
            </a:r>
            <a:br>
              <a:rPr lang="en-US" sz="2000" dirty="0" smtClean="0">
                <a:latin typeface="Comic Sans MS" panose="030F0702030302020204" pitchFamily="66" charset="0"/>
              </a:rPr>
            </a:br>
            <a:r>
              <a:rPr lang="en-US" sz="2000" dirty="0">
                <a:latin typeface="Comic Sans MS" panose="030F0702030302020204" pitchFamily="66" charset="0"/>
              </a:rPr>
              <a:t/>
            </a:r>
            <a:br>
              <a:rPr lang="en-US" sz="2000" dirty="0">
                <a:latin typeface="Comic Sans MS" panose="030F0702030302020204" pitchFamily="66" charset="0"/>
              </a:rPr>
            </a:br>
            <a:r>
              <a:rPr lang="en-US" sz="2000" dirty="0" smtClean="0">
                <a:latin typeface="Comic Sans MS" panose="030F0702030302020204" pitchFamily="66" charset="0"/>
              </a:rPr>
              <a:t/>
            </a:r>
            <a:br>
              <a:rPr lang="en-US" sz="2000" dirty="0" smtClean="0">
                <a:latin typeface="Comic Sans MS" panose="030F0702030302020204" pitchFamily="66" charset="0"/>
              </a:rPr>
            </a:br>
            <a:r>
              <a:rPr lang="en-US" sz="2000" dirty="0">
                <a:latin typeface="Comic Sans MS" panose="030F0702030302020204" pitchFamily="66" charset="0"/>
              </a:rPr>
              <a:t/>
            </a:r>
            <a:br>
              <a:rPr lang="en-US" sz="2000" dirty="0">
                <a:latin typeface="Comic Sans MS" panose="030F0702030302020204" pitchFamily="66" charset="0"/>
              </a:rPr>
            </a:br>
            <a:r>
              <a:rPr lang="en-US" sz="2000" dirty="0" smtClean="0">
                <a:latin typeface="Comic Sans MS" panose="030F0702030302020204" pitchFamily="66" charset="0"/>
              </a:rPr>
              <a:t/>
            </a:r>
            <a:br>
              <a:rPr lang="en-US" sz="2000" dirty="0" smtClean="0">
                <a:latin typeface="Comic Sans MS" panose="030F0702030302020204" pitchFamily="66" charset="0"/>
              </a:rPr>
            </a:br>
            <a:r>
              <a:rPr lang="en-US" sz="2000" dirty="0" smtClean="0">
                <a:latin typeface="Comic Sans MS" panose="030F0702030302020204" pitchFamily="66" charset="0"/>
              </a:rPr>
              <a:t/>
            </a:r>
            <a:br>
              <a:rPr lang="en-US" sz="2000" dirty="0" smtClean="0">
                <a:latin typeface="Comic Sans MS" panose="030F0702030302020204" pitchFamily="66" charset="0"/>
              </a:rPr>
            </a:br>
            <a:r>
              <a:rPr lang="en-US" sz="2000" dirty="0">
                <a:latin typeface="Comic Sans MS" panose="030F0702030302020204" pitchFamily="66" charset="0"/>
              </a:rPr>
              <a:t/>
            </a:r>
            <a:br>
              <a:rPr lang="en-US" sz="2000" dirty="0">
                <a:latin typeface="Comic Sans MS" panose="030F0702030302020204" pitchFamily="66" charset="0"/>
              </a:rPr>
            </a:br>
            <a:r>
              <a:rPr lang="en-US" sz="2000" dirty="0" smtClean="0">
                <a:latin typeface="Comic Sans MS" panose="030F0702030302020204" pitchFamily="66" charset="0"/>
              </a:rPr>
              <a:t/>
            </a:r>
            <a:br>
              <a:rPr lang="en-US" sz="2000" dirty="0" smtClean="0">
                <a:latin typeface="Comic Sans MS" panose="030F0702030302020204" pitchFamily="66" charset="0"/>
              </a:rPr>
            </a:br>
            <a:r>
              <a:rPr lang="en-US" sz="2000" dirty="0" smtClean="0">
                <a:latin typeface="Comic Sans MS" panose="030F0702030302020204" pitchFamily="66" charset="0"/>
              </a:rPr>
              <a:t>Still better: long straight sections in the new </a:t>
            </a:r>
            <a:r>
              <a:rPr lang="en-US" sz="2000" dirty="0" err="1" smtClean="0">
                <a:latin typeface="Comic Sans MS" panose="030F0702030302020204" pitchFamily="66" charset="0"/>
              </a:rPr>
              <a:t>Nuclotron</a:t>
            </a:r>
            <a:r>
              <a:rPr lang="en-US" sz="2000" dirty="0" smtClean="0">
                <a:latin typeface="Comic Sans MS" panose="030F0702030302020204" pitchFamily="66" charset="0"/>
              </a:rPr>
              <a:t> (under discussion)</a:t>
            </a:r>
            <a:endParaRPr lang="ru-RU" sz="2000" dirty="0">
              <a:latin typeface="Comic Sans MS" panose="030F0702030302020204" pitchFamily="66" charset="0"/>
            </a:endParaRPr>
          </a:p>
        </p:txBody>
      </p:sp>
      <p:sp>
        <p:nvSpPr>
          <p:cNvPr id="4" name="Дата 3"/>
          <p:cNvSpPr>
            <a:spLocks noGrp="1"/>
          </p:cNvSpPr>
          <p:nvPr>
            <p:ph type="dt" sz="half" idx="10"/>
          </p:nvPr>
        </p:nvSpPr>
        <p:spPr/>
        <p:txBody>
          <a:bodyPr/>
          <a:lstStyle/>
          <a:p>
            <a:fld id="{BB955EE8-9797-47AE-88F0-674FEE0CE4DA}" type="datetime1">
              <a:rPr lang="ru-RU" smtClean="0"/>
              <a:t>20.02.2025</a:t>
            </a:fld>
            <a:endParaRPr lang="ru-RU"/>
          </a:p>
        </p:txBody>
      </p:sp>
      <p:sp>
        <p:nvSpPr>
          <p:cNvPr id="5" name="Номер слайда 4"/>
          <p:cNvSpPr>
            <a:spLocks noGrp="1"/>
          </p:cNvSpPr>
          <p:nvPr>
            <p:ph type="sldNum" sz="quarter" idx="12"/>
          </p:nvPr>
        </p:nvSpPr>
        <p:spPr/>
        <p:txBody>
          <a:bodyPr/>
          <a:lstStyle/>
          <a:p>
            <a:fld id="{3A239050-E816-432C-A4D0-7DA556497304}" type="slidenum">
              <a:rPr lang="ru-RU" smtClean="0"/>
              <a:t>12</a:t>
            </a:fld>
            <a:endParaRPr lang="ru-RU"/>
          </a:p>
        </p:txBody>
      </p:sp>
      <p:pic>
        <p:nvPicPr>
          <p:cNvPr id="6" name="Объект 5"/>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1355035" y="2375452"/>
            <a:ext cx="7736414" cy="3310645"/>
          </a:xfrm>
          <a:prstGeom prst="rect">
            <a:avLst/>
          </a:prstGeom>
        </p:spPr>
      </p:pic>
      <p:sp>
        <p:nvSpPr>
          <p:cNvPr id="10" name="TextBox 9"/>
          <p:cNvSpPr txBox="1"/>
          <p:nvPr/>
        </p:nvSpPr>
        <p:spPr>
          <a:xfrm>
            <a:off x="9306339" y="300480"/>
            <a:ext cx="2394951" cy="646331"/>
          </a:xfrm>
          <a:prstGeom prst="rect">
            <a:avLst/>
          </a:prstGeom>
          <a:noFill/>
        </p:spPr>
        <p:txBody>
          <a:bodyPr wrap="none" rtlCol="0">
            <a:spAutoFit/>
          </a:bodyPr>
          <a:lstStyle/>
          <a:p>
            <a:r>
              <a:rPr lang="en-US" dirty="0" smtClean="0"/>
              <a:t>Y. </a:t>
            </a:r>
            <a:r>
              <a:rPr lang="en-US" dirty="0" err="1" smtClean="0"/>
              <a:t>Senichev</a:t>
            </a:r>
            <a:r>
              <a:rPr lang="en-US" dirty="0" smtClean="0"/>
              <a:t> et al. (2022)</a:t>
            </a:r>
          </a:p>
          <a:p>
            <a:r>
              <a:rPr lang="en-US" dirty="0" smtClean="0"/>
              <a:t>More in </a:t>
            </a:r>
            <a:r>
              <a:rPr lang="en-US" dirty="0" err="1" smtClean="0"/>
              <a:t>Senichev’s</a:t>
            </a:r>
            <a:r>
              <a:rPr lang="en-US" dirty="0" smtClean="0"/>
              <a:t> talk</a:t>
            </a:r>
          </a:p>
        </p:txBody>
      </p:sp>
      <p:sp>
        <p:nvSpPr>
          <p:cNvPr id="3" name="TextBox 2"/>
          <p:cNvSpPr txBox="1"/>
          <p:nvPr/>
        </p:nvSpPr>
        <p:spPr>
          <a:xfrm>
            <a:off x="9335193" y="1384448"/>
            <a:ext cx="2844048" cy="923330"/>
          </a:xfrm>
          <a:prstGeom prst="rect">
            <a:avLst/>
          </a:prstGeom>
          <a:noFill/>
        </p:spPr>
        <p:txBody>
          <a:bodyPr wrap="none" rtlCol="0">
            <a:spAutoFit/>
          </a:bodyPr>
          <a:lstStyle/>
          <a:p>
            <a:r>
              <a:rPr lang="en-US" dirty="0" smtClean="0">
                <a:solidFill>
                  <a:srgbClr val="C00000"/>
                </a:solidFill>
                <a:latin typeface="Comic Sans MS" panose="030F0702030302020204" pitchFamily="66" charset="0"/>
              </a:rPr>
              <a:t>Bypass guarantees </a:t>
            </a:r>
          </a:p>
          <a:p>
            <a:r>
              <a:rPr lang="en-US" dirty="0" smtClean="0">
                <a:solidFill>
                  <a:srgbClr val="C00000"/>
                </a:solidFill>
                <a:latin typeface="Comic Sans MS" panose="030F0702030302020204" pitchFamily="66" charset="0"/>
              </a:rPr>
              <a:t>no interference with</a:t>
            </a:r>
          </a:p>
          <a:p>
            <a:r>
              <a:rPr lang="en-US" dirty="0" smtClean="0">
                <a:solidFill>
                  <a:srgbClr val="C00000"/>
                </a:solidFill>
                <a:latin typeface="Comic Sans MS" panose="030F0702030302020204" pitchFamily="66" charset="0"/>
              </a:rPr>
              <a:t>SPD and MPD operation !</a:t>
            </a:r>
            <a:endParaRPr lang="ru-RU" dirty="0">
              <a:solidFill>
                <a:srgbClr val="C00000"/>
              </a:solidFill>
              <a:latin typeface="Comic Sans MS" panose="030F0702030302020204" pitchFamily="66" charset="0"/>
            </a:endParaRPr>
          </a:p>
        </p:txBody>
      </p:sp>
    </p:spTree>
    <p:extLst>
      <p:ext uri="{BB962C8B-B14F-4D97-AF65-F5344CB8AC3E}">
        <p14:creationId xmlns:p14="http://schemas.microsoft.com/office/powerpoint/2010/main" val="14680895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8255" y="256377"/>
            <a:ext cx="9795933" cy="391231"/>
          </a:xfrm>
        </p:spPr>
        <p:txBody>
          <a:bodyPr>
            <a:noAutofit/>
          </a:bodyPr>
          <a:lstStyle/>
          <a:p>
            <a:r>
              <a:rPr lang="en-US" sz="2800" dirty="0" smtClean="0">
                <a:solidFill>
                  <a:srgbClr val="C00000"/>
                </a:solidFill>
                <a:latin typeface="Comic Sans MS" panose="030F0702030302020204" pitchFamily="66" charset="0"/>
              </a:rPr>
              <a:t>Bypass/Straight sections</a:t>
            </a:r>
            <a:endParaRPr lang="ru-RU" sz="2800" dirty="0">
              <a:solidFill>
                <a:srgbClr val="C00000"/>
              </a:solidFill>
              <a:latin typeface="Comic Sans MS" panose="030F0702030302020204" pitchFamily="66" charset="0"/>
            </a:endParaRPr>
          </a:p>
        </p:txBody>
      </p:sp>
      <p:sp>
        <p:nvSpPr>
          <p:cNvPr id="3" name="Объект 2"/>
          <p:cNvSpPr>
            <a:spLocks noGrp="1"/>
          </p:cNvSpPr>
          <p:nvPr>
            <p:ph idx="1"/>
          </p:nvPr>
        </p:nvSpPr>
        <p:spPr>
          <a:xfrm>
            <a:off x="308442" y="950777"/>
            <a:ext cx="11300177" cy="6059700"/>
          </a:xfrm>
        </p:spPr>
        <p:txBody>
          <a:bodyPr>
            <a:normAutofit/>
          </a:bodyPr>
          <a:lstStyle/>
          <a:p>
            <a:pPr marL="0" indent="0">
              <a:buNone/>
            </a:pPr>
            <a:endParaRPr lang="en-US" sz="1800" dirty="0" smtClean="0">
              <a:latin typeface="Comic Sans MS" panose="030F0702030302020204" pitchFamily="66" charset="0"/>
            </a:endParaRPr>
          </a:p>
          <a:p>
            <a:r>
              <a:rPr lang="en-US" sz="1800" dirty="0" smtClean="0">
                <a:latin typeface="Comic Sans MS" panose="030F0702030302020204" pitchFamily="66" charset="0"/>
              </a:rPr>
              <a:t>Scan maintaining the integral Wien filter features </a:t>
            </a:r>
          </a:p>
          <a:p>
            <a:r>
              <a:rPr lang="en-US" sz="1800" dirty="0" smtClean="0">
                <a:latin typeface="Comic Sans MS" panose="030F0702030302020204" pitchFamily="66" charset="0"/>
              </a:rPr>
              <a:t>Effective length of the Wien filter per straight section ~ 10 m</a:t>
            </a:r>
          </a:p>
          <a:p>
            <a:r>
              <a:rPr lang="en-US" sz="1800" dirty="0">
                <a:latin typeface="Comic Sans MS" panose="030F0702030302020204" pitchFamily="66" charset="0"/>
              </a:rPr>
              <a:t>Band </a:t>
            </a:r>
            <a:r>
              <a:rPr lang="en-US" sz="1800" dirty="0" smtClean="0">
                <a:latin typeface="Comic Sans MS" panose="030F0702030302020204" pitchFamily="66" charset="0"/>
              </a:rPr>
              <a:t>width </a:t>
            </a:r>
            <a:r>
              <a:rPr lang="en-US" sz="1800" dirty="0">
                <a:latin typeface="Comic Sans MS" panose="030F0702030302020204" pitchFamily="66" charset="0"/>
              </a:rPr>
              <a:t>at a fixed energy and </a:t>
            </a:r>
            <a:r>
              <a:rPr lang="en-US" sz="1800" dirty="0" smtClean="0">
                <a:latin typeface="Comic Sans MS" panose="030F0702030302020204" pitchFamily="66" charset="0"/>
              </a:rPr>
              <a:t>orbit</a:t>
            </a:r>
          </a:p>
          <a:p>
            <a:pPr marL="0" indent="0">
              <a:buNone/>
            </a:pPr>
            <a:endParaRPr lang="en-US" sz="1800" dirty="0">
              <a:latin typeface="Comic Sans MS" panose="030F0702030302020204" pitchFamily="66" charset="0"/>
            </a:endParaRPr>
          </a:p>
          <a:p>
            <a:pPr marL="0" indent="0">
              <a:buNone/>
            </a:pPr>
            <a:endParaRPr lang="ru-RU" sz="1800" dirty="0" smtClean="0">
              <a:latin typeface="Comic Sans MS" panose="030F0702030302020204" pitchFamily="66" charset="0"/>
            </a:endParaRPr>
          </a:p>
          <a:p>
            <a:pPr>
              <a:lnSpc>
                <a:spcPct val="120000"/>
              </a:lnSpc>
            </a:pPr>
            <a:endParaRPr lang="en-US" sz="1800" dirty="0" smtClean="0">
              <a:latin typeface="Comic Sans MS" panose="030F0702030302020204" pitchFamily="66" charset="0"/>
            </a:endParaRPr>
          </a:p>
          <a:p>
            <a:pPr>
              <a:lnSpc>
                <a:spcPct val="120000"/>
              </a:lnSpc>
            </a:pPr>
            <a:r>
              <a:rPr lang="en-US" sz="1800" dirty="0" smtClean="0">
                <a:latin typeface="Comic Sans MS" panose="030F0702030302020204" pitchFamily="66" charset="0"/>
              </a:rPr>
              <a:t>Polarimetry preferred proton energy  ~270 MeV </a:t>
            </a:r>
          </a:p>
          <a:p>
            <a:r>
              <a:rPr lang="en-US" sz="1800" dirty="0" smtClean="0">
                <a:latin typeface="Comic Sans MS" panose="030F0702030302020204" pitchFamily="66" charset="0"/>
              </a:rPr>
              <a:t>Protons: </a:t>
            </a:r>
            <a:r>
              <a:rPr lang="en-US" sz="1800" dirty="0" err="1" smtClean="0">
                <a:latin typeface="Comic Sans MS" panose="030F0702030302020204" pitchFamily="66" charset="0"/>
              </a:rPr>
              <a:t>axion</a:t>
            </a:r>
            <a:r>
              <a:rPr lang="en-US" sz="1800" dirty="0" smtClean="0">
                <a:latin typeface="Comic Sans MS" panose="030F0702030302020204" pitchFamily="66" charset="0"/>
              </a:rPr>
              <a:t> resonance  buildup of the horizontal polarization</a:t>
            </a:r>
          </a:p>
          <a:p>
            <a:r>
              <a:rPr lang="en-US" sz="1800" dirty="0" smtClean="0">
                <a:latin typeface="Comic Sans MS" panose="030F0702030302020204" pitchFamily="66" charset="0"/>
              </a:rPr>
              <a:t>Need time-stamped polarimetry for detection of the </a:t>
            </a:r>
            <a:r>
              <a:rPr lang="en-US" sz="1800" dirty="0" err="1" smtClean="0">
                <a:latin typeface="Comic Sans MS" panose="030F0702030302020204" pitchFamily="66" charset="0"/>
              </a:rPr>
              <a:t>precessing</a:t>
            </a:r>
            <a:r>
              <a:rPr lang="en-US" sz="1800" dirty="0" smtClean="0">
                <a:latin typeface="Comic Sans MS" panose="030F0702030302020204" pitchFamily="66" charset="0"/>
              </a:rPr>
              <a:t> horizontal polarization</a:t>
            </a:r>
          </a:p>
          <a:p>
            <a:r>
              <a:rPr lang="en-US" sz="1800" dirty="0" smtClean="0">
                <a:latin typeface="Comic Sans MS" panose="030F0702030302020204" pitchFamily="66" charset="0"/>
              </a:rPr>
              <a:t>Fourier analysis of oscillating horizontal polarization is basically free of systematics</a:t>
            </a:r>
          </a:p>
          <a:p>
            <a:r>
              <a:rPr lang="en-US" sz="1800" dirty="0" smtClean="0">
                <a:latin typeface="Comic Sans MS" panose="030F0702030302020204" pitchFamily="66" charset="0"/>
              </a:rPr>
              <a:t>Proton antenna more sensitive than the deuteron one: larger magnetic moment, lower mass</a:t>
            </a:r>
            <a:endParaRPr lang="en-US" sz="1800" dirty="0"/>
          </a:p>
        </p:txBody>
      </p:sp>
      <p:sp>
        <p:nvSpPr>
          <p:cNvPr id="4" name="Дата 3"/>
          <p:cNvSpPr>
            <a:spLocks noGrp="1"/>
          </p:cNvSpPr>
          <p:nvPr>
            <p:ph type="dt" sz="half" idx="10"/>
          </p:nvPr>
        </p:nvSpPr>
        <p:spPr/>
        <p:txBody>
          <a:bodyPr/>
          <a:lstStyle/>
          <a:p>
            <a:fld id="{BB955EE8-9797-47AE-88F0-674FEE0CE4DA}" type="datetime1">
              <a:rPr lang="ru-RU" smtClean="0"/>
              <a:t>20.02.2025</a:t>
            </a:fld>
            <a:endParaRPr lang="ru-RU" dirty="0"/>
          </a:p>
        </p:txBody>
      </p:sp>
      <p:sp>
        <p:nvSpPr>
          <p:cNvPr id="5" name="Номер слайда 4"/>
          <p:cNvSpPr>
            <a:spLocks noGrp="1"/>
          </p:cNvSpPr>
          <p:nvPr>
            <p:ph type="sldNum" sz="quarter" idx="12"/>
          </p:nvPr>
        </p:nvSpPr>
        <p:spPr/>
        <p:txBody>
          <a:bodyPr/>
          <a:lstStyle/>
          <a:p>
            <a:fld id="{3A239050-E816-432C-A4D0-7DA556497304}" type="slidenum">
              <a:rPr lang="ru-RU" smtClean="0"/>
              <a:t>13</a:t>
            </a:fld>
            <a:endParaRPr lang="ru-RU" dirty="0"/>
          </a:p>
        </p:txBody>
      </p:sp>
      <p:grpSp>
        <p:nvGrpSpPr>
          <p:cNvPr id="11" name="Группа 10"/>
          <p:cNvGrpSpPr/>
          <p:nvPr/>
        </p:nvGrpSpPr>
        <p:grpSpPr>
          <a:xfrm>
            <a:off x="555317" y="2483046"/>
            <a:ext cx="5899520" cy="976256"/>
            <a:chOff x="1232978" y="2257245"/>
            <a:chExt cx="5304558" cy="870488"/>
          </a:xfrm>
        </p:grpSpPr>
        <p:sp>
          <p:nvSpPr>
            <p:cNvPr id="6" name="TextBox 5"/>
            <p:cNvSpPr txBox="1"/>
            <p:nvPr/>
          </p:nvSpPr>
          <p:spPr>
            <a:xfrm>
              <a:off x="1232978" y="2469932"/>
              <a:ext cx="905625" cy="411648"/>
            </a:xfrm>
            <a:prstGeom prst="rect">
              <a:avLst/>
            </a:prstGeom>
            <a:noFill/>
          </p:spPr>
          <p:txBody>
            <a:bodyPr wrap="square" rtlCol="0">
              <a:spAutoFit/>
            </a:bodyPr>
            <a:lstStyle/>
            <a:p>
              <a:r>
                <a:rPr lang="en-US" sz="2400" dirty="0" err="1" smtClean="0">
                  <a:latin typeface="Symbol" panose="05050102010706020507" pitchFamily="18" charset="2"/>
                </a:rPr>
                <a:t>D</a:t>
              </a:r>
              <a:r>
                <a:rPr lang="en-US" sz="2400" dirty="0" err="1" smtClean="0">
                  <a:latin typeface="Comic Sans MS" panose="030F0702030302020204" pitchFamily="66" charset="0"/>
                </a:rPr>
                <a:t>f</a:t>
              </a:r>
              <a:r>
                <a:rPr lang="en-US" sz="2400" baseline="-25000" dirty="0" err="1" smtClean="0">
                  <a:latin typeface="Comic Sans MS" panose="030F0702030302020204" pitchFamily="66" charset="0"/>
                </a:rPr>
                <a:t>s</a:t>
              </a:r>
              <a:r>
                <a:rPr lang="en-US" sz="2400" baseline="-25000" dirty="0" smtClean="0">
                  <a:latin typeface="Comic Sans MS" panose="030F0702030302020204" pitchFamily="66" charset="0"/>
                </a:rPr>
                <a:t> </a:t>
              </a:r>
              <a:r>
                <a:rPr lang="en-US" sz="2400" dirty="0" smtClean="0">
                  <a:latin typeface="Comic Sans MS" panose="030F0702030302020204" pitchFamily="66" charset="0"/>
                </a:rPr>
                <a:t>= </a:t>
              </a:r>
              <a:endParaRPr lang="ru-RU" sz="2400" dirty="0">
                <a:latin typeface="Comic Sans MS" panose="030F0702030302020204" pitchFamily="66" charset="0"/>
              </a:endParaRPr>
            </a:p>
          </p:txBody>
        </p:sp>
        <p:sp>
          <p:nvSpPr>
            <p:cNvPr id="7" name="TextBox 6"/>
            <p:cNvSpPr txBox="1"/>
            <p:nvPr/>
          </p:nvSpPr>
          <p:spPr>
            <a:xfrm>
              <a:off x="1928056" y="2257245"/>
              <a:ext cx="1452642" cy="400110"/>
            </a:xfrm>
            <a:prstGeom prst="rect">
              <a:avLst/>
            </a:prstGeom>
            <a:noFill/>
          </p:spPr>
          <p:txBody>
            <a:bodyPr wrap="none" rtlCol="0">
              <a:spAutoFit/>
            </a:bodyPr>
            <a:lstStyle/>
            <a:p>
              <a:r>
                <a:rPr lang="en-US" sz="2000" dirty="0" smtClean="0">
                  <a:latin typeface="Comic Sans MS" panose="030F0702030302020204" pitchFamily="66" charset="0"/>
                </a:rPr>
                <a:t>(1+G) q E L</a:t>
              </a:r>
              <a:endParaRPr lang="ru-RU" sz="2000" dirty="0">
                <a:latin typeface="Comic Sans MS" panose="030F0702030302020204" pitchFamily="66" charset="0"/>
              </a:endParaRPr>
            </a:p>
          </p:txBody>
        </p:sp>
        <p:sp>
          <p:nvSpPr>
            <p:cNvPr id="8" name="TextBox 7"/>
            <p:cNvSpPr txBox="1"/>
            <p:nvPr/>
          </p:nvSpPr>
          <p:spPr>
            <a:xfrm>
              <a:off x="1931638" y="2727623"/>
              <a:ext cx="1502334" cy="400110"/>
            </a:xfrm>
            <a:prstGeom prst="rect">
              <a:avLst/>
            </a:prstGeom>
            <a:noFill/>
          </p:spPr>
          <p:txBody>
            <a:bodyPr wrap="none" rtlCol="0">
              <a:spAutoFit/>
            </a:bodyPr>
            <a:lstStyle/>
            <a:p>
              <a:r>
                <a:rPr lang="en-US" sz="2000" dirty="0" smtClean="0">
                  <a:latin typeface="Comic Sans MS" panose="030F0702030302020204" pitchFamily="66" charset="0"/>
                </a:rPr>
                <a:t>2</a:t>
              </a:r>
              <a:r>
                <a:rPr lang="en-US" sz="2000" dirty="0" smtClean="0">
                  <a:latin typeface="Symbol" panose="05050102010706020507" pitchFamily="18" charset="2"/>
                </a:rPr>
                <a:t>p</a:t>
              </a:r>
              <a:r>
                <a:rPr lang="en-US" sz="2000" dirty="0" smtClean="0">
                  <a:latin typeface="Comic Sans MS" panose="030F0702030302020204" pitchFamily="66" charset="0"/>
                </a:rPr>
                <a:t> mc</a:t>
              </a:r>
              <a:r>
                <a:rPr lang="en-US" sz="2000" baseline="30000" dirty="0" smtClean="0">
                  <a:latin typeface="Comic Sans MS" panose="030F0702030302020204" pitchFamily="66" charset="0"/>
                </a:rPr>
                <a:t>2</a:t>
              </a:r>
              <a:r>
                <a:rPr lang="en-US" sz="2000" b="1" dirty="0" smtClean="0">
                  <a:latin typeface="Symbol" panose="05050102010706020507" pitchFamily="18" charset="2"/>
                </a:rPr>
                <a:t>g</a:t>
              </a:r>
              <a:r>
                <a:rPr lang="en-US" sz="2000" baseline="30000" dirty="0" smtClean="0">
                  <a:latin typeface="Comic Sans MS" panose="030F0702030302020204" pitchFamily="66" charset="0"/>
                </a:rPr>
                <a:t>2</a:t>
              </a:r>
              <a:r>
                <a:rPr lang="en-US" sz="2000" b="1" dirty="0" smtClean="0">
                  <a:latin typeface="Symbol" panose="05050102010706020507" pitchFamily="18" charset="2"/>
                </a:rPr>
                <a:t>b</a:t>
              </a:r>
              <a:r>
                <a:rPr lang="en-US" sz="2000" baseline="30000" dirty="0" smtClean="0">
                  <a:latin typeface="Comic Sans MS" panose="030F0702030302020204" pitchFamily="66" charset="0"/>
                </a:rPr>
                <a:t>2</a:t>
              </a:r>
              <a:endParaRPr lang="ru-RU" sz="2000" baseline="30000" dirty="0">
                <a:latin typeface="Comic Sans MS" panose="030F0702030302020204" pitchFamily="66" charset="0"/>
              </a:endParaRPr>
            </a:p>
          </p:txBody>
        </p:sp>
        <p:sp>
          <p:nvSpPr>
            <p:cNvPr id="9" name="TextBox 8"/>
            <p:cNvSpPr txBox="1"/>
            <p:nvPr/>
          </p:nvSpPr>
          <p:spPr>
            <a:xfrm>
              <a:off x="1984914" y="2361123"/>
              <a:ext cx="1395783" cy="411648"/>
            </a:xfrm>
            <a:prstGeom prst="rect">
              <a:avLst/>
            </a:prstGeom>
            <a:noFill/>
          </p:spPr>
          <p:txBody>
            <a:bodyPr wrap="square" rtlCol="0">
              <a:spAutoFit/>
            </a:bodyPr>
            <a:lstStyle/>
            <a:p>
              <a:r>
                <a:rPr lang="en-US" sz="2400" b="1" dirty="0" smtClean="0"/>
                <a:t>________</a:t>
              </a:r>
              <a:endParaRPr lang="ru-RU" sz="2400" b="1" dirty="0"/>
            </a:p>
          </p:txBody>
        </p:sp>
        <p:sp>
          <p:nvSpPr>
            <p:cNvPr id="10" name="TextBox 9"/>
            <p:cNvSpPr txBox="1"/>
            <p:nvPr/>
          </p:nvSpPr>
          <p:spPr>
            <a:xfrm>
              <a:off x="3197236" y="2466703"/>
              <a:ext cx="3340300" cy="411648"/>
            </a:xfrm>
            <a:prstGeom prst="rect">
              <a:avLst/>
            </a:prstGeom>
            <a:noFill/>
          </p:spPr>
          <p:txBody>
            <a:bodyPr wrap="square" rtlCol="0">
              <a:spAutoFit/>
            </a:bodyPr>
            <a:lstStyle/>
            <a:p>
              <a:r>
                <a:rPr lang="en-US" sz="2400" dirty="0" err="1">
                  <a:latin typeface="Comic Sans MS" panose="030F0702030302020204" pitchFamily="66" charset="0"/>
                </a:rPr>
                <a:t>f</a:t>
              </a:r>
              <a:r>
                <a:rPr lang="en-US" sz="2400" baseline="-25000" dirty="0" err="1" smtClean="0">
                  <a:latin typeface="Comic Sans MS" panose="030F0702030302020204" pitchFamily="66" charset="0"/>
                </a:rPr>
                <a:t>rev</a:t>
              </a:r>
              <a:r>
                <a:rPr lang="en-US" sz="2400" baseline="-25000" dirty="0" smtClean="0">
                  <a:latin typeface="Comic Sans MS" panose="030F0702030302020204" pitchFamily="66" charset="0"/>
                </a:rPr>
                <a:t>  </a:t>
              </a:r>
              <a:r>
                <a:rPr lang="en-US" sz="2400" dirty="0" smtClean="0">
                  <a:latin typeface="Comic Sans MS" panose="030F0702030302020204" pitchFamily="66" charset="0"/>
                  <a:sym typeface="Wingdings" panose="05000000000000000000" pitchFamily="2" charset="2"/>
                </a:rPr>
                <a:t> 2 x</a:t>
              </a:r>
              <a:r>
                <a:rPr lang="en-US" sz="2400" dirty="0" smtClean="0">
                  <a:latin typeface="Comic Sans MS" panose="030F0702030302020204" pitchFamily="66" charset="0"/>
                </a:rPr>
                <a:t> 15/</a:t>
              </a:r>
              <a:r>
                <a:rPr lang="en-US" sz="2400" dirty="0" smtClean="0">
                  <a:latin typeface="Symbol" panose="05050102010706020507" pitchFamily="18" charset="2"/>
                </a:rPr>
                <a:t>g</a:t>
              </a:r>
              <a:r>
                <a:rPr lang="en-US" sz="2400" baseline="30000" dirty="0" smtClean="0">
                  <a:latin typeface="Comic Sans MS" panose="030F0702030302020204" pitchFamily="66" charset="0"/>
                </a:rPr>
                <a:t>2</a:t>
              </a:r>
              <a:r>
                <a:rPr lang="en-US" sz="2400" dirty="0" smtClean="0">
                  <a:latin typeface="Symbol" panose="05050102010706020507" pitchFamily="18" charset="2"/>
                </a:rPr>
                <a:t>b </a:t>
              </a:r>
              <a:r>
                <a:rPr lang="en-US" sz="2400" dirty="0" smtClean="0">
                  <a:latin typeface="Comic Sans MS" panose="030F0702030302020204" pitchFamily="66" charset="0"/>
                </a:rPr>
                <a:t>kHz</a:t>
              </a:r>
              <a:endParaRPr lang="ru-RU" sz="2400" dirty="0">
                <a:latin typeface="Comic Sans MS" panose="030F0702030302020204" pitchFamily="66" charset="0"/>
              </a:endParaRPr>
            </a:p>
          </p:txBody>
        </p:sp>
      </p:grpSp>
    </p:spTree>
    <p:extLst>
      <p:ext uri="{BB962C8B-B14F-4D97-AF65-F5344CB8AC3E}">
        <p14:creationId xmlns:p14="http://schemas.microsoft.com/office/powerpoint/2010/main" val="24541910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65673" y="212484"/>
            <a:ext cx="10988614" cy="6274579"/>
          </a:xfrm>
        </p:spPr>
        <p:txBody>
          <a:bodyPr>
            <a:noAutofit/>
          </a:bodyPr>
          <a:lstStyle/>
          <a:p>
            <a:r>
              <a:rPr lang="en-US" sz="1400" dirty="0">
                <a:latin typeface="Comic Sans MS" panose="030F0702030302020204" pitchFamily="66" charset="0"/>
              </a:rPr>
              <a:t>Selected references</a:t>
            </a:r>
          </a:p>
          <a:p>
            <a:endParaRPr lang="en-US" sz="1200" dirty="0"/>
          </a:p>
          <a:p>
            <a:r>
              <a:rPr lang="en-US" sz="1200" dirty="0">
                <a:solidFill>
                  <a:srgbClr val="C00000"/>
                </a:solidFill>
                <a:latin typeface="Comic Sans MS" panose="030F0702030302020204" pitchFamily="66" charset="0"/>
              </a:rPr>
              <a:t>Classic papers:  </a:t>
            </a:r>
            <a:r>
              <a:rPr lang="en-US" sz="1200" dirty="0">
                <a:latin typeface="Comic Sans MS" panose="030F0702030302020204" pitchFamily="66" charset="0"/>
              </a:rPr>
              <a:t>R.D. Peccei and H.R. Quinn, Phys. Rev. Let., 38, 1440 (1977)</a:t>
            </a:r>
          </a:p>
          <a:p>
            <a:r>
              <a:rPr lang="en-US" sz="1200" dirty="0">
                <a:latin typeface="Comic Sans MS" panose="030F0702030302020204" pitchFamily="66" charset="0"/>
              </a:rPr>
              <a:t>                         S. Weinberg, Phys. Rev. Lett.  40,  279 (1978)</a:t>
            </a:r>
          </a:p>
          <a:p>
            <a:r>
              <a:rPr lang="en-US" sz="1200" dirty="0">
                <a:latin typeface="Comic Sans MS" panose="030F0702030302020204" pitchFamily="66" charset="0"/>
              </a:rPr>
              <a:t>                         F. </a:t>
            </a:r>
            <a:r>
              <a:rPr lang="en-US" sz="1200" dirty="0" err="1">
                <a:latin typeface="Comic Sans MS" panose="030F0702030302020204" pitchFamily="66" charset="0"/>
              </a:rPr>
              <a:t>Wilczek</a:t>
            </a:r>
            <a:r>
              <a:rPr lang="en-US" sz="1200" dirty="0">
                <a:latin typeface="Comic Sans MS" panose="030F0702030302020204" pitchFamily="66" charset="0"/>
              </a:rPr>
              <a:t>, Phys. Rev. Lett. 40, 279 (1978)</a:t>
            </a:r>
          </a:p>
          <a:p>
            <a:r>
              <a:rPr lang="en-US" sz="1200" dirty="0">
                <a:latin typeface="Comic Sans MS" panose="030F0702030302020204" pitchFamily="66" charset="0"/>
              </a:rPr>
              <a:t>                         V. </a:t>
            </a:r>
            <a:r>
              <a:rPr lang="en-US" sz="1200" dirty="0" err="1">
                <a:latin typeface="Comic Sans MS" panose="030F0702030302020204" pitchFamily="66" charset="0"/>
              </a:rPr>
              <a:t>Baluni</a:t>
            </a:r>
            <a:r>
              <a:rPr lang="en-US" sz="1200" dirty="0">
                <a:latin typeface="Comic Sans MS" panose="030F0702030302020204" pitchFamily="66" charset="0"/>
              </a:rPr>
              <a:t>, Phys. Rev. D., 19, 2227 (1979)</a:t>
            </a:r>
          </a:p>
          <a:p>
            <a:r>
              <a:rPr lang="en-US" sz="1200" dirty="0">
                <a:latin typeface="Comic Sans MS" panose="030F0702030302020204" pitchFamily="66" charset="0"/>
              </a:rPr>
              <a:t>                         R.J. </a:t>
            </a:r>
            <a:r>
              <a:rPr lang="en-US" sz="1200" dirty="0" err="1">
                <a:latin typeface="Comic Sans MS" panose="030F0702030302020204" pitchFamily="66" charset="0"/>
              </a:rPr>
              <a:t>Crewther</a:t>
            </a:r>
            <a:r>
              <a:rPr lang="en-US" sz="1200" dirty="0">
                <a:latin typeface="Comic Sans MS" panose="030F0702030302020204" pitchFamily="66" charset="0"/>
              </a:rPr>
              <a:t> et al.,  Phys. Lett.  B88, 123 (1979), B91, 497 (1980)</a:t>
            </a:r>
          </a:p>
          <a:p>
            <a:r>
              <a:rPr lang="en-US" sz="1200" dirty="0" err="1" smtClean="0">
                <a:solidFill>
                  <a:srgbClr val="C00000"/>
                </a:solidFill>
                <a:latin typeface="Comic Sans MS" panose="030F0702030302020204" pitchFamily="66" charset="0"/>
              </a:rPr>
              <a:t>Pseudomagnetic</a:t>
            </a:r>
            <a:r>
              <a:rPr lang="en-US" sz="1200" dirty="0" smtClean="0">
                <a:solidFill>
                  <a:srgbClr val="C00000"/>
                </a:solidFill>
                <a:latin typeface="Comic Sans MS" panose="030F0702030302020204" pitchFamily="66" charset="0"/>
              </a:rPr>
              <a:t> </a:t>
            </a:r>
            <a:r>
              <a:rPr lang="en-US" sz="1200" dirty="0">
                <a:solidFill>
                  <a:srgbClr val="C00000"/>
                </a:solidFill>
                <a:latin typeface="Comic Sans MS" panose="030F0702030302020204" pitchFamily="66" charset="0"/>
              </a:rPr>
              <a:t>field and NMR phenomena:  </a:t>
            </a:r>
            <a:r>
              <a:rPr lang="en-US" sz="1200" dirty="0">
                <a:latin typeface="Comic Sans MS" panose="030F0702030302020204" pitchFamily="66" charset="0"/>
              </a:rPr>
              <a:t>P.V. </a:t>
            </a:r>
            <a:r>
              <a:rPr lang="en-US" sz="1200" dirty="0" err="1">
                <a:latin typeface="Comic Sans MS" panose="030F0702030302020204" pitchFamily="66" charset="0"/>
              </a:rPr>
              <a:t>Vorov’ev</a:t>
            </a:r>
            <a:r>
              <a:rPr lang="en-US" sz="1200" dirty="0">
                <a:latin typeface="Comic Sans MS" panose="030F0702030302020204" pitchFamily="66" charset="0"/>
              </a:rPr>
              <a:t>, I.V. </a:t>
            </a:r>
            <a:r>
              <a:rPr lang="en-US" sz="1200" dirty="0" err="1">
                <a:latin typeface="Comic Sans MS" panose="030F0702030302020204" pitchFamily="66" charset="0"/>
              </a:rPr>
              <a:t>Kolokolov</a:t>
            </a:r>
            <a:r>
              <a:rPr lang="en-US" sz="1200" dirty="0">
                <a:latin typeface="Comic Sans MS" panose="030F0702030302020204" pitchFamily="66" charset="0"/>
              </a:rPr>
              <a:t>, V.F. </a:t>
            </a:r>
            <a:r>
              <a:rPr lang="en-US" sz="1200" dirty="0" err="1">
                <a:latin typeface="Comic Sans MS" panose="030F0702030302020204" pitchFamily="66" charset="0"/>
              </a:rPr>
              <a:t>Fogel</a:t>
            </a:r>
            <a:r>
              <a:rPr lang="en-US" sz="1200" dirty="0">
                <a:latin typeface="Comic Sans MS" panose="030F0702030302020204" pitchFamily="66" charset="0"/>
              </a:rPr>
              <a:t>, JETP Lett., 50, 65 (1989)</a:t>
            </a:r>
          </a:p>
          <a:p>
            <a:r>
              <a:rPr lang="en-US" sz="1200" dirty="0" smtClean="0">
                <a:solidFill>
                  <a:srgbClr val="C00000"/>
                </a:solidFill>
                <a:latin typeface="Comic Sans MS" panose="030F0702030302020204" pitchFamily="66" charset="0"/>
              </a:rPr>
              <a:t>Reviews</a:t>
            </a:r>
            <a:r>
              <a:rPr lang="en-US" sz="1200" dirty="0">
                <a:latin typeface="Comic Sans MS" panose="030F0702030302020204" pitchFamily="66" charset="0"/>
              </a:rPr>
              <a:t>:  P.  </a:t>
            </a:r>
            <a:r>
              <a:rPr lang="en-US" sz="1200" dirty="0" err="1">
                <a:latin typeface="Comic Sans MS" panose="030F0702030302020204" pitchFamily="66" charset="0"/>
              </a:rPr>
              <a:t>Sikivie</a:t>
            </a:r>
            <a:r>
              <a:rPr lang="en-US" sz="1200" dirty="0">
                <a:latin typeface="Comic Sans MS" panose="030F0702030302020204" pitchFamily="66" charset="0"/>
              </a:rPr>
              <a:t>, Rev. Mod. Phys., 93 (1), 015004 (2021)  and references therein</a:t>
            </a:r>
          </a:p>
          <a:p>
            <a:r>
              <a:rPr lang="en-US" sz="1200" dirty="0">
                <a:latin typeface="Comic Sans MS" panose="030F0702030302020204" pitchFamily="66" charset="0"/>
              </a:rPr>
              <a:t>               S. </a:t>
            </a:r>
            <a:r>
              <a:rPr lang="en-US" sz="1200" dirty="0" err="1">
                <a:latin typeface="Comic Sans MS" panose="030F0702030302020204" pitchFamily="66" charset="0"/>
              </a:rPr>
              <a:t>Vergeles</a:t>
            </a:r>
            <a:r>
              <a:rPr lang="en-US" sz="1200" dirty="0">
                <a:latin typeface="Comic Sans MS" panose="030F0702030302020204" pitchFamily="66" charset="0"/>
              </a:rPr>
              <a:t>, N. Nikolaev, Yu. </a:t>
            </a:r>
            <a:r>
              <a:rPr lang="en-US" sz="1200" dirty="0" err="1">
                <a:latin typeface="Comic Sans MS" panose="030F0702030302020204" pitchFamily="66" charset="0"/>
              </a:rPr>
              <a:t>Obukhov</a:t>
            </a:r>
            <a:r>
              <a:rPr lang="en-US" sz="1200" dirty="0">
                <a:latin typeface="Comic Sans MS" panose="030F0702030302020204" pitchFamily="66" charset="0"/>
              </a:rPr>
              <a:t>, A. </a:t>
            </a:r>
            <a:r>
              <a:rPr lang="en-US" sz="1200" dirty="0" err="1">
                <a:latin typeface="Comic Sans MS" panose="030F0702030302020204" pitchFamily="66" charset="0"/>
              </a:rPr>
              <a:t>Silenko</a:t>
            </a:r>
            <a:r>
              <a:rPr lang="en-US" sz="1200" dirty="0">
                <a:latin typeface="Comic Sans MS" panose="030F0702030302020204" pitchFamily="66" charset="0"/>
              </a:rPr>
              <a:t> and O. </a:t>
            </a:r>
            <a:r>
              <a:rPr lang="en-US" sz="1200" dirty="0" err="1">
                <a:latin typeface="Comic Sans MS" panose="030F0702030302020204" pitchFamily="66" charset="0"/>
              </a:rPr>
              <a:t>Teryaev</a:t>
            </a:r>
            <a:r>
              <a:rPr lang="en-US" sz="1200" dirty="0">
                <a:latin typeface="Comic Sans MS" panose="030F0702030302020204" pitchFamily="66" charset="0"/>
              </a:rPr>
              <a:t>, Physics – </a:t>
            </a:r>
            <a:r>
              <a:rPr lang="en-US" sz="1200" dirty="0" err="1">
                <a:latin typeface="Comic Sans MS" panose="030F0702030302020204" pitchFamily="66" charset="0"/>
              </a:rPr>
              <a:t>Uspekhi</a:t>
            </a:r>
            <a:r>
              <a:rPr lang="en-US" sz="1200" dirty="0">
                <a:latin typeface="Comic Sans MS" panose="030F0702030302020204" pitchFamily="66" charset="0"/>
              </a:rPr>
              <a:t>, 66(2), 147 (2023) and references therein</a:t>
            </a:r>
          </a:p>
          <a:p>
            <a:r>
              <a:rPr lang="en-US" sz="1200" dirty="0" smtClean="0">
                <a:solidFill>
                  <a:srgbClr val="C00000"/>
                </a:solidFill>
                <a:latin typeface="Comic Sans MS" panose="030F0702030302020204" pitchFamily="66" charset="0"/>
              </a:rPr>
              <a:t>Le </a:t>
            </a:r>
            <a:r>
              <a:rPr lang="en-US" sz="1200" dirty="0" err="1">
                <a:solidFill>
                  <a:srgbClr val="C00000"/>
                </a:solidFill>
                <a:latin typeface="Comic Sans MS" panose="030F0702030302020204" pitchFamily="66" charset="0"/>
              </a:rPr>
              <a:t>Passe</a:t>
            </a:r>
            <a:r>
              <a:rPr lang="en-US" sz="1200" dirty="0">
                <a:solidFill>
                  <a:srgbClr val="C00000"/>
                </a:solidFill>
                <a:latin typeface="Comic Sans MS" panose="030F0702030302020204" pitchFamily="66" charset="0"/>
              </a:rPr>
              <a:t>–</a:t>
            </a:r>
            <a:r>
              <a:rPr lang="en-US" sz="1200" dirty="0" err="1">
                <a:solidFill>
                  <a:srgbClr val="C00000"/>
                </a:solidFill>
                <a:latin typeface="Comic Sans MS" panose="030F0702030302020204" pitchFamily="66" charset="0"/>
              </a:rPr>
              <a:t>muraille</a:t>
            </a:r>
            <a:r>
              <a:rPr lang="en-US" sz="1200" dirty="0">
                <a:solidFill>
                  <a:srgbClr val="C00000"/>
                </a:solidFill>
                <a:latin typeface="Comic Sans MS" panose="030F0702030302020204" pitchFamily="66" charset="0"/>
              </a:rPr>
              <a:t>:  </a:t>
            </a:r>
            <a:r>
              <a:rPr lang="en-US" sz="1200" dirty="0">
                <a:latin typeface="Comic Sans MS" panose="030F0702030302020204" pitchFamily="66" charset="0"/>
              </a:rPr>
              <a:t>A.A. Anselm, </a:t>
            </a:r>
            <a:r>
              <a:rPr lang="en-US" sz="1200" dirty="0" err="1">
                <a:latin typeface="Comic Sans MS" panose="030F0702030302020204" pitchFamily="66" charset="0"/>
              </a:rPr>
              <a:t>Sov</a:t>
            </a:r>
            <a:r>
              <a:rPr lang="en-US" sz="1200" dirty="0">
                <a:latin typeface="Comic Sans MS" panose="030F0702030302020204" pitchFamily="66" charset="0"/>
              </a:rPr>
              <a:t>. J. </a:t>
            </a:r>
            <a:r>
              <a:rPr lang="en-US" sz="1200" dirty="0" err="1">
                <a:latin typeface="Comic Sans MS" panose="030F0702030302020204" pitchFamily="66" charset="0"/>
              </a:rPr>
              <a:t>Nucl</a:t>
            </a:r>
            <a:r>
              <a:rPr lang="en-US" sz="1200" dirty="0">
                <a:latin typeface="Comic Sans MS" panose="030F0702030302020204" pitchFamily="66" charset="0"/>
              </a:rPr>
              <a:t>. Phys. 42, 936 (1985) </a:t>
            </a:r>
          </a:p>
          <a:p>
            <a:r>
              <a:rPr lang="en-US" sz="1200" dirty="0">
                <a:latin typeface="Comic Sans MS" panose="030F0702030302020204" pitchFamily="66" charset="0"/>
              </a:rPr>
              <a:t>                              S.V. </a:t>
            </a:r>
            <a:r>
              <a:rPr lang="en-US" sz="1200" dirty="0" err="1">
                <a:latin typeface="Comic Sans MS" panose="030F0702030302020204" pitchFamily="66" charset="0"/>
              </a:rPr>
              <a:t>Troitsky</a:t>
            </a:r>
            <a:r>
              <a:rPr lang="en-US" sz="1200" dirty="0">
                <a:solidFill>
                  <a:srgbClr val="C00000"/>
                </a:solidFill>
                <a:latin typeface="Comic Sans MS" panose="030F0702030302020204" pitchFamily="66" charset="0"/>
              </a:rPr>
              <a:t>, </a:t>
            </a:r>
            <a:r>
              <a:rPr lang="en-GB" sz="1200" dirty="0">
                <a:latin typeface="Comic Sans MS" panose="030F0702030302020204" pitchFamily="66" charset="0"/>
              </a:rPr>
              <a:t>JETP Lett. 116 (2022) 11, 767-770 </a:t>
            </a:r>
          </a:p>
          <a:p>
            <a:r>
              <a:rPr lang="en-GB" sz="1200" dirty="0">
                <a:latin typeface="Comic Sans MS" panose="030F0702030302020204" pitchFamily="66" charset="0"/>
              </a:rPr>
              <a:t>                              </a:t>
            </a:r>
            <a:r>
              <a:rPr lang="en-GB" sz="1200" dirty="0" err="1">
                <a:latin typeface="Comic Sans MS" panose="030F0702030302020204" pitchFamily="66" charset="0"/>
              </a:rPr>
              <a:t>D.Salnikov</a:t>
            </a:r>
            <a:r>
              <a:rPr lang="en-GB" sz="1200" dirty="0">
                <a:latin typeface="Comic Sans MS" panose="030F0702030302020204" pitchFamily="66" charset="0"/>
              </a:rPr>
              <a:t> et al., JETP Lett.,</a:t>
            </a:r>
            <a:r>
              <a:rPr lang="en-GB" sz="1200" b="1" dirty="0"/>
              <a:t>117</a:t>
            </a:r>
            <a:r>
              <a:rPr lang="en-GB" sz="1200" dirty="0"/>
              <a:t>,</a:t>
            </a:r>
            <a:r>
              <a:rPr lang="en-GB" sz="1200" dirty="0">
                <a:latin typeface="Comic Sans MS" panose="030F0702030302020204" pitchFamily="66" charset="0"/>
              </a:rPr>
              <a:t> 889–897 (2023)</a:t>
            </a:r>
          </a:p>
          <a:p>
            <a:r>
              <a:rPr lang="en-GB" sz="1200" dirty="0" smtClean="0">
                <a:solidFill>
                  <a:srgbClr val="C00000"/>
                </a:solidFill>
                <a:latin typeface="Comic Sans MS" panose="030F0702030302020204" pitchFamily="66" charset="0"/>
              </a:rPr>
              <a:t>Supernova </a:t>
            </a:r>
            <a:r>
              <a:rPr lang="en-GB" sz="1200" dirty="0" err="1">
                <a:solidFill>
                  <a:srgbClr val="C00000"/>
                </a:solidFill>
                <a:latin typeface="Comic Sans MS" panose="030F0702030302020204" pitchFamily="66" charset="0"/>
              </a:rPr>
              <a:t>axions</a:t>
            </a:r>
            <a:r>
              <a:rPr lang="en-GB" sz="1200" dirty="0">
                <a:solidFill>
                  <a:srgbClr val="C00000"/>
                </a:solidFill>
                <a:latin typeface="Comic Sans MS" panose="030F0702030302020204" pitchFamily="66" charset="0"/>
              </a:rPr>
              <a:t>:  </a:t>
            </a:r>
            <a:r>
              <a:rPr lang="en-GB" sz="1200" dirty="0">
                <a:latin typeface="Comic Sans MS" panose="030F0702030302020204" pitchFamily="66" charset="0"/>
              </a:rPr>
              <a:t>N. Bar, K. Blum and G. D’Amico, Phys. Rev. D., 101, 13025 (2020)</a:t>
            </a:r>
          </a:p>
          <a:p>
            <a:r>
              <a:rPr lang="en-GB" sz="1200" dirty="0" smtClean="0">
                <a:solidFill>
                  <a:srgbClr val="C00000"/>
                </a:solidFill>
                <a:latin typeface="Comic Sans MS" panose="030F0702030302020204" pitchFamily="66" charset="0"/>
              </a:rPr>
              <a:t>Oscillating </a:t>
            </a:r>
            <a:r>
              <a:rPr lang="en-GB" sz="1200" dirty="0">
                <a:solidFill>
                  <a:srgbClr val="C00000"/>
                </a:solidFill>
                <a:latin typeface="Comic Sans MS" panose="030F0702030302020204" pitchFamily="66" charset="0"/>
              </a:rPr>
              <a:t>EDMs</a:t>
            </a:r>
            <a:r>
              <a:rPr lang="en-GB" sz="1200" dirty="0">
                <a:latin typeface="Comic Sans MS" panose="030F0702030302020204" pitchFamily="66" charset="0"/>
              </a:rPr>
              <a:t>:  P.W. Graham et al., Phys. Rev. D97, 055006 (2018)</a:t>
            </a:r>
          </a:p>
          <a:p>
            <a:r>
              <a:rPr lang="en-GB" sz="1200" dirty="0" err="1" smtClean="0">
                <a:solidFill>
                  <a:srgbClr val="C00000"/>
                </a:solidFill>
                <a:latin typeface="Comic Sans MS" panose="030F0702030302020204" pitchFamily="66" charset="0"/>
              </a:rPr>
              <a:t>Axions</a:t>
            </a:r>
            <a:r>
              <a:rPr lang="en-GB" sz="1200" dirty="0" smtClean="0">
                <a:solidFill>
                  <a:srgbClr val="C00000"/>
                </a:solidFill>
                <a:latin typeface="Comic Sans MS" panose="030F0702030302020204" pitchFamily="66" charset="0"/>
              </a:rPr>
              <a:t> </a:t>
            </a:r>
            <a:r>
              <a:rPr lang="en-GB" sz="1200" dirty="0">
                <a:solidFill>
                  <a:srgbClr val="C00000"/>
                </a:solidFill>
                <a:latin typeface="Comic Sans MS" panose="030F0702030302020204" pitchFamily="66" charset="0"/>
              </a:rPr>
              <a:t>in storage rings:     </a:t>
            </a:r>
            <a:r>
              <a:rPr lang="en-GB" sz="1200" dirty="0">
                <a:latin typeface="Comic Sans MS" panose="030F0702030302020204" pitchFamily="66" charset="0"/>
              </a:rPr>
              <a:t>J. </a:t>
            </a:r>
            <a:r>
              <a:rPr lang="en-GB" sz="1200" dirty="0" err="1">
                <a:latin typeface="Comic Sans MS" panose="030F0702030302020204" pitchFamily="66" charset="0"/>
              </a:rPr>
              <a:t>Pretz</a:t>
            </a:r>
            <a:r>
              <a:rPr lang="en-GB" sz="1200" dirty="0">
                <a:latin typeface="Comic Sans MS" panose="030F0702030302020204" pitchFamily="66" charset="0"/>
              </a:rPr>
              <a:t> et al., Eur. Phys. J., C80, 107 (2020)</a:t>
            </a:r>
          </a:p>
          <a:p>
            <a:r>
              <a:rPr lang="en-GB" sz="1200" dirty="0">
                <a:latin typeface="Comic Sans MS" panose="030F0702030302020204" pitchFamily="66" charset="0"/>
              </a:rPr>
              <a:t>                                          A. </a:t>
            </a:r>
            <a:r>
              <a:rPr lang="en-GB" sz="1200" dirty="0" err="1">
                <a:latin typeface="Comic Sans MS" panose="030F0702030302020204" pitchFamily="66" charset="0"/>
              </a:rPr>
              <a:t>Silenko</a:t>
            </a:r>
            <a:r>
              <a:rPr lang="en-GB" sz="1200" dirty="0">
                <a:latin typeface="Comic Sans MS" panose="030F0702030302020204" pitchFamily="66" charset="0"/>
              </a:rPr>
              <a:t>, Eur. Phys. J., C82, 856 (2022)</a:t>
            </a:r>
          </a:p>
          <a:p>
            <a:r>
              <a:rPr lang="en-GB" sz="1200" dirty="0">
                <a:latin typeface="Comic Sans MS" panose="030F0702030302020204" pitchFamily="66" charset="0"/>
              </a:rPr>
              <a:t>                                          N. Nikolaev, JETP Lett. 115(11), 523 (2022) </a:t>
            </a:r>
          </a:p>
          <a:p>
            <a:r>
              <a:rPr lang="en-GB" sz="1200" dirty="0">
                <a:solidFill>
                  <a:srgbClr val="C00000"/>
                </a:solidFill>
                <a:latin typeface="Comic Sans MS" panose="030F0702030302020204" pitchFamily="66" charset="0"/>
              </a:rPr>
              <a:t>JEDI@COSY: first search for </a:t>
            </a:r>
            <a:r>
              <a:rPr lang="en-GB" sz="1200" dirty="0" err="1">
                <a:solidFill>
                  <a:srgbClr val="C00000"/>
                </a:solidFill>
                <a:latin typeface="Comic Sans MS" panose="030F0702030302020204" pitchFamily="66" charset="0"/>
              </a:rPr>
              <a:t>axions</a:t>
            </a:r>
            <a:r>
              <a:rPr lang="en-GB" sz="1200" dirty="0">
                <a:solidFill>
                  <a:srgbClr val="C00000"/>
                </a:solidFill>
                <a:latin typeface="Comic Sans MS" panose="030F0702030302020204" pitchFamily="66" charset="0"/>
              </a:rPr>
              <a:t> in SR </a:t>
            </a:r>
            <a:r>
              <a:rPr lang="en-GB" sz="1200" dirty="0" smtClean="0">
                <a:latin typeface="Comic Sans MS" panose="030F0702030302020204" pitchFamily="66" charset="0"/>
              </a:rPr>
              <a:t>: </a:t>
            </a:r>
            <a:r>
              <a:rPr lang="en-GB" sz="1200" dirty="0">
                <a:latin typeface="Comic Sans MS" panose="030F0702030302020204" pitchFamily="66" charset="0"/>
              </a:rPr>
              <a:t>S.  </a:t>
            </a:r>
            <a:r>
              <a:rPr lang="en-GB" sz="1200" dirty="0" err="1">
                <a:latin typeface="Comic Sans MS" panose="030F0702030302020204" pitchFamily="66" charset="0"/>
              </a:rPr>
              <a:t>Karanth</a:t>
            </a:r>
            <a:r>
              <a:rPr lang="en-GB" sz="1200" dirty="0">
                <a:latin typeface="Comic Sans MS" panose="030F0702030302020204" pitchFamily="66" charset="0"/>
              </a:rPr>
              <a:t> et al. , Phys. Rev. X., 13? 031004 (2023</a:t>
            </a:r>
            <a:r>
              <a:rPr lang="en-GB" sz="1200" dirty="0" smtClean="0">
                <a:latin typeface="Comic Sans MS" panose="030F0702030302020204" pitchFamily="66" charset="0"/>
              </a:rPr>
              <a:t>)</a:t>
            </a:r>
            <a:r>
              <a:rPr lang="ru-RU" sz="1200" dirty="0" smtClean="0">
                <a:latin typeface="Comic Sans MS" panose="030F0702030302020204" pitchFamily="66" charset="0"/>
              </a:rPr>
              <a:t> </a:t>
            </a:r>
            <a:r>
              <a:rPr lang="en-US" sz="1200" dirty="0" smtClean="0">
                <a:solidFill>
                  <a:srgbClr val="0070C0"/>
                </a:solidFill>
                <a:latin typeface="Comic Sans MS" panose="030F0702030302020204" pitchFamily="66" charset="0"/>
              </a:rPr>
              <a:t>and</a:t>
            </a:r>
            <a:r>
              <a:rPr lang="en-GB" sz="1200" dirty="0" smtClean="0">
                <a:latin typeface="Comic Sans MS" panose="030F0702030302020204" pitchFamily="66" charset="0"/>
              </a:rPr>
              <a:t> </a:t>
            </a:r>
            <a:r>
              <a:rPr lang="en-GB" sz="1200" dirty="0">
                <a:solidFill>
                  <a:srgbClr val="0070C0"/>
                </a:solidFill>
                <a:latin typeface="Comic Sans MS" panose="030F0702030302020204" pitchFamily="66" charset="0"/>
              </a:rPr>
              <a:t>extensive list of </a:t>
            </a:r>
            <a:r>
              <a:rPr lang="en-GB" sz="1200" dirty="0" smtClean="0">
                <a:solidFill>
                  <a:srgbClr val="0070C0"/>
                </a:solidFill>
                <a:latin typeface="Comic Sans MS" panose="030F0702030302020204" pitchFamily="66" charset="0"/>
              </a:rPr>
              <a:t>references therein</a:t>
            </a:r>
            <a:endParaRPr lang="en-GB" sz="1200" dirty="0">
              <a:latin typeface="Comic Sans MS" panose="030F0702030302020204" pitchFamily="66" charset="0"/>
            </a:endParaRPr>
          </a:p>
          <a:p>
            <a:r>
              <a:rPr lang="en-GB" sz="1200" dirty="0" err="1">
                <a:solidFill>
                  <a:srgbClr val="C00000"/>
                </a:solidFill>
                <a:latin typeface="Comic Sans MS" panose="030F0702030302020204" pitchFamily="66" charset="0"/>
              </a:rPr>
              <a:t>Axions</a:t>
            </a:r>
            <a:r>
              <a:rPr lang="en-GB" sz="1200" dirty="0">
                <a:solidFill>
                  <a:srgbClr val="C00000"/>
                </a:solidFill>
                <a:latin typeface="Comic Sans MS" panose="030F0702030302020204" pitchFamily="66" charset="0"/>
              </a:rPr>
              <a:t> </a:t>
            </a:r>
            <a:r>
              <a:rPr lang="en-GB" sz="1200" dirty="0" smtClean="0">
                <a:solidFill>
                  <a:srgbClr val="C00000"/>
                </a:solidFill>
                <a:latin typeface="Comic Sans MS" panose="030F0702030302020204" pitchFamily="66" charset="0"/>
              </a:rPr>
              <a:t>and EDM at </a:t>
            </a:r>
            <a:r>
              <a:rPr lang="en-GB" sz="1200" dirty="0">
                <a:solidFill>
                  <a:srgbClr val="C00000"/>
                </a:solidFill>
                <a:latin typeface="Comic Sans MS" panose="030F0702030302020204" pitchFamily="66" charset="0"/>
              </a:rPr>
              <a:t>NICA:</a:t>
            </a:r>
            <a:r>
              <a:rPr lang="en-GB" sz="1200" dirty="0">
                <a:latin typeface="Comic Sans MS" panose="030F0702030302020204" pitchFamily="66" charset="0"/>
              </a:rPr>
              <a:t>  Y. </a:t>
            </a:r>
            <a:r>
              <a:rPr lang="en-GB" sz="1200" dirty="0" err="1">
                <a:latin typeface="Comic Sans MS" panose="030F0702030302020204" pitchFamily="66" charset="0"/>
              </a:rPr>
              <a:t>Senichev</a:t>
            </a:r>
            <a:r>
              <a:rPr lang="en-GB" sz="1200" dirty="0">
                <a:latin typeface="Comic Sans MS" panose="030F0702030302020204" pitchFamily="66" charset="0"/>
              </a:rPr>
              <a:t> et al., J. Phys: Conf. Ser. 2420, 012052 (2023); </a:t>
            </a:r>
            <a:r>
              <a:rPr lang="en-GB" sz="1200" dirty="0" err="1">
                <a:latin typeface="Comic Sans MS" panose="030F0702030302020204" pitchFamily="66" charset="0"/>
              </a:rPr>
              <a:t>JACoW</a:t>
            </a:r>
            <a:r>
              <a:rPr lang="en-GB" sz="1200" dirty="0">
                <a:latin typeface="Comic Sans MS" panose="030F0702030302020204" pitchFamily="66" charset="0"/>
              </a:rPr>
              <a:t> Publ., IPAC-22, 492 (2022)</a:t>
            </a:r>
          </a:p>
          <a:p>
            <a:endParaRPr lang="ru-RU" sz="800" dirty="0"/>
          </a:p>
        </p:txBody>
      </p:sp>
      <p:sp>
        <p:nvSpPr>
          <p:cNvPr id="4" name="Дата 3"/>
          <p:cNvSpPr>
            <a:spLocks noGrp="1"/>
          </p:cNvSpPr>
          <p:nvPr>
            <p:ph type="dt" sz="half" idx="10"/>
          </p:nvPr>
        </p:nvSpPr>
        <p:spPr/>
        <p:txBody>
          <a:bodyPr/>
          <a:lstStyle/>
          <a:p>
            <a:fld id="{BB955EE8-9797-47AE-88F0-674FEE0CE4DA}" type="datetime1">
              <a:rPr lang="ru-RU" smtClean="0"/>
              <a:t>20.02.2025</a:t>
            </a:fld>
            <a:endParaRPr lang="ru-RU"/>
          </a:p>
        </p:txBody>
      </p:sp>
      <p:sp>
        <p:nvSpPr>
          <p:cNvPr id="5" name="Номер слайда 4"/>
          <p:cNvSpPr>
            <a:spLocks noGrp="1"/>
          </p:cNvSpPr>
          <p:nvPr>
            <p:ph type="sldNum" sz="quarter" idx="12"/>
          </p:nvPr>
        </p:nvSpPr>
        <p:spPr/>
        <p:txBody>
          <a:bodyPr/>
          <a:lstStyle/>
          <a:p>
            <a:fld id="{3A239050-E816-432C-A4D0-7DA556497304}" type="slidenum">
              <a:rPr lang="ru-RU" smtClean="0"/>
              <a:t>14</a:t>
            </a:fld>
            <a:endParaRPr lang="ru-RU"/>
          </a:p>
        </p:txBody>
      </p:sp>
    </p:spTree>
    <p:extLst>
      <p:ext uri="{BB962C8B-B14F-4D97-AF65-F5344CB8AC3E}">
        <p14:creationId xmlns:p14="http://schemas.microsoft.com/office/powerpoint/2010/main" val="1793441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2400" dirty="0" smtClean="0">
                <a:latin typeface="Comic Sans MS" panose="030F0702030302020204" pitchFamily="66" charset="0"/>
              </a:rPr>
              <a:t>Summary and outlook</a:t>
            </a:r>
            <a:endParaRPr lang="ru-RU" sz="2400" dirty="0">
              <a:latin typeface="Comic Sans MS" panose="030F0702030302020204" pitchFamily="66" charset="0"/>
            </a:endParaRPr>
          </a:p>
        </p:txBody>
      </p:sp>
      <p:sp>
        <p:nvSpPr>
          <p:cNvPr id="3" name="Объект 2"/>
          <p:cNvSpPr>
            <a:spLocks noGrp="1"/>
          </p:cNvSpPr>
          <p:nvPr>
            <p:ph idx="1"/>
          </p:nvPr>
        </p:nvSpPr>
        <p:spPr/>
        <p:txBody>
          <a:bodyPr/>
          <a:lstStyle/>
          <a:p>
            <a:r>
              <a:rPr lang="en-US" dirty="0" smtClean="0"/>
              <a:t>Any new facility has to have a versatile physics program</a:t>
            </a:r>
            <a:r>
              <a:rPr lang="ru-RU" dirty="0"/>
              <a:t> </a:t>
            </a:r>
            <a:r>
              <a:rPr lang="en-US" dirty="0" smtClean="0"/>
              <a:t>with multipurpose detectors</a:t>
            </a:r>
            <a:r>
              <a:rPr lang="ru-RU" dirty="0" smtClean="0"/>
              <a:t> </a:t>
            </a:r>
            <a:endParaRPr lang="en-US" dirty="0" smtClean="0"/>
          </a:p>
          <a:p>
            <a:r>
              <a:rPr lang="en-US" dirty="0" smtClean="0"/>
              <a:t>It is imperative to extend the physics program of SPD to novel tests of </a:t>
            </a:r>
            <a:r>
              <a:rPr lang="ru-RU" dirty="0" smtClean="0"/>
              <a:t>  </a:t>
            </a:r>
            <a:r>
              <a:rPr lang="en-US" dirty="0" smtClean="0"/>
              <a:t>fundamental symmetries</a:t>
            </a:r>
          </a:p>
          <a:p>
            <a:r>
              <a:rPr lang="en-US" dirty="0" smtClean="0"/>
              <a:t>Don’t </a:t>
            </a:r>
            <a:r>
              <a:rPr lang="en-US" dirty="0" err="1" smtClean="0"/>
              <a:t>overlok</a:t>
            </a:r>
            <a:r>
              <a:rPr lang="en-US" dirty="0" smtClean="0"/>
              <a:t> a potential of the external target experiments.</a:t>
            </a:r>
          </a:p>
          <a:p>
            <a:endParaRPr lang="en-US" dirty="0"/>
          </a:p>
          <a:p>
            <a:pPr marL="0" indent="0" algn="ctr">
              <a:buNone/>
            </a:pPr>
            <a:r>
              <a:rPr lang="en-US" sz="3600" dirty="0">
                <a:solidFill>
                  <a:srgbClr val="C00000"/>
                </a:solidFill>
              </a:rPr>
              <a:t> </a:t>
            </a:r>
            <a:r>
              <a:rPr lang="en-US" sz="3600" dirty="0" smtClean="0">
                <a:solidFill>
                  <a:srgbClr val="C00000"/>
                </a:solidFill>
              </a:rPr>
              <a:t>         </a:t>
            </a:r>
            <a:r>
              <a:rPr lang="ru-RU" sz="3600" dirty="0" smtClean="0">
                <a:solidFill>
                  <a:srgbClr val="C00000"/>
                </a:solidFill>
                <a:latin typeface="Comic Sans MS" panose="030F0702030302020204" pitchFamily="66" charset="0"/>
              </a:rPr>
              <a:t>Спасибо за терпение и внимание!</a:t>
            </a:r>
            <a:endParaRPr lang="ru-RU" sz="3600" dirty="0">
              <a:solidFill>
                <a:srgbClr val="C00000"/>
              </a:solidFill>
              <a:latin typeface="Comic Sans MS" panose="030F0702030302020204" pitchFamily="66" charset="0"/>
            </a:endParaRPr>
          </a:p>
        </p:txBody>
      </p:sp>
      <p:sp>
        <p:nvSpPr>
          <p:cNvPr id="4" name="Дата 3"/>
          <p:cNvSpPr>
            <a:spLocks noGrp="1"/>
          </p:cNvSpPr>
          <p:nvPr>
            <p:ph type="dt" sz="half" idx="10"/>
          </p:nvPr>
        </p:nvSpPr>
        <p:spPr/>
        <p:txBody>
          <a:bodyPr/>
          <a:lstStyle/>
          <a:p>
            <a:fld id="{BB955EE8-9797-47AE-88F0-674FEE0CE4DA}" type="datetime1">
              <a:rPr lang="ru-RU" smtClean="0"/>
              <a:t>20.02.2025</a:t>
            </a:fld>
            <a:endParaRPr lang="ru-RU"/>
          </a:p>
        </p:txBody>
      </p:sp>
      <p:sp>
        <p:nvSpPr>
          <p:cNvPr id="5" name="Номер слайда 4"/>
          <p:cNvSpPr>
            <a:spLocks noGrp="1"/>
          </p:cNvSpPr>
          <p:nvPr>
            <p:ph type="sldNum" sz="quarter" idx="12"/>
          </p:nvPr>
        </p:nvSpPr>
        <p:spPr/>
        <p:txBody>
          <a:bodyPr/>
          <a:lstStyle/>
          <a:p>
            <a:fld id="{3A239050-E816-432C-A4D0-7DA556497304}" type="slidenum">
              <a:rPr lang="ru-RU" smtClean="0"/>
              <a:t>15</a:t>
            </a:fld>
            <a:endParaRPr lang="ru-RU"/>
          </a:p>
        </p:txBody>
      </p:sp>
    </p:spTree>
    <p:extLst>
      <p:ext uri="{BB962C8B-B14F-4D97-AF65-F5344CB8AC3E}">
        <p14:creationId xmlns:p14="http://schemas.microsoft.com/office/powerpoint/2010/main" val="2339853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
        <p:nvSpPr>
          <p:cNvPr id="4" name="Дата 3"/>
          <p:cNvSpPr>
            <a:spLocks noGrp="1"/>
          </p:cNvSpPr>
          <p:nvPr>
            <p:ph type="dt" sz="half" idx="10"/>
          </p:nvPr>
        </p:nvSpPr>
        <p:spPr/>
        <p:txBody>
          <a:bodyPr/>
          <a:lstStyle/>
          <a:p>
            <a:fld id="{BB955EE8-9797-47AE-88F0-674FEE0CE4DA}" type="datetime1">
              <a:rPr lang="ru-RU" smtClean="0"/>
              <a:t>20.02.2025</a:t>
            </a:fld>
            <a:endParaRPr lang="ru-RU"/>
          </a:p>
        </p:txBody>
      </p:sp>
      <p:sp>
        <p:nvSpPr>
          <p:cNvPr id="5" name="Номер слайда 4"/>
          <p:cNvSpPr>
            <a:spLocks noGrp="1"/>
          </p:cNvSpPr>
          <p:nvPr>
            <p:ph type="sldNum" sz="quarter" idx="12"/>
          </p:nvPr>
        </p:nvSpPr>
        <p:spPr/>
        <p:txBody>
          <a:bodyPr/>
          <a:lstStyle/>
          <a:p>
            <a:fld id="{3A239050-E816-432C-A4D0-7DA556497304}" type="slidenum">
              <a:rPr lang="ru-RU" smtClean="0"/>
              <a:t>16</a:t>
            </a:fld>
            <a:endParaRPr lang="ru-RU"/>
          </a:p>
        </p:txBody>
      </p:sp>
      <p:pic>
        <p:nvPicPr>
          <p:cNvPr id="7" name="Рисунок 6"/>
          <p:cNvPicPr>
            <a:picLocks noChangeAspect="1"/>
          </p:cNvPicPr>
          <p:nvPr/>
        </p:nvPicPr>
        <p:blipFill>
          <a:blip r:embed="rId2"/>
          <a:stretch>
            <a:fillRect/>
          </a:stretch>
        </p:blipFill>
        <p:spPr>
          <a:xfrm>
            <a:off x="158640" y="189554"/>
            <a:ext cx="8144354" cy="6074611"/>
          </a:xfrm>
          <a:prstGeom prst="rect">
            <a:avLst/>
          </a:prstGeom>
        </p:spPr>
      </p:pic>
    </p:spTree>
    <p:extLst>
      <p:ext uri="{BB962C8B-B14F-4D97-AF65-F5344CB8AC3E}">
        <p14:creationId xmlns:p14="http://schemas.microsoft.com/office/powerpoint/2010/main" val="15825603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sp>
        <p:nvSpPr>
          <p:cNvPr id="4" name="Дата 3"/>
          <p:cNvSpPr>
            <a:spLocks noGrp="1"/>
          </p:cNvSpPr>
          <p:nvPr>
            <p:ph type="dt" sz="half" idx="10"/>
          </p:nvPr>
        </p:nvSpPr>
        <p:spPr/>
        <p:txBody>
          <a:bodyPr/>
          <a:lstStyle/>
          <a:p>
            <a:fld id="{BB955EE8-9797-47AE-88F0-674FEE0CE4DA}" type="datetime1">
              <a:rPr lang="ru-RU" smtClean="0"/>
              <a:t>20.02.2025</a:t>
            </a:fld>
            <a:endParaRPr lang="ru-RU"/>
          </a:p>
        </p:txBody>
      </p:sp>
      <p:sp>
        <p:nvSpPr>
          <p:cNvPr id="5" name="Номер слайда 4"/>
          <p:cNvSpPr>
            <a:spLocks noGrp="1"/>
          </p:cNvSpPr>
          <p:nvPr>
            <p:ph type="sldNum" sz="quarter" idx="12"/>
          </p:nvPr>
        </p:nvSpPr>
        <p:spPr/>
        <p:txBody>
          <a:bodyPr/>
          <a:lstStyle/>
          <a:p>
            <a:fld id="{3A239050-E816-432C-A4D0-7DA556497304}" type="slidenum">
              <a:rPr lang="ru-RU" smtClean="0"/>
              <a:t>17</a:t>
            </a:fld>
            <a:endParaRPr lang="ru-RU"/>
          </a:p>
        </p:txBody>
      </p:sp>
      <p:pic>
        <p:nvPicPr>
          <p:cNvPr id="6" name="Рисунок 5"/>
          <p:cNvPicPr>
            <a:picLocks noChangeAspect="1"/>
          </p:cNvPicPr>
          <p:nvPr/>
        </p:nvPicPr>
        <p:blipFill>
          <a:blip r:embed="rId2"/>
          <a:stretch>
            <a:fillRect/>
          </a:stretch>
        </p:blipFill>
        <p:spPr>
          <a:xfrm>
            <a:off x="263826" y="179435"/>
            <a:ext cx="8665157" cy="6284427"/>
          </a:xfrm>
          <a:prstGeom prst="rect">
            <a:avLst/>
          </a:prstGeom>
        </p:spPr>
      </p:pic>
      <p:sp>
        <p:nvSpPr>
          <p:cNvPr id="7" name="TextBox 6"/>
          <p:cNvSpPr txBox="1"/>
          <p:nvPr/>
        </p:nvSpPr>
        <p:spPr>
          <a:xfrm>
            <a:off x="8928983" y="864641"/>
            <a:ext cx="2892138" cy="2031325"/>
          </a:xfrm>
          <a:prstGeom prst="rect">
            <a:avLst/>
          </a:prstGeom>
          <a:noFill/>
        </p:spPr>
        <p:txBody>
          <a:bodyPr wrap="none" rtlCol="0">
            <a:spAutoFit/>
          </a:bodyPr>
          <a:lstStyle/>
          <a:p>
            <a:r>
              <a:rPr lang="en-GB" dirty="0"/>
              <a:t> </a:t>
            </a:r>
            <a:r>
              <a:rPr lang="en-GB" dirty="0" smtClean="0"/>
              <a:t>J. Slim et al.,</a:t>
            </a:r>
          </a:p>
          <a:p>
            <a:r>
              <a:rPr lang="en-GB" dirty="0" smtClean="0">
                <a:hlinkClick r:id="rId3"/>
              </a:rPr>
              <a:t>2309.06561</a:t>
            </a:r>
            <a:r>
              <a:rPr lang="en-GB" dirty="0">
                <a:hlinkClick r:id="rId3"/>
              </a:rPr>
              <a:t> </a:t>
            </a:r>
            <a:r>
              <a:rPr lang="en-GB" dirty="0"/>
              <a:t>[</a:t>
            </a:r>
            <a:r>
              <a:rPr lang="en-GB" dirty="0" err="1"/>
              <a:t>physics.ins-det</a:t>
            </a:r>
            <a:r>
              <a:rPr lang="en-GB" dirty="0" smtClean="0"/>
              <a:t>]</a:t>
            </a:r>
          </a:p>
          <a:p>
            <a:endParaRPr lang="en-GB" dirty="0"/>
          </a:p>
          <a:p>
            <a:r>
              <a:rPr lang="en-GB" dirty="0" smtClean="0"/>
              <a:t>N. Nikolaev et al.,</a:t>
            </a:r>
          </a:p>
          <a:p>
            <a:r>
              <a:rPr lang="en-GB" dirty="0"/>
              <a:t> </a:t>
            </a:r>
            <a:r>
              <a:rPr lang="en-GB" dirty="0">
                <a:hlinkClick r:id="rId4"/>
              </a:rPr>
              <a:t>2309.05080</a:t>
            </a:r>
            <a:r>
              <a:rPr lang="en-GB" dirty="0"/>
              <a:t> [</a:t>
            </a:r>
            <a:r>
              <a:rPr lang="en-GB" dirty="0" err="1"/>
              <a:t>physics.acc-ph</a:t>
            </a:r>
            <a:r>
              <a:rPr lang="en-GB" dirty="0"/>
              <a:t>]</a:t>
            </a:r>
          </a:p>
          <a:p>
            <a:r>
              <a:rPr lang="en-GB" dirty="0" smtClean="0"/>
              <a:t> </a:t>
            </a:r>
          </a:p>
          <a:p>
            <a:endParaRPr lang="ru-RU" dirty="0"/>
          </a:p>
        </p:txBody>
      </p:sp>
    </p:spTree>
    <p:extLst>
      <p:ext uri="{BB962C8B-B14F-4D97-AF65-F5344CB8AC3E}">
        <p14:creationId xmlns:p14="http://schemas.microsoft.com/office/powerpoint/2010/main" val="26952469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683" y="659414"/>
            <a:ext cx="10447283" cy="3397580"/>
          </a:xfrm>
        </p:spPr>
        <p:txBody>
          <a:bodyPr>
            <a:noAutofit/>
          </a:bodyPr>
          <a:lstStyle/>
          <a:p>
            <a:pPr fontAlgn="base"/>
            <a:r>
              <a:rPr lang="en-US" sz="1800" dirty="0">
                <a:solidFill>
                  <a:srgbClr val="C00000"/>
                </a:solidFill>
                <a:latin typeface="Comic Sans MS" panose="030F0702030302020204" pitchFamily="66" charset="0"/>
                <a:sym typeface="Wingdings" panose="05000000000000000000" pitchFamily="2" charset="2"/>
              </a:rPr>
              <a:t/>
            </a:r>
            <a:br>
              <a:rPr lang="en-US" sz="1800" dirty="0">
                <a:solidFill>
                  <a:srgbClr val="C00000"/>
                </a:solidFill>
                <a:latin typeface="Comic Sans MS" panose="030F0702030302020204" pitchFamily="66" charset="0"/>
                <a:sym typeface="Wingdings" panose="05000000000000000000" pitchFamily="2" charset="2"/>
              </a:rPr>
            </a:br>
            <a:r>
              <a:rPr lang="ru-RU" sz="1800" dirty="0" smtClean="0"/>
              <a:t>                                                                                            </a:t>
            </a:r>
            <a:r>
              <a:rPr lang="en-US" sz="1800" dirty="0" smtClean="0"/>
              <a:t/>
            </a:r>
            <a:br>
              <a:rPr lang="en-US" sz="1800" dirty="0" smtClean="0"/>
            </a:br>
            <a:r>
              <a:rPr lang="en-US" sz="1800" dirty="0"/>
              <a:t/>
            </a:r>
            <a:br>
              <a:rPr lang="en-US" sz="1800" dirty="0"/>
            </a:br>
            <a:r>
              <a:rPr lang="ru-RU" sz="1600" dirty="0" smtClean="0">
                <a:latin typeface="Comic Sans MS" panose="030F0702030302020204" pitchFamily="66" charset="0"/>
              </a:rPr>
              <a:t>1</a:t>
            </a:r>
            <a:r>
              <a:rPr lang="ru-RU" sz="1600" dirty="0">
                <a:latin typeface="Comic Sans MS" panose="030F0702030302020204" pitchFamily="66" charset="0"/>
              </a:rPr>
              <a:t>. </a:t>
            </a:r>
            <a:r>
              <a:rPr lang="en-GB" sz="1600" dirty="0" err="1">
                <a:latin typeface="Comic Sans MS" panose="030F0702030302020204" pitchFamily="66" charset="0"/>
              </a:rPr>
              <a:t>Senichev</a:t>
            </a:r>
            <a:r>
              <a:rPr lang="en-GB" sz="1600" dirty="0">
                <a:latin typeface="Comic Sans MS" panose="030F0702030302020204" pitchFamily="66" charset="0"/>
              </a:rPr>
              <a:t> Y, </a:t>
            </a:r>
            <a:r>
              <a:rPr lang="en-GB" sz="1600" dirty="0" err="1">
                <a:latin typeface="Comic Sans MS" panose="030F0702030302020204" pitchFamily="66" charset="0"/>
              </a:rPr>
              <a:t>Aksentev</a:t>
            </a:r>
            <a:r>
              <a:rPr lang="en-GB" sz="1600" dirty="0">
                <a:latin typeface="Comic Sans MS" panose="030F0702030302020204" pitchFamily="66" charset="0"/>
              </a:rPr>
              <a:t> A, Ivanov A and </a:t>
            </a:r>
            <a:r>
              <a:rPr lang="en-GB" sz="1600" dirty="0" err="1">
                <a:latin typeface="Comic Sans MS" panose="030F0702030302020204" pitchFamily="66" charset="0"/>
              </a:rPr>
              <a:t>Valetov</a:t>
            </a:r>
            <a:r>
              <a:rPr lang="en-GB" sz="1600" dirty="0">
                <a:latin typeface="Comic Sans MS" panose="030F0702030302020204" pitchFamily="66" charset="0"/>
              </a:rPr>
              <a:t> E.,  Frequency domain method of the search for the deuteron electric dipole moment in a storage ring with imperfections, preprint arxiv:1711.06512 [</a:t>
            </a:r>
            <a:r>
              <a:rPr lang="en-GB" sz="1600" dirty="0" err="1">
                <a:latin typeface="Comic Sans MS" panose="030F0702030302020204" pitchFamily="66" charset="0"/>
              </a:rPr>
              <a:t>physics.acc-ph</a:t>
            </a:r>
            <a:r>
              <a:rPr lang="en-GB" sz="1600" dirty="0">
                <a:latin typeface="Comic Sans MS" panose="030F0702030302020204" pitchFamily="66" charset="0"/>
              </a:rPr>
              <a:t>], 2017 </a:t>
            </a:r>
            <a:r>
              <a:rPr lang="en-GB" sz="1600" dirty="0" smtClean="0">
                <a:latin typeface="Comic Sans MS" panose="030F0702030302020204" pitchFamily="66" charset="0"/>
              </a:rPr>
              <a:t/>
            </a:r>
            <a:br>
              <a:rPr lang="en-GB" sz="1600" dirty="0" smtClean="0">
                <a:latin typeface="Comic Sans MS" panose="030F0702030302020204" pitchFamily="66" charset="0"/>
              </a:rPr>
            </a:br>
            <a:r>
              <a:rPr lang="en-GB" sz="1600" dirty="0" smtClean="0">
                <a:latin typeface="Comic Sans MS" panose="030F0702030302020204" pitchFamily="66" charset="0"/>
              </a:rPr>
              <a:t>                                                                                                                                                     </a:t>
            </a:r>
            <a:br>
              <a:rPr lang="en-GB" sz="1600" dirty="0" smtClean="0">
                <a:latin typeface="Comic Sans MS" panose="030F0702030302020204" pitchFamily="66" charset="0"/>
              </a:rPr>
            </a:br>
            <a:r>
              <a:rPr lang="en-GB" sz="1600" dirty="0" smtClean="0">
                <a:latin typeface="Comic Sans MS" panose="030F0702030302020204" pitchFamily="66" charset="0"/>
              </a:rPr>
              <a:t> </a:t>
            </a:r>
            <a:r>
              <a:rPr lang="en-GB" sz="1600" dirty="0">
                <a:latin typeface="Comic Sans MS" panose="030F0702030302020204" pitchFamily="66" charset="0"/>
              </a:rPr>
              <a:t>2. A E </a:t>
            </a:r>
            <a:r>
              <a:rPr lang="en-GB" sz="1600" dirty="0" err="1">
                <a:latin typeface="Comic Sans MS" panose="030F0702030302020204" pitchFamily="66" charset="0"/>
              </a:rPr>
              <a:t>Aksentev</a:t>
            </a:r>
            <a:r>
              <a:rPr lang="en-GB" sz="1600" dirty="0">
                <a:latin typeface="Comic Sans MS" panose="030F0702030302020204" pitchFamily="66" charset="0"/>
              </a:rPr>
              <a:t> and Y V </a:t>
            </a:r>
            <a:r>
              <a:rPr lang="en-GB" sz="1600" dirty="0" err="1">
                <a:latin typeface="Comic Sans MS" panose="030F0702030302020204" pitchFamily="66" charset="0"/>
              </a:rPr>
              <a:t>Senichev</a:t>
            </a:r>
            <a:r>
              <a:rPr lang="en-GB" sz="1600" dirty="0">
                <a:latin typeface="Comic Sans MS" panose="030F0702030302020204" pitchFamily="66" charset="0"/>
              </a:rPr>
              <a:t>, Frequency domain method of the search for </a:t>
            </a:r>
            <a:r>
              <a:rPr lang="en-GB" sz="1600" dirty="0" smtClean="0">
                <a:latin typeface="Comic Sans MS" panose="030F0702030302020204" pitchFamily="66" charset="0"/>
              </a:rPr>
              <a:t>the electric </a:t>
            </a:r>
            <a:r>
              <a:rPr lang="en-GB" sz="1600" dirty="0">
                <a:latin typeface="Comic Sans MS" panose="030F0702030302020204" pitchFamily="66" charset="0"/>
              </a:rPr>
              <a:t>dipole moment in a storage ring, </a:t>
            </a:r>
            <a:r>
              <a:rPr lang="en-GB" sz="1600" dirty="0" smtClean="0">
                <a:latin typeface="Comic Sans MS" panose="030F0702030302020204" pitchFamily="66" charset="0"/>
              </a:rPr>
              <a:t>J. </a:t>
            </a:r>
            <a:r>
              <a:rPr lang="en-GB" sz="1600" dirty="0">
                <a:latin typeface="Comic Sans MS" panose="030F0702030302020204" pitchFamily="66" charset="0"/>
              </a:rPr>
              <a:t>Phys. Conf. Ser.1435, 012026 (2020), URL https://doi.org/10.1088/1742-6596/1435/1/012047</a:t>
            </a:r>
            <a:r>
              <a:rPr lang="en-GB" sz="1800" dirty="0" smtClean="0"/>
              <a:t>.</a:t>
            </a:r>
            <a:r>
              <a:rPr lang="ru-RU" sz="1800" dirty="0" smtClean="0"/>
              <a:t/>
            </a:r>
            <a:br>
              <a:rPr lang="ru-RU" sz="1800" dirty="0" smtClean="0"/>
            </a:br>
            <a:r>
              <a:rPr lang="ru-RU" sz="1800" dirty="0"/>
              <a:t/>
            </a:r>
            <a:br>
              <a:rPr lang="ru-RU" sz="1800" dirty="0"/>
            </a:br>
            <a:r>
              <a:rPr lang="ru-RU" sz="1600" dirty="0" smtClean="0">
                <a:latin typeface="Comic Sans MS" panose="030F0702030302020204" pitchFamily="66" charset="0"/>
              </a:rPr>
              <a:t>3. </a:t>
            </a:r>
            <a:r>
              <a:rPr lang="ru-RU" sz="1600" dirty="0">
                <a:latin typeface="Comic Sans MS" panose="030F0702030302020204" pitchFamily="66" charset="0"/>
              </a:rPr>
              <a:t>A. A. </a:t>
            </a:r>
            <a:r>
              <a:rPr lang="ru-RU" sz="1600" dirty="0" err="1">
                <a:latin typeface="Comic Sans MS" panose="030F0702030302020204" pitchFamily="66" charset="0"/>
              </a:rPr>
              <a:t>Melnikov</a:t>
            </a:r>
            <a:r>
              <a:rPr lang="ru-RU" sz="1600" dirty="0">
                <a:latin typeface="Comic Sans MS" panose="030F0702030302020204" pitchFamily="66" charset="0"/>
              </a:rPr>
              <a:t>, </a:t>
            </a:r>
            <a:r>
              <a:rPr lang="ru-RU" sz="1600" dirty="0" err="1">
                <a:latin typeface="Comic Sans MS" panose="030F0702030302020204" pitchFamily="66" charset="0"/>
              </a:rPr>
              <a:t>Yu</a:t>
            </a:r>
            <a:r>
              <a:rPr lang="ru-RU" sz="1600" dirty="0">
                <a:latin typeface="Comic Sans MS" panose="030F0702030302020204" pitchFamily="66" charset="0"/>
              </a:rPr>
              <a:t>. V. </a:t>
            </a:r>
            <a:r>
              <a:rPr lang="ru-RU" sz="1600" dirty="0" err="1">
                <a:latin typeface="Comic Sans MS" panose="030F0702030302020204" pitchFamily="66" charset="0"/>
              </a:rPr>
              <a:t>Senichev</a:t>
            </a:r>
            <a:r>
              <a:rPr lang="ru-RU" sz="1600" dirty="0">
                <a:latin typeface="Comic Sans MS" panose="030F0702030302020204" pitchFamily="66" charset="0"/>
              </a:rPr>
              <a:t>, A. E. </a:t>
            </a:r>
            <a:r>
              <a:rPr lang="ru-RU" sz="1600" dirty="0" err="1">
                <a:latin typeface="Comic Sans MS" panose="030F0702030302020204" pitchFamily="66" charset="0"/>
              </a:rPr>
              <a:t>Aksentyev</a:t>
            </a:r>
            <a:r>
              <a:rPr lang="ru-RU" sz="1600" dirty="0">
                <a:latin typeface="Comic Sans MS" panose="030F0702030302020204" pitchFamily="66" charset="0"/>
              </a:rPr>
              <a:t>, S. </a:t>
            </a:r>
            <a:r>
              <a:rPr lang="ru-RU" sz="1600" dirty="0" err="1" smtClean="0">
                <a:latin typeface="Comic Sans MS" panose="030F0702030302020204" pitchFamily="66" charset="0"/>
              </a:rPr>
              <a:t>D.Kolokolchikov</a:t>
            </a:r>
            <a:r>
              <a:rPr lang="en-US" sz="1600" dirty="0" smtClean="0">
                <a:latin typeface="Comic Sans MS" panose="030F0702030302020204" pitchFamily="66" charset="0"/>
              </a:rPr>
              <a:t>, The </a:t>
            </a:r>
            <a:r>
              <a:rPr lang="en-US" sz="1600" dirty="0">
                <a:latin typeface="Comic Sans MS" panose="030F0702030302020204" pitchFamily="66" charset="0"/>
              </a:rPr>
              <a:t>nature of spin </a:t>
            </a:r>
            <a:r>
              <a:rPr lang="en-US" sz="1600" dirty="0" err="1">
                <a:latin typeface="Comic Sans MS" panose="030F0702030302020204" pitchFamily="66" charset="0"/>
              </a:rPr>
              <a:t>decoherence</a:t>
            </a:r>
            <a:r>
              <a:rPr lang="en-US" sz="1600" dirty="0">
                <a:latin typeface="Comic Sans MS" panose="030F0702030302020204" pitchFamily="66" charset="0"/>
              </a:rPr>
              <a:t> of a polarized beam of light nuclei in </a:t>
            </a:r>
            <a:r>
              <a:rPr lang="en-US" sz="1600" dirty="0" smtClean="0">
                <a:latin typeface="Comic Sans MS" panose="030F0702030302020204" pitchFamily="66" charset="0"/>
              </a:rPr>
              <a:t>a</a:t>
            </a:r>
            <a:r>
              <a:rPr lang="en-US" sz="1600" dirty="0">
                <a:latin typeface="Comic Sans MS" panose="030F0702030302020204" pitchFamily="66" charset="0"/>
              </a:rPr>
              <a:t> </a:t>
            </a:r>
            <a:r>
              <a:rPr lang="en-US" sz="1600" dirty="0" smtClean="0">
                <a:latin typeface="Comic Sans MS" panose="030F0702030302020204" pitchFamily="66" charset="0"/>
              </a:rPr>
              <a:t> </a:t>
            </a:r>
            <a:r>
              <a:rPr lang="ru-RU" sz="1600" dirty="0" err="1" smtClean="0">
                <a:latin typeface="Comic Sans MS" panose="030F0702030302020204" pitchFamily="66" charset="0"/>
              </a:rPr>
              <a:t>storage</a:t>
            </a:r>
            <a:r>
              <a:rPr lang="ru-RU" sz="1600" dirty="0" smtClean="0">
                <a:latin typeface="Comic Sans MS" panose="030F0702030302020204" pitchFamily="66" charset="0"/>
              </a:rPr>
              <a:t> </a:t>
            </a:r>
            <a:r>
              <a:rPr lang="ru-RU" sz="1600" dirty="0" err="1" smtClean="0">
                <a:latin typeface="Comic Sans MS" panose="030F0702030302020204" pitchFamily="66" charset="0"/>
              </a:rPr>
              <a:t>ring</a:t>
            </a:r>
            <a:r>
              <a:rPr lang="ru-RU" sz="1600" dirty="0" smtClean="0">
                <a:latin typeface="Comic Sans MS" panose="030F0702030302020204" pitchFamily="66" charset="0"/>
              </a:rPr>
              <a:t> </a:t>
            </a:r>
            <a:r>
              <a:rPr lang="ru-RU" sz="1600" dirty="0" err="1" smtClean="0">
                <a:latin typeface="Comic Sans MS" panose="030F0702030302020204" pitchFamily="66" charset="0"/>
              </a:rPr>
              <a:t>for</a:t>
            </a:r>
            <a:r>
              <a:rPr lang="ru-RU" sz="1600" dirty="0" smtClean="0">
                <a:latin typeface="Comic Sans MS" panose="030F0702030302020204" pitchFamily="66" charset="0"/>
              </a:rPr>
              <a:t> EDM </a:t>
            </a:r>
            <a:r>
              <a:rPr lang="ru-RU" sz="1600" dirty="0" err="1" smtClean="0">
                <a:latin typeface="Comic Sans MS" panose="030F0702030302020204" pitchFamily="66" charset="0"/>
              </a:rPr>
              <a:t>search</a:t>
            </a:r>
            <a:r>
              <a:rPr lang="ru-RU" sz="1600" dirty="0" smtClean="0">
                <a:latin typeface="Comic Sans MS" panose="030F0702030302020204" pitchFamily="66" charset="0"/>
              </a:rPr>
              <a:t>,  Письма в ЖЭТФ</a:t>
            </a:r>
            <a:r>
              <a:rPr lang="en-US" sz="1600" dirty="0" smtClean="0">
                <a:latin typeface="Comic Sans MS" panose="030F0702030302020204" pitchFamily="66" charset="0"/>
              </a:rPr>
              <a:t>, 118 (2023) 713-720</a:t>
            </a:r>
            <a:r>
              <a:rPr lang="ru-RU" sz="1800" dirty="0"/>
              <a:t/>
            </a:r>
            <a:br>
              <a:rPr lang="ru-RU" sz="1800" dirty="0"/>
            </a:br>
            <a:endParaRPr lang="ru-RU" sz="1800" dirty="0"/>
          </a:p>
        </p:txBody>
      </p:sp>
      <p:sp>
        <p:nvSpPr>
          <p:cNvPr id="4" name="Дата 3"/>
          <p:cNvSpPr>
            <a:spLocks noGrp="1"/>
          </p:cNvSpPr>
          <p:nvPr>
            <p:ph type="dt" sz="half" idx="10"/>
          </p:nvPr>
        </p:nvSpPr>
        <p:spPr/>
        <p:txBody>
          <a:bodyPr/>
          <a:lstStyle/>
          <a:p>
            <a:fld id="{BB955EE8-9797-47AE-88F0-674FEE0CE4DA}" type="datetime1">
              <a:rPr lang="ru-RU" smtClean="0"/>
              <a:t>20.02.2025</a:t>
            </a:fld>
            <a:endParaRPr lang="ru-RU"/>
          </a:p>
        </p:txBody>
      </p:sp>
      <p:sp>
        <p:nvSpPr>
          <p:cNvPr id="5" name="Номер слайда 4"/>
          <p:cNvSpPr>
            <a:spLocks noGrp="1"/>
          </p:cNvSpPr>
          <p:nvPr>
            <p:ph type="sldNum" sz="quarter" idx="12"/>
          </p:nvPr>
        </p:nvSpPr>
        <p:spPr/>
        <p:txBody>
          <a:bodyPr/>
          <a:lstStyle/>
          <a:p>
            <a:fld id="{3A239050-E816-432C-A4D0-7DA556497304}" type="slidenum">
              <a:rPr lang="ru-RU" smtClean="0"/>
              <a:t>18</a:t>
            </a:fld>
            <a:endParaRPr lang="ru-RU"/>
          </a:p>
        </p:txBody>
      </p:sp>
    </p:spTree>
    <p:extLst>
      <p:ext uri="{BB962C8B-B14F-4D97-AF65-F5344CB8AC3E}">
        <p14:creationId xmlns:p14="http://schemas.microsoft.com/office/powerpoint/2010/main" val="7023731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38200" y="1873782"/>
            <a:ext cx="11001375" cy="460252"/>
          </a:xfrm>
        </p:spPr>
        <p:txBody>
          <a:bodyPr>
            <a:noAutofit/>
          </a:bodyPr>
          <a:lstStyle/>
          <a:p>
            <a:r>
              <a:rPr lang="en-US" sz="2800" dirty="0" smtClean="0">
                <a:solidFill>
                  <a:srgbClr val="C00000"/>
                </a:solidFill>
                <a:latin typeface="Comic Sans MS" panose="030F0702030302020204" pitchFamily="66" charset="0"/>
              </a:rPr>
              <a:t>Testing SM by Parity </a:t>
            </a:r>
            <a:r>
              <a:rPr lang="en-US" sz="2800" dirty="0">
                <a:solidFill>
                  <a:srgbClr val="C00000"/>
                </a:solidFill>
                <a:latin typeface="Comic Sans MS" panose="030F0702030302020204" pitchFamily="66" charset="0"/>
              </a:rPr>
              <a:t>V</a:t>
            </a:r>
            <a:r>
              <a:rPr lang="en-US" sz="2800" dirty="0" smtClean="0">
                <a:solidFill>
                  <a:srgbClr val="C00000"/>
                </a:solidFill>
                <a:latin typeface="Comic Sans MS" panose="030F0702030302020204" pitchFamily="66" charset="0"/>
              </a:rPr>
              <a:t>iolation (PV) </a:t>
            </a:r>
            <a:r>
              <a:rPr lang="en-US" sz="2800" dirty="0">
                <a:solidFill>
                  <a:srgbClr val="C00000"/>
                </a:solidFill>
                <a:latin typeface="Comic Sans MS" panose="030F0702030302020204" pitchFamily="66" charset="0"/>
              </a:rPr>
              <a:t/>
            </a:r>
            <a:br>
              <a:rPr lang="en-US" sz="2800" dirty="0">
                <a:solidFill>
                  <a:srgbClr val="C00000"/>
                </a:solidFill>
                <a:latin typeface="Comic Sans MS" panose="030F0702030302020204" pitchFamily="66" charset="0"/>
              </a:rPr>
            </a:br>
            <a:r>
              <a:rPr lang="en-US" sz="2800" dirty="0" smtClean="0">
                <a:solidFill>
                  <a:srgbClr val="C00000"/>
                </a:solidFill>
                <a:latin typeface="Comic Sans MS" panose="030F0702030302020204" pitchFamily="66" charset="0"/>
              </a:rPr>
              <a:t>                                                               </a:t>
            </a:r>
            <a:br>
              <a:rPr lang="en-US" sz="2800" dirty="0" smtClean="0">
                <a:solidFill>
                  <a:srgbClr val="C00000"/>
                </a:solidFill>
                <a:latin typeface="Comic Sans MS" panose="030F0702030302020204" pitchFamily="66" charset="0"/>
              </a:rPr>
            </a:br>
            <a:r>
              <a:rPr lang="en-US" sz="2800" dirty="0" smtClean="0">
                <a:solidFill>
                  <a:srgbClr val="C00000"/>
                </a:solidFill>
                <a:latin typeface="Comic Sans MS" panose="030F0702030302020204" pitchFamily="66" charset="0"/>
              </a:rPr>
              <a:t/>
            </a:r>
            <a:br>
              <a:rPr lang="en-US" sz="2800" dirty="0" smtClean="0">
                <a:solidFill>
                  <a:srgbClr val="C00000"/>
                </a:solidFill>
                <a:latin typeface="Comic Sans MS" panose="030F0702030302020204" pitchFamily="66" charset="0"/>
              </a:rPr>
            </a:br>
            <a:r>
              <a:rPr lang="en-US" sz="2800" dirty="0" smtClean="0">
                <a:solidFill>
                  <a:srgbClr val="C00000"/>
                </a:solidFill>
                <a:latin typeface="Comic Sans MS" panose="030F0702030302020204" pitchFamily="66" charset="0"/>
              </a:rPr>
              <a:t/>
            </a:r>
            <a:br>
              <a:rPr lang="en-US" sz="2800" dirty="0" smtClean="0">
                <a:solidFill>
                  <a:srgbClr val="C00000"/>
                </a:solidFill>
                <a:latin typeface="Comic Sans MS" panose="030F0702030302020204" pitchFamily="66" charset="0"/>
              </a:rPr>
            </a:br>
            <a:endParaRPr lang="ru-RU" sz="2800" dirty="0">
              <a:solidFill>
                <a:srgbClr val="C00000"/>
              </a:solidFill>
              <a:latin typeface="Comic Sans MS" panose="030F0702030302020204" pitchFamily="66" charset="0"/>
            </a:endParaRPr>
          </a:p>
        </p:txBody>
      </p:sp>
      <p:sp>
        <p:nvSpPr>
          <p:cNvPr id="3" name="Подзаголовок 2"/>
          <p:cNvSpPr>
            <a:spLocks noGrp="1"/>
          </p:cNvSpPr>
          <p:nvPr>
            <p:ph type="subTitle" idx="1"/>
          </p:nvPr>
        </p:nvSpPr>
        <p:spPr>
          <a:xfrm>
            <a:off x="198560" y="789206"/>
            <a:ext cx="11641015" cy="5652234"/>
          </a:xfrm>
        </p:spPr>
        <p:txBody>
          <a:bodyPr>
            <a:normAutofit/>
          </a:bodyPr>
          <a:lstStyle/>
          <a:p>
            <a:pPr marL="342900" indent="-342900" algn="just">
              <a:lnSpc>
                <a:spcPct val="150000"/>
              </a:lnSpc>
              <a:buFont typeface="Arial" panose="020B0604020202020204" pitchFamily="34" charset="0"/>
              <a:buChar char="•"/>
            </a:pPr>
            <a:r>
              <a:rPr lang="en-US" sz="1800" dirty="0" smtClean="0">
                <a:solidFill>
                  <a:srgbClr val="0070C0"/>
                </a:solidFill>
                <a:latin typeface="Comic Sans MS" panose="030F0702030302020204" pitchFamily="66" charset="0"/>
              </a:rPr>
              <a:t>The observable: </a:t>
            </a:r>
            <a:r>
              <a:rPr lang="en-US" sz="1800" dirty="0" smtClean="0">
                <a:solidFill>
                  <a:srgbClr val="C00000"/>
                </a:solidFill>
                <a:latin typeface="Comic Sans MS" panose="030F0702030302020204" pitchFamily="66" charset="0"/>
              </a:rPr>
              <a:t>PV beam helicity dependence </a:t>
            </a:r>
            <a:r>
              <a:rPr lang="en-US" sz="1800" dirty="0" smtClean="0">
                <a:solidFill>
                  <a:srgbClr val="0070C0"/>
                </a:solidFill>
                <a:latin typeface="Comic Sans MS" panose="030F0702030302020204" pitchFamily="66" charset="0"/>
              </a:rPr>
              <a:t>of the total X-section and elastic scattering</a:t>
            </a:r>
          </a:p>
          <a:p>
            <a:pPr marL="342900" indent="-342900" algn="just">
              <a:lnSpc>
                <a:spcPct val="150000"/>
              </a:lnSpc>
              <a:buFont typeface="Arial" panose="020B0604020202020204" pitchFamily="34" charset="0"/>
              <a:buChar char="•"/>
            </a:pPr>
            <a:r>
              <a:rPr lang="en-US" sz="1800" dirty="0" smtClean="0">
                <a:solidFill>
                  <a:srgbClr val="0070C0"/>
                </a:solidFill>
                <a:latin typeface="Comic Sans MS" panose="030F0702030302020204" pitchFamily="66" charset="0"/>
              </a:rPr>
              <a:t>New approach: single turn extraction of horizontal polarized beam onto </a:t>
            </a:r>
            <a:r>
              <a:rPr lang="en-US" sz="1800" dirty="0" err="1" smtClean="0">
                <a:solidFill>
                  <a:srgbClr val="0070C0"/>
                </a:solidFill>
                <a:latin typeface="Comic Sans MS" panose="030F0702030302020204" pitchFamily="66" charset="0"/>
              </a:rPr>
              <a:t>extrenal</a:t>
            </a:r>
            <a:r>
              <a:rPr lang="en-US" sz="1800" dirty="0" smtClean="0">
                <a:solidFill>
                  <a:srgbClr val="0070C0"/>
                </a:solidFill>
                <a:latin typeface="Comic Sans MS" panose="030F0702030302020204" pitchFamily="66" charset="0"/>
              </a:rPr>
              <a:t> target--- time-tag control of the extracted horizontal  beam helicity </a:t>
            </a:r>
          </a:p>
          <a:p>
            <a:pPr marL="342900" indent="-342900" algn="just">
              <a:lnSpc>
                <a:spcPct val="150000"/>
              </a:lnSpc>
              <a:buFont typeface="Arial" panose="020B0604020202020204" pitchFamily="34" charset="0"/>
              <a:buChar char="•"/>
            </a:pPr>
            <a:r>
              <a:rPr lang="en-US" sz="1800" dirty="0" smtClean="0">
                <a:solidFill>
                  <a:srgbClr val="0070C0"/>
                </a:solidFill>
                <a:latin typeface="Comic Sans MS" panose="030F0702030302020204" pitchFamily="66" charset="0"/>
                <a:sym typeface="Wingdings" panose="05000000000000000000" pitchFamily="2" charset="2"/>
              </a:rPr>
              <a:t>A challenge to experimentalists: the </a:t>
            </a:r>
            <a:r>
              <a:rPr lang="en-US" sz="1800" dirty="0" smtClean="0">
                <a:solidFill>
                  <a:srgbClr val="C00000"/>
                </a:solidFill>
                <a:latin typeface="Comic Sans MS" panose="030F0702030302020204" pitchFamily="66" charset="0"/>
                <a:sym typeface="Wingdings" panose="05000000000000000000" pitchFamily="2" charset="2"/>
              </a:rPr>
              <a:t>expected asymmetries are few 10</a:t>
            </a:r>
            <a:r>
              <a:rPr lang="en-US" sz="1800" baseline="30000" dirty="0" smtClean="0">
                <a:solidFill>
                  <a:srgbClr val="C00000"/>
                </a:solidFill>
                <a:latin typeface="Comic Sans MS" panose="030F0702030302020204" pitchFamily="66" charset="0"/>
                <a:sym typeface="Wingdings" panose="05000000000000000000" pitchFamily="2" charset="2"/>
              </a:rPr>
              <a:t>-8</a:t>
            </a:r>
            <a:r>
              <a:rPr lang="en-US" sz="1800" dirty="0">
                <a:solidFill>
                  <a:srgbClr val="C00000"/>
                </a:solidFill>
                <a:latin typeface="Comic Sans MS" panose="030F0702030302020204" pitchFamily="66" charset="0"/>
                <a:sym typeface="Wingdings" panose="05000000000000000000" pitchFamily="2" charset="2"/>
              </a:rPr>
              <a:t> </a:t>
            </a:r>
            <a:r>
              <a:rPr lang="en-US" sz="1800" dirty="0" smtClean="0">
                <a:solidFill>
                  <a:srgbClr val="C00000"/>
                </a:solidFill>
                <a:latin typeface="Comic Sans MS" panose="030F0702030302020204" pitchFamily="66" charset="0"/>
                <a:sym typeface="Wingdings" panose="05000000000000000000" pitchFamily="2" charset="2"/>
              </a:rPr>
              <a:t>to 10</a:t>
            </a:r>
            <a:r>
              <a:rPr lang="en-US" sz="1800" baseline="30000" dirty="0" smtClean="0">
                <a:solidFill>
                  <a:srgbClr val="C00000"/>
                </a:solidFill>
                <a:latin typeface="Comic Sans MS" panose="030F0702030302020204" pitchFamily="66" charset="0"/>
                <a:sym typeface="Wingdings" panose="05000000000000000000" pitchFamily="2" charset="2"/>
              </a:rPr>
              <a:t>-7  --- </a:t>
            </a:r>
            <a:r>
              <a:rPr lang="en-US" sz="1800" dirty="0" smtClean="0">
                <a:solidFill>
                  <a:srgbClr val="C00000"/>
                </a:solidFill>
                <a:latin typeface="Comic Sans MS" panose="030F0702030302020204" pitchFamily="66" charset="0"/>
                <a:sym typeface="Wingdings" panose="05000000000000000000" pitchFamily="2" charset="2"/>
              </a:rPr>
              <a:t>counting events is entirely hopeless, measure beam current upstream and downstream thick nuclear target instead</a:t>
            </a:r>
          </a:p>
          <a:p>
            <a:pPr marL="342900" indent="-342900" algn="just">
              <a:lnSpc>
                <a:spcPct val="150000"/>
              </a:lnSpc>
              <a:buFont typeface="Arial" panose="020B0604020202020204" pitchFamily="34" charset="0"/>
              <a:buChar char="•"/>
            </a:pPr>
            <a:r>
              <a:rPr lang="en-US" sz="1800" dirty="0">
                <a:latin typeface="Comic Sans MS" panose="030F0702030302020204" pitchFamily="66" charset="0"/>
              </a:rPr>
              <a:t>I.A. Koop, A.I. Milstein, N.N. Nikolaev, A.S. Popov, S.G. </a:t>
            </a:r>
            <a:r>
              <a:rPr lang="en-US" sz="1800" dirty="0" err="1">
                <a:latin typeface="Comic Sans MS" panose="030F0702030302020204" pitchFamily="66" charset="0"/>
              </a:rPr>
              <a:t>Salnikov</a:t>
            </a:r>
            <a:r>
              <a:rPr lang="en-US" sz="1800" dirty="0">
                <a:latin typeface="Comic Sans MS" panose="030F0702030302020204" pitchFamily="66" charset="0"/>
              </a:rPr>
              <a:t>, </a:t>
            </a:r>
            <a:r>
              <a:rPr lang="en-US" sz="1800" dirty="0" err="1">
                <a:latin typeface="Comic Sans MS" panose="030F0702030302020204" pitchFamily="66" charset="0"/>
              </a:rPr>
              <a:t>P.Yu</a:t>
            </a:r>
            <a:r>
              <a:rPr lang="en-US" sz="1800" dirty="0">
                <a:latin typeface="Comic Sans MS" panose="030F0702030302020204" pitchFamily="66" charset="0"/>
              </a:rPr>
              <a:t>. </a:t>
            </a:r>
            <a:r>
              <a:rPr lang="en-US" sz="1800" dirty="0" err="1">
                <a:latin typeface="Comic Sans MS" panose="030F0702030302020204" pitchFamily="66" charset="0"/>
              </a:rPr>
              <a:t>Shatunov</a:t>
            </a:r>
            <a:r>
              <a:rPr lang="en-US" sz="1800" dirty="0">
                <a:latin typeface="Comic Sans MS" panose="030F0702030302020204" pitchFamily="66" charset="0"/>
              </a:rPr>
              <a:t>, </a:t>
            </a:r>
            <a:r>
              <a:rPr lang="en-US" sz="1800" dirty="0" err="1">
                <a:latin typeface="Comic Sans MS" panose="030F0702030302020204" pitchFamily="66" charset="0"/>
              </a:rPr>
              <a:t>Yu.M</a:t>
            </a:r>
            <a:r>
              <a:rPr lang="en-US" sz="1800" dirty="0">
                <a:latin typeface="Comic Sans MS" panose="030F0702030302020204" pitchFamily="66" charset="0"/>
              </a:rPr>
              <a:t>. </a:t>
            </a:r>
            <a:r>
              <a:rPr lang="en-US" sz="1800" dirty="0" err="1">
                <a:latin typeface="Comic Sans MS" panose="030F0702030302020204" pitchFamily="66" charset="0"/>
              </a:rPr>
              <a:t>Shatunov</a:t>
            </a:r>
            <a:r>
              <a:rPr lang="en-US" sz="1800" dirty="0">
                <a:latin typeface="Comic Sans MS" panose="030F0702030302020204" pitchFamily="66" charset="0"/>
              </a:rPr>
              <a:t>, </a:t>
            </a:r>
            <a:r>
              <a:rPr lang="en-US" sz="1800" i="1" dirty="0">
                <a:latin typeface="Comic Sans MS" panose="030F0702030302020204" pitchFamily="66" charset="0"/>
              </a:rPr>
              <a:t>Tests of Fundamental Discrete Symmetries at the NICA Facility: </a:t>
            </a:r>
            <a:r>
              <a:rPr lang="en-US" sz="1800" i="1" dirty="0">
                <a:solidFill>
                  <a:srgbClr val="C00000"/>
                </a:solidFill>
                <a:latin typeface="Comic Sans MS" panose="030F0702030302020204" pitchFamily="66" charset="0"/>
              </a:rPr>
              <a:t>Addendum </a:t>
            </a:r>
            <a:r>
              <a:rPr lang="en-US" sz="1800" i="1" dirty="0">
                <a:latin typeface="Comic Sans MS" panose="030F0702030302020204" pitchFamily="66" charset="0"/>
              </a:rPr>
              <a:t>to the Spin Physics </a:t>
            </a:r>
            <a:r>
              <a:rPr lang="en-US" sz="1800" i="1" dirty="0" err="1">
                <a:latin typeface="Comic Sans MS" panose="030F0702030302020204" pitchFamily="66" charset="0"/>
              </a:rPr>
              <a:t>Programme</a:t>
            </a:r>
            <a:r>
              <a:rPr lang="en-US" sz="1800" dirty="0">
                <a:latin typeface="Comic Sans MS" panose="030F0702030302020204" pitchFamily="66" charset="0"/>
              </a:rPr>
              <a:t>, </a:t>
            </a:r>
            <a:r>
              <a:rPr lang="en-US" sz="1800" u="sng" dirty="0">
                <a:latin typeface="Comic Sans MS" panose="030F0702030302020204" pitchFamily="66" charset="0"/>
              </a:rPr>
              <a:t>Physics of Particles and Nuclei, 52(4), 549-554 (2021); </a:t>
            </a:r>
            <a:r>
              <a:rPr lang="en-US" sz="1800" u="sng" dirty="0">
                <a:latin typeface="Comic Sans MS" panose="030F0702030302020204" pitchFamily="66" charset="0"/>
                <a:hlinkClick r:id="rId2"/>
              </a:rPr>
              <a:t>Physics of Particles and Nuclei, 52(6), 1044-1119 (2021</a:t>
            </a:r>
            <a:r>
              <a:rPr lang="en-US" sz="1800" u="sng" dirty="0" smtClean="0">
                <a:latin typeface="Comic Sans MS" panose="030F0702030302020204" pitchFamily="66" charset="0"/>
                <a:hlinkClick r:id="rId2"/>
              </a:rPr>
              <a:t>)</a:t>
            </a:r>
            <a:r>
              <a:rPr lang="en-US" sz="1800" u="sng" dirty="0" smtClean="0">
                <a:latin typeface="Comic Sans MS" panose="030F0702030302020204" pitchFamily="66" charset="0"/>
              </a:rPr>
              <a:t> </a:t>
            </a:r>
          </a:p>
          <a:p>
            <a:pPr marL="342900" indent="-342900" algn="just">
              <a:lnSpc>
                <a:spcPct val="150000"/>
              </a:lnSpc>
              <a:buFont typeface="Arial" panose="020B0604020202020204" pitchFamily="34" charset="0"/>
              <a:buChar char="•"/>
            </a:pPr>
            <a:r>
              <a:rPr lang="en-US" sz="1800" dirty="0" smtClean="0">
                <a:latin typeface="Comic Sans MS" panose="030F0702030302020204" pitchFamily="66" charset="0"/>
              </a:rPr>
              <a:t>Polarimetry requirements</a:t>
            </a:r>
            <a:r>
              <a:rPr lang="ru-RU" sz="1800" dirty="0" smtClean="0">
                <a:latin typeface="Comic Sans MS" panose="030F0702030302020204" pitchFamily="66" charset="0"/>
              </a:rPr>
              <a:t>:</a:t>
            </a:r>
            <a:r>
              <a:rPr lang="en-US" sz="1800" dirty="0" smtClean="0">
                <a:latin typeface="Comic Sans MS" panose="030F0702030302020204" pitchFamily="66" charset="0"/>
              </a:rPr>
              <a:t>  &lt; 1 GeV/c deuterons are favored</a:t>
            </a:r>
            <a:endParaRPr lang="en-US" sz="1800" dirty="0">
              <a:latin typeface="Comic Sans MS" panose="030F0702030302020204" pitchFamily="66" charset="0"/>
            </a:endParaRPr>
          </a:p>
          <a:p>
            <a:pPr marL="342900" indent="-342900" algn="just">
              <a:lnSpc>
                <a:spcPct val="150000"/>
              </a:lnSpc>
              <a:buFont typeface="Arial" panose="020B0604020202020204" pitchFamily="34" charset="0"/>
              <a:buChar char="•"/>
            </a:pPr>
            <a:r>
              <a:rPr lang="en-US" sz="1800" dirty="0" smtClean="0">
                <a:solidFill>
                  <a:srgbClr val="7030A0"/>
                </a:solidFill>
                <a:latin typeface="Comic Sans MS" panose="030F0702030302020204" pitchFamily="66" charset="0"/>
                <a:sym typeface="Wingdings" panose="05000000000000000000" pitchFamily="2" charset="2"/>
              </a:rPr>
              <a:t>High energy: B.G. </a:t>
            </a:r>
            <a:r>
              <a:rPr lang="en-US" sz="1800" dirty="0" err="1" smtClean="0">
                <a:solidFill>
                  <a:srgbClr val="7030A0"/>
                </a:solidFill>
                <a:latin typeface="Comic Sans MS" panose="030F0702030302020204" pitchFamily="66" charset="0"/>
                <a:sym typeface="Wingdings" panose="05000000000000000000" pitchFamily="2" charset="2"/>
              </a:rPr>
              <a:t>Zakharov</a:t>
            </a:r>
            <a:r>
              <a:rPr lang="en-US" sz="1800" dirty="0" smtClean="0">
                <a:solidFill>
                  <a:srgbClr val="7030A0"/>
                </a:solidFill>
                <a:latin typeface="Comic Sans MS" panose="030F0702030302020204" pitchFamily="66" charset="0"/>
                <a:sym typeface="Wingdings" panose="05000000000000000000" pitchFamily="2" charset="2"/>
              </a:rPr>
              <a:t>, </a:t>
            </a:r>
            <a:r>
              <a:rPr lang="en-US" sz="1800" dirty="0" err="1" smtClean="0">
                <a:solidFill>
                  <a:srgbClr val="7030A0"/>
                </a:solidFill>
                <a:latin typeface="Comic Sans MS" panose="030F0702030302020204" pitchFamily="66" charset="0"/>
                <a:sym typeface="Wingdings" panose="05000000000000000000" pitchFamily="2" charset="2"/>
              </a:rPr>
              <a:t>Sov</a:t>
            </a:r>
            <a:r>
              <a:rPr lang="en-US" sz="1800" dirty="0" smtClean="0">
                <a:solidFill>
                  <a:srgbClr val="7030A0"/>
                </a:solidFill>
                <a:latin typeface="Comic Sans MS" panose="030F0702030302020204" pitchFamily="66" charset="0"/>
                <a:sym typeface="Wingdings" panose="05000000000000000000" pitchFamily="2" charset="2"/>
              </a:rPr>
              <a:t>. J. </a:t>
            </a:r>
            <a:r>
              <a:rPr lang="en-US" sz="1800" dirty="0" err="1" smtClean="0">
                <a:solidFill>
                  <a:srgbClr val="7030A0"/>
                </a:solidFill>
                <a:latin typeface="Comic Sans MS" panose="030F0702030302020204" pitchFamily="66" charset="0"/>
                <a:sym typeface="Wingdings" panose="05000000000000000000" pitchFamily="2" charset="2"/>
              </a:rPr>
              <a:t>Nucl</a:t>
            </a:r>
            <a:r>
              <a:rPr lang="en-US" sz="1800" dirty="0" smtClean="0">
                <a:solidFill>
                  <a:srgbClr val="7030A0"/>
                </a:solidFill>
                <a:latin typeface="Comic Sans MS" panose="030F0702030302020204" pitchFamily="66" charset="0"/>
                <a:sym typeface="Wingdings" panose="05000000000000000000" pitchFamily="2" charset="2"/>
              </a:rPr>
              <a:t>. Phys. </a:t>
            </a:r>
            <a:r>
              <a:rPr lang="en-US" sz="1800" dirty="0">
                <a:latin typeface="Comic Sans MS" panose="030F0702030302020204" pitchFamily="66" charset="0"/>
              </a:rPr>
              <a:t> </a:t>
            </a:r>
            <a:r>
              <a:rPr lang="en-US" sz="1800" dirty="0" err="1">
                <a:latin typeface="Comic Sans MS" panose="030F0702030302020204" pitchFamily="66" charset="0"/>
                <a:hlinkClick r:id="rId3"/>
              </a:rPr>
              <a:t>Sov</a:t>
            </a:r>
            <a:r>
              <a:rPr lang="en-US" sz="1800" dirty="0">
                <a:latin typeface="Comic Sans MS" panose="030F0702030302020204" pitchFamily="66" charset="0"/>
                <a:hlinkClick r:id="rId3"/>
              </a:rPr>
              <a:t>. J. </a:t>
            </a:r>
            <a:r>
              <a:rPr lang="en-US" sz="1800" dirty="0" err="1">
                <a:latin typeface="Comic Sans MS" panose="030F0702030302020204" pitchFamily="66" charset="0"/>
                <a:hlinkClick r:id="rId3"/>
              </a:rPr>
              <a:t>Nucl</a:t>
            </a:r>
            <a:r>
              <a:rPr lang="en-US" sz="1800" dirty="0">
                <a:latin typeface="Comic Sans MS" panose="030F0702030302020204" pitchFamily="66" charset="0"/>
                <a:hlinkClick r:id="rId3"/>
              </a:rPr>
              <a:t>. Phys., 42 (3), 479-482 (1985)</a:t>
            </a:r>
            <a:r>
              <a:rPr lang="en-US" sz="1800" dirty="0">
                <a:latin typeface="Comic Sans MS" panose="030F0702030302020204" pitchFamily="66" charset="0"/>
              </a:rPr>
              <a:t>]</a:t>
            </a:r>
            <a:endParaRPr lang="en-US" sz="1800" dirty="0" smtClean="0">
              <a:solidFill>
                <a:srgbClr val="7030A0"/>
              </a:solidFill>
              <a:latin typeface="Comic Sans MS" panose="030F0702030302020204" pitchFamily="66" charset="0"/>
              <a:sym typeface="Wingdings" panose="05000000000000000000" pitchFamily="2" charset="2"/>
            </a:endParaRPr>
          </a:p>
          <a:p>
            <a:pPr marL="342900" indent="-342900" algn="just">
              <a:buFont typeface="Arial" panose="020B0604020202020204" pitchFamily="34" charset="0"/>
              <a:buChar char="•"/>
            </a:pPr>
            <a:endParaRPr lang="en-US" sz="1800" baseline="30000" dirty="0" smtClean="0">
              <a:solidFill>
                <a:srgbClr val="7030A0"/>
              </a:solidFill>
              <a:latin typeface="Comic Sans MS" panose="030F0702030302020204" pitchFamily="66" charset="0"/>
              <a:sym typeface="Wingdings" panose="05000000000000000000" pitchFamily="2" charset="2"/>
            </a:endParaRPr>
          </a:p>
          <a:p>
            <a:pPr marL="342900" indent="-342900" algn="just">
              <a:buFont typeface="Arial" panose="020B0604020202020204" pitchFamily="34" charset="0"/>
              <a:buChar char="•"/>
            </a:pPr>
            <a:endParaRPr lang="en-US" dirty="0">
              <a:solidFill>
                <a:srgbClr val="0070C0"/>
              </a:solidFill>
            </a:endParaRPr>
          </a:p>
          <a:p>
            <a:pPr algn="just"/>
            <a:endParaRPr lang="en-US" u="sng" dirty="0" smtClean="0">
              <a:solidFill>
                <a:srgbClr val="0070C0"/>
              </a:solidFill>
            </a:endParaRPr>
          </a:p>
          <a:p>
            <a:pPr algn="just"/>
            <a:endParaRPr lang="en-US" u="sng" dirty="0" smtClean="0">
              <a:solidFill>
                <a:srgbClr val="0070C0"/>
              </a:solidFill>
            </a:endParaRPr>
          </a:p>
          <a:p>
            <a:pPr algn="just"/>
            <a:endParaRPr lang="en-US" u="sng" dirty="0">
              <a:solidFill>
                <a:srgbClr val="0070C0"/>
              </a:solidFill>
            </a:endParaRPr>
          </a:p>
          <a:p>
            <a:pPr algn="just"/>
            <a:endParaRPr lang="ru-RU" dirty="0"/>
          </a:p>
        </p:txBody>
      </p:sp>
      <p:sp>
        <p:nvSpPr>
          <p:cNvPr id="4" name="Дата 3"/>
          <p:cNvSpPr>
            <a:spLocks noGrp="1"/>
          </p:cNvSpPr>
          <p:nvPr>
            <p:ph type="dt" sz="half" idx="10"/>
          </p:nvPr>
        </p:nvSpPr>
        <p:spPr/>
        <p:txBody>
          <a:bodyPr/>
          <a:lstStyle/>
          <a:p>
            <a:fld id="{EB419D73-86C3-4904-87C4-86386D3EE7B5}" type="datetime1">
              <a:rPr lang="ru-RU" smtClean="0"/>
              <a:t>20.02.2025</a:t>
            </a:fld>
            <a:endParaRPr lang="ru-RU" dirty="0"/>
          </a:p>
        </p:txBody>
      </p:sp>
      <p:sp>
        <p:nvSpPr>
          <p:cNvPr id="5" name="Номер слайда 4"/>
          <p:cNvSpPr>
            <a:spLocks noGrp="1"/>
          </p:cNvSpPr>
          <p:nvPr>
            <p:ph type="sldNum" sz="quarter" idx="12"/>
          </p:nvPr>
        </p:nvSpPr>
        <p:spPr/>
        <p:txBody>
          <a:bodyPr/>
          <a:lstStyle/>
          <a:p>
            <a:fld id="{3A239050-E816-432C-A4D0-7DA556497304}" type="slidenum">
              <a:rPr lang="ru-RU" smtClean="0"/>
              <a:t>19</a:t>
            </a:fld>
            <a:endParaRPr lang="ru-RU"/>
          </a:p>
        </p:txBody>
      </p:sp>
    </p:spTree>
    <p:extLst>
      <p:ext uri="{BB962C8B-B14F-4D97-AF65-F5344CB8AC3E}">
        <p14:creationId xmlns:p14="http://schemas.microsoft.com/office/powerpoint/2010/main" val="26680543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10800000" flipV="1">
            <a:off x="220715" y="168164"/>
            <a:ext cx="11740056" cy="935532"/>
          </a:xfrm>
        </p:spPr>
        <p:txBody>
          <a:bodyPr>
            <a:noAutofit/>
          </a:bodyPr>
          <a:lstStyle/>
          <a:p>
            <a:pPr algn="ctr">
              <a:lnSpc>
                <a:spcPct val="100000"/>
              </a:lnSpc>
            </a:pPr>
            <a:r>
              <a:rPr lang="en-US" sz="2000" dirty="0" smtClean="0">
                <a:solidFill>
                  <a:srgbClr val="C00000"/>
                </a:solidFill>
                <a:latin typeface="Comic Sans MS" panose="030F0702030302020204" pitchFamily="66" charset="0"/>
              </a:rPr>
              <a:t>After RHIC </a:t>
            </a:r>
            <a:r>
              <a:rPr lang="en-US" sz="2000" dirty="0" smtClean="0">
                <a:solidFill>
                  <a:srgbClr val="C00000"/>
                </a:solidFill>
                <a:latin typeface="Comic Sans MS" panose="030F0702030302020204" pitchFamily="66" charset="0"/>
                <a:sym typeface="Wingdings" panose="05000000000000000000" pitchFamily="2" charset="2"/>
              </a:rPr>
              <a:t> S</a:t>
            </a:r>
            <a:r>
              <a:rPr lang="en-US" sz="2000" dirty="0" smtClean="0">
                <a:solidFill>
                  <a:srgbClr val="C00000"/>
                </a:solidFill>
                <a:latin typeface="Comic Sans MS" panose="030F0702030302020204" pitchFamily="66" charset="0"/>
              </a:rPr>
              <a:t>PD@NICA assumes leadership </a:t>
            </a:r>
            <a:r>
              <a:rPr lang="en-US" sz="2000" dirty="0" smtClean="0">
                <a:solidFill>
                  <a:srgbClr val="002060"/>
                </a:solidFill>
                <a:latin typeface="Comic Sans MS" panose="030F0702030302020204" pitchFamily="66" charset="0"/>
              </a:rPr>
              <a:t>in </a:t>
            </a:r>
            <a:r>
              <a:rPr lang="en-US" sz="2000" dirty="0" err="1" smtClean="0">
                <a:solidFill>
                  <a:srgbClr val="002060"/>
                </a:solidFill>
                <a:latin typeface="Comic Sans MS" panose="030F0702030302020204" pitchFamily="66" charset="0"/>
              </a:rPr>
              <a:t>hafronic</a:t>
            </a:r>
            <a:r>
              <a:rPr lang="en-US" sz="2000" dirty="0" smtClean="0">
                <a:solidFill>
                  <a:srgbClr val="002060"/>
                </a:solidFill>
                <a:latin typeface="Comic Sans MS" panose="030F0702030302020204" pitchFamily="66" charset="0"/>
              </a:rPr>
              <a:t> collider spin physics </a:t>
            </a:r>
            <a:r>
              <a:rPr lang="en-US" sz="2000" dirty="0" smtClean="0">
                <a:solidFill>
                  <a:srgbClr val="C00000"/>
                </a:solidFill>
                <a:latin typeface="Comic Sans MS" panose="030F0702030302020204" pitchFamily="66" charset="0"/>
              </a:rPr>
              <a:t>for decades to come</a:t>
            </a:r>
            <a:r>
              <a:rPr lang="ru-RU" sz="2000" dirty="0" smtClean="0">
                <a:solidFill>
                  <a:srgbClr val="C00000"/>
                </a:solidFill>
                <a:latin typeface="Comic Sans MS" panose="030F0702030302020204" pitchFamily="66" charset="0"/>
              </a:rPr>
              <a:t> </a:t>
            </a:r>
            <a:r>
              <a:rPr lang="en-US" sz="2000" dirty="0" smtClean="0">
                <a:solidFill>
                  <a:srgbClr val="C00000"/>
                </a:solidFill>
                <a:latin typeface="Comic Sans MS" panose="030F0702030302020204" pitchFamily="66" charset="0"/>
              </a:rPr>
              <a:t> </a:t>
            </a:r>
            <a:r>
              <a:rPr lang="en-US" sz="2000" dirty="0" smtClean="0">
                <a:solidFill>
                  <a:srgbClr val="C00000"/>
                </a:solidFill>
                <a:latin typeface="Comic Sans MS" panose="030F0702030302020204" pitchFamily="66" charset="0"/>
                <a:sym typeface="Wingdings" panose="05000000000000000000" pitchFamily="2" charset="2"/>
              </a:rPr>
              <a:t> </a:t>
            </a:r>
            <a:r>
              <a:rPr lang="en-US" sz="2000" dirty="0" smtClean="0">
                <a:solidFill>
                  <a:srgbClr val="C00000"/>
                </a:solidFill>
                <a:latin typeface="Comic Sans MS" panose="030F0702030302020204" pitchFamily="66" charset="0"/>
              </a:rPr>
              <a:t> it is absolutely imperative to make NICA a versatile spin physics workho</a:t>
            </a:r>
            <a:r>
              <a:rPr lang="en-US" sz="2000" dirty="0">
                <a:solidFill>
                  <a:srgbClr val="C00000"/>
                </a:solidFill>
                <a:latin typeface="Comic Sans MS" panose="030F0702030302020204" pitchFamily="66" charset="0"/>
              </a:rPr>
              <a:t>r</a:t>
            </a:r>
            <a:r>
              <a:rPr lang="en-US" sz="2000" dirty="0" smtClean="0">
                <a:solidFill>
                  <a:srgbClr val="C00000"/>
                </a:solidFill>
                <a:latin typeface="Comic Sans MS" panose="030F0702030302020204" pitchFamily="66" charset="0"/>
              </a:rPr>
              <a:t>se</a:t>
            </a:r>
            <a:endParaRPr lang="ru-RU" sz="2000" dirty="0">
              <a:solidFill>
                <a:srgbClr val="C00000"/>
              </a:solidFill>
              <a:latin typeface="Comic Sans MS" panose="030F0702030302020204" pitchFamily="66" charset="0"/>
            </a:endParaRPr>
          </a:p>
        </p:txBody>
      </p:sp>
      <p:sp>
        <p:nvSpPr>
          <p:cNvPr id="3" name="Объект 2"/>
          <p:cNvSpPr>
            <a:spLocks noGrp="1"/>
          </p:cNvSpPr>
          <p:nvPr>
            <p:ph idx="1"/>
          </p:nvPr>
        </p:nvSpPr>
        <p:spPr>
          <a:xfrm>
            <a:off x="503323" y="1240221"/>
            <a:ext cx="11174840" cy="5617779"/>
          </a:xfrm>
        </p:spPr>
        <p:txBody>
          <a:bodyPr>
            <a:normAutofit/>
          </a:bodyPr>
          <a:lstStyle/>
          <a:p>
            <a:pPr>
              <a:lnSpc>
                <a:spcPct val="120000"/>
              </a:lnSpc>
            </a:pPr>
            <a:r>
              <a:rPr lang="en-US" sz="1600" dirty="0">
                <a:solidFill>
                  <a:srgbClr val="0070C0"/>
                </a:solidFill>
                <a:latin typeface="Comic Sans MS" panose="030F0702030302020204" pitchFamily="66" charset="0"/>
              </a:rPr>
              <a:t>Principal physics goal: gluon helicity in nucleons as an window at the </a:t>
            </a:r>
            <a:r>
              <a:rPr lang="en-US" sz="1600" dirty="0">
                <a:solidFill>
                  <a:srgbClr val="C00000"/>
                </a:solidFill>
                <a:latin typeface="Comic Sans MS" panose="030F0702030302020204" pitchFamily="66" charset="0"/>
              </a:rPr>
              <a:t>spin crisis in QCD </a:t>
            </a:r>
            <a:br>
              <a:rPr lang="en-US" sz="1600" dirty="0">
                <a:solidFill>
                  <a:srgbClr val="C00000"/>
                </a:solidFill>
                <a:latin typeface="Comic Sans MS" panose="030F0702030302020204" pitchFamily="66" charset="0"/>
              </a:rPr>
            </a:br>
            <a:r>
              <a:rPr lang="en-US" sz="1600" dirty="0">
                <a:latin typeface="Comic Sans MS" panose="030F0702030302020204" pitchFamily="66" charset="0"/>
                <a:cs typeface="Times New Roman" panose="02020603050405020304" pitchFamily="18" charset="0"/>
              </a:rPr>
              <a:t>A. </a:t>
            </a:r>
            <a:r>
              <a:rPr lang="en-US" sz="1600" dirty="0" err="1">
                <a:latin typeface="Comic Sans MS" panose="030F0702030302020204" pitchFamily="66" charset="0"/>
                <a:cs typeface="Times New Roman" panose="02020603050405020304" pitchFamily="18" charset="0"/>
              </a:rPr>
              <a:t>Arbuzov</a:t>
            </a:r>
            <a:r>
              <a:rPr lang="en-US" sz="1600" dirty="0">
                <a:latin typeface="Comic Sans MS" panose="030F0702030302020204" pitchFamily="66" charset="0"/>
                <a:cs typeface="Times New Roman" panose="02020603050405020304" pitchFamily="18" charset="0"/>
              </a:rPr>
              <a:t> et al., </a:t>
            </a:r>
            <a:r>
              <a:rPr lang="en-GB" sz="1600" dirty="0" err="1">
                <a:latin typeface="Comic Sans MS" panose="030F0702030302020204" pitchFamily="66" charset="0"/>
                <a:cs typeface="Times New Roman" panose="02020603050405020304" pitchFamily="18" charset="0"/>
              </a:rPr>
              <a:t>Prog.Part.Nucl.Phys</a:t>
            </a:r>
            <a:r>
              <a:rPr lang="en-GB" sz="1600" dirty="0">
                <a:latin typeface="Comic Sans MS" panose="030F0702030302020204" pitchFamily="66" charset="0"/>
                <a:cs typeface="Times New Roman" panose="02020603050405020304" pitchFamily="18" charset="0"/>
              </a:rPr>
              <a:t>. 119 (2021), </a:t>
            </a:r>
            <a:r>
              <a:rPr lang="en-GB" sz="1600" dirty="0" smtClean="0">
                <a:latin typeface="Comic Sans MS" panose="030F0702030302020204" pitchFamily="66" charset="0"/>
                <a:cs typeface="Times New Roman" panose="02020603050405020304" pitchFamily="18" charset="0"/>
              </a:rPr>
              <a:t>103858</a:t>
            </a:r>
            <a:endParaRPr lang="ru-RU" sz="1600" dirty="0" smtClean="0">
              <a:latin typeface="Comic Sans MS" panose="030F0702030302020204" pitchFamily="66" charset="0"/>
              <a:cs typeface="Times New Roman" panose="02020603050405020304" pitchFamily="18" charset="0"/>
            </a:endParaRPr>
          </a:p>
          <a:p>
            <a:pPr>
              <a:lnSpc>
                <a:spcPct val="120000"/>
              </a:lnSpc>
            </a:pPr>
            <a:r>
              <a:rPr lang="en-US" sz="1600" dirty="0" smtClean="0">
                <a:solidFill>
                  <a:srgbClr val="0070C0"/>
                </a:solidFill>
                <a:latin typeface="Comic Sans MS" panose="030F0702030302020204" pitchFamily="66" charset="0"/>
              </a:rPr>
              <a:t>Strong need for extension to </a:t>
            </a:r>
            <a:r>
              <a:rPr lang="en-US" sz="1600" dirty="0" smtClean="0">
                <a:solidFill>
                  <a:srgbClr val="C00000"/>
                </a:solidFill>
                <a:latin typeface="Comic Sans MS" panose="030F0702030302020204" pitchFamily="66" charset="0"/>
              </a:rPr>
              <a:t>fundamental symmetries; EDM, </a:t>
            </a:r>
            <a:r>
              <a:rPr lang="en-US" sz="1600" dirty="0" err="1" smtClean="0">
                <a:solidFill>
                  <a:srgbClr val="C00000"/>
                </a:solidFill>
                <a:latin typeface="Comic Sans MS" panose="030F0702030302020204" pitchFamily="66" charset="0"/>
              </a:rPr>
              <a:t>axions</a:t>
            </a:r>
            <a:r>
              <a:rPr lang="en-US" sz="1600" dirty="0" smtClean="0">
                <a:solidFill>
                  <a:srgbClr val="C00000"/>
                </a:solidFill>
                <a:latin typeface="Comic Sans MS" panose="030F0702030302020204" pitchFamily="66" charset="0"/>
              </a:rPr>
              <a:t>, parity and T-violation  </a:t>
            </a:r>
            <a:r>
              <a:rPr lang="en-US" sz="1600" dirty="0">
                <a:solidFill>
                  <a:srgbClr val="C00000"/>
                </a:solidFill>
                <a:latin typeface="Comic Sans MS" panose="030F0702030302020204" pitchFamily="66" charset="0"/>
              </a:rPr>
              <a:t/>
            </a:r>
            <a:br>
              <a:rPr lang="en-US" sz="1600" dirty="0">
                <a:solidFill>
                  <a:srgbClr val="C00000"/>
                </a:solidFill>
                <a:latin typeface="Comic Sans MS" panose="030F0702030302020204" pitchFamily="66" charset="0"/>
              </a:rPr>
            </a:br>
            <a:r>
              <a:rPr lang="en-US" sz="1600" dirty="0">
                <a:latin typeface="Comic Sans MS" panose="030F0702030302020204" pitchFamily="66" charset="0"/>
                <a:cs typeface="Times New Roman" panose="02020603050405020304" pitchFamily="18" charset="0"/>
              </a:rPr>
              <a:t>Review:  S. </a:t>
            </a:r>
            <a:r>
              <a:rPr lang="en-US" sz="1600" dirty="0" err="1">
                <a:latin typeface="Comic Sans MS" panose="030F0702030302020204" pitchFamily="66" charset="0"/>
                <a:cs typeface="Times New Roman" panose="02020603050405020304" pitchFamily="18" charset="0"/>
              </a:rPr>
              <a:t>Vergeles</a:t>
            </a:r>
            <a:r>
              <a:rPr lang="en-US" sz="1600" dirty="0">
                <a:latin typeface="Comic Sans MS" panose="030F0702030302020204" pitchFamily="66" charset="0"/>
                <a:cs typeface="Times New Roman" panose="02020603050405020304" pitchFamily="18" charset="0"/>
              </a:rPr>
              <a:t> et al.,  </a:t>
            </a:r>
            <a:r>
              <a:rPr lang="en-GB" sz="1600" dirty="0" err="1">
                <a:latin typeface="Comic Sans MS" panose="030F0702030302020204" pitchFamily="66" charset="0"/>
                <a:cs typeface="Times New Roman" panose="02020603050405020304" pitchFamily="18" charset="0"/>
              </a:rPr>
              <a:t>Usp.Fiz.Nauk</a:t>
            </a:r>
            <a:r>
              <a:rPr lang="en-GB" sz="1600" dirty="0">
                <a:latin typeface="Comic Sans MS" panose="030F0702030302020204" pitchFamily="66" charset="0"/>
                <a:cs typeface="Times New Roman" panose="02020603050405020304" pitchFamily="18" charset="0"/>
              </a:rPr>
              <a:t> 193 (2023) 2, 113-154; </a:t>
            </a:r>
            <a:endParaRPr lang="en-GB" sz="1600" dirty="0" smtClean="0">
              <a:latin typeface="Comic Sans MS" panose="030F0702030302020204" pitchFamily="66" charset="0"/>
              <a:cs typeface="Times New Roman" panose="02020603050405020304" pitchFamily="18" charset="0"/>
            </a:endParaRPr>
          </a:p>
          <a:p>
            <a:pPr marL="0" indent="0">
              <a:lnSpc>
                <a:spcPct val="120000"/>
              </a:lnSpc>
              <a:buNone/>
            </a:pPr>
            <a:r>
              <a:rPr lang="en-US" sz="1600" dirty="0" smtClean="0">
                <a:latin typeface="Comic Sans MS" panose="030F0702030302020204" pitchFamily="66" charset="0"/>
                <a:cs typeface="Times New Roman" panose="02020603050405020304" pitchFamily="18" charset="0"/>
              </a:rPr>
              <a:t>       I.</a:t>
            </a:r>
            <a:r>
              <a:rPr lang="ru-RU" sz="1600" dirty="0">
                <a:latin typeface="Comic Sans MS" panose="030F0702030302020204" pitchFamily="66" charset="0"/>
                <a:cs typeface="Times New Roman" panose="02020603050405020304" pitchFamily="18" charset="0"/>
              </a:rPr>
              <a:t>К</a:t>
            </a:r>
            <a:r>
              <a:rPr lang="en-US" sz="1600" dirty="0" err="1">
                <a:latin typeface="Comic Sans MS" panose="030F0702030302020204" pitchFamily="66" charset="0"/>
                <a:cs typeface="Times New Roman" panose="02020603050405020304" pitchFamily="18" charset="0"/>
              </a:rPr>
              <a:t>oop</a:t>
            </a:r>
            <a:r>
              <a:rPr lang="en-US" sz="1600" dirty="0">
                <a:latin typeface="Comic Sans MS" panose="030F0702030302020204" pitchFamily="66" charset="0"/>
                <a:cs typeface="Times New Roman" panose="02020603050405020304" pitchFamily="18" charset="0"/>
              </a:rPr>
              <a:t> et al </a:t>
            </a:r>
            <a:r>
              <a:rPr lang="en-US" sz="1600" i="1" dirty="0" err="1">
                <a:latin typeface="Comic Sans MS" panose="030F0702030302020204" pitchFamily="66" charset="0"/>
                <a:cs typeface="Times New Roman" panose="02020603050405020304" pitchFamily="18" charset="0"/>
              </a:rPr>
              <a:t>Phys.Part.Nucl</a:t>
            </a:r>
            <a:r>
              <a:rPr lang="en-US" sz="1600" i="1" dirty="0">
                <a:latin typeface="Comic Sans MS" panose="030F0702030302020204" pitchFamily="66" charset="0"/>
                <a:cs typeface="Times New Roman" panose="02020603050405020304" pitchFamily="18" charset="0"/>
              </a:rPr>
              <a:t>.</a:t>
            </a:r>
            <a:r>
              <a:rPr lang="en-US" sz="1600" dirty="0">
                <a:latin typeface="Comic Sans MS" panose="030F0702030302020204" pitchFamily="66" charset="0"/>
                <a:cs typeface="Times New Roman" panose="02020603050405020304" pitchFamily="18" charset="0"/>
              </a:rPr>
              <a:t> 52 (2021) 4, 549-554</a:t>
            </a:r>
            <a:endParaRPr lang="ru-RU" sz="1600" dirty="0">
              <a:latin typeface="Comic Sans MS" panose="030F0702030302020204" pitchFamily="66" charset="0"/>
              <a:cs typeface="Times New Roman" panose="02020603050405020304" pitchFamily="18" charset="0"/>
            </a:endParaRPr>
          </a:p>
          <a:p>
            <a:pPr>
              <a:lnSpc>
                <a:spcPct val="120000"/>
              </a:lnSpc>
            </a:pPr>
            <a:endParaRPr lang="en-GB" sz="1600" dirty="0" smtClean="0">
              <a:latin typeface="Comic Sans MS" panose="030F0702030302020204" pitchFamily="66" charset="0"/>
              <a:cs typeface="Times New Roman" panose="02020603050405020304" pitchFamily="18" charset="0"/>
            </a:endParaRPr>
          </a:p>
          <a:p>
            <a:pPr>
              <a:lnSpc>
                <a:spcPct val="120000"/>
              </a:lnSpc>
            </a:pPr>
            <a:r>
              <a:rPr lang="en-GB" sz="1600" dirty="0" smtClean="0">
                <a:latin typeface="Comic Sans MS" panose="030F0702030302020204" pitchFamily="66" charset="0"/>
                <a:cs typeface="Times New Roman" panose="02020603050405020304" pitchFamily="18" charset="0"/>
              </a:rPr>
              <a:t>New ideas on update of existing infrastructure of NICA complex </a:t>
            </a:r>
            <a:r>
              <a:rPr lang="en-GB" sz="1600" dirty="0">
                <a:latin typeface="Comic Sans MS" panose="030F0702030302020204" pitchFamily="66" charset="0"/>
                <a:cs typeface="Times New Roman" panose="02020603050405020304" pitchFamily="18" charset="0"/>
              </a:rPr>
              <a:t/>
            </a:r>
            <a:br>
              <a:rPr lang="en-GB" sz="1600" dirty="0">
                <a:latin typeface="Comic Sans MS" panose="030F0702030302020204" pitchFamily="66" charset="0"/>
                <a:cs typeface="Times New Roman" panose="02020603050405020304" pitchFamily="18" charset="0"/>
              </a:rPr>
            </a:br>
            <a:r>
              <a:rPr lang="en-GB" sz="1600" dirty="0" err="1" smtClean="0">
                <a:latin typeface="Comic Sans MS" panose="030F0702030302020204" pitchFamily="66" charset="0"/>
                <a:cs typeface="Times New Roman" panose="02020603050405020304" pitchFamily="18" charset="0"/>
              </a:rPr>
              <a:t>Yu.N</a:t>
            </a:r>
            <a:r>
              <a:rPr lang="en-GB" sz="1600" dirty="0">
                <a:latin typeface="Comic Sans MS" panose="030F0702030302020204" pitchFamily="66" charset="0"/>
                <a:cs typeface="Times New Roman" panose="02020603050405020304" pitchFamily="18" charset="0"/>
              </a:rPr>
              <a:t>.</a:t>
            </a:r>
            <a:r>
              <a:rPr lang="en-GB" sz="1600" dirty="0" smtClean="0">
                <a:latin typeface="Comic Sans MS" panose="030F0702030302020204" pitchFamily="66" charset="0"/>
                <a:cs typeface="Times New Roman" panose="02020603050405020304" pitchFamily="18" charset="0"/>
              </a:rPr>
              <a:t> </a:t>
            </a:r>
            <a:r>
              <a:rPr lang="en-GB" sz="1600" dirty="0" err="1">
                <a:latin typeface="Comic Sans MS" panose="030F0702030302020204" pitchFamily="66" charset="0"/>
                <a:cs typeface="Times New Roman" panose="02020603050405020304" pitchFamily="18" charset="0"/>
              </a:rPr>
              <a:t>Senichev</a:t>
            </a:r>
            <a:r>
              <a:rPr lang="en-GB" sz="1600" dirty="0">
                <a:latin typeface="Comic Sans MS" panose="030F0702030302020204" pitchFamily="66" charset="0"/>
                <a:cs typeface="Times New Roman" panose="02020603050405020304" pitchFamily="18" charset="0"/>
              </a:rPr>
              <a:t> et al., </a:t>
            </a:r>
            <a:r>
              <a:rPr lang="en-GB" sz="1600" dirty="0" err="1">
                <a:latin typeface="Comic Sans MS" panose="030F0702030302020204" pitchFamily="66" charset="0"/>
                <a:cs typeface="Times New Roman" panose="02020603050405020304" pitchFamily="18" charset="0"/>
              </a:rPr>
              <a:t>J.Phys.Conf.Ser</a:t>
            </a:r>
            <a:r>
              <a:rPr lang="en-GB" sz="1600" dirty="0">
                <a:latin typeface="Comic Sans MS" panose="030F0702030302020204" pitchFamily="66" charset="0"/>
                <a:cs typeface="Times New Roman" panose="02020603050405020304" pitchFamily="18" charset="0"/>
              </a:rPr>
              <a:t>. 2420 (2023) 1, 012052; </a:t>
            </a:r>
            <a:r>
              <a:rPr lang="en-GB" sz="1600" dirty="0" err="1">
                <a:latin typeface="Comic Sans MS" panose="030F0702030302020204" pitchFamily="66" charset="0"/>
                <a:cs typeface="Times New Roman" panose="02020603050405020304" pitchFamily="18" charset="0"/>
              </a:rPr>
              <a:t>JACoW</a:t>
            </a:r>
            <a:r>
              <a:rPr lang="en-GB" sz="1600" dirty="0">
                <a:latin typeface="Comic Sans MS" panose="030F0702030302020204" pitchFamily="66" charset="0"/>
                <a:cs typeface="Times New Roman" panose="02020603050405020304" pitchFamily="18" charset="0"/>
              </a:rPr>
              <a:t> IPAC2022 (2022), </a:t>
            </a:r>
            <a:r>
              <a:rPr lang="en-GB" sz="1600" dirty="0" smtClean="0">
                <a:latin typeface="Comic Sans MS" panose="030F0702030302020204" pitchFamily="66" charset="0"/>
                <a:cs typeface="Times New Roman" panose="02020603050405020304" pitchFamily="18" charset="0"/>
              </a:rPr>
              <a:t>MOPOTK02</a:t>
            </a:r>
          </a:p>
          <a:p>
            <a:pPr marL="0" indent="0">
              <a:lnSpc>
                <a:spcPct val="120000"/>
              </a:lnSpc>
              <a:buNone/>
            </a:pPr>
            <a:r>
              <a:rPr lang="en-GB" sz="1600" dirty="0" smtClean="0">
                <a:latin typeface="Comic Sans MS" panose="030F0702030302020204" pitchFamily="66" charset="0"/>
                <a:cs typeface="Times New Roman" panose="02020603050405020304" pitchFamily="18" charset="0"/>
              </a:rPr>
              <a:t>    </a:t>
            </a:r>
            <a:r>
              <a:rPr lang="en-GB" sz="1600" dirty="0" err="1" smtClean="0">
                <a:latin typeface="Comic Sans MS" panose="030F0702030302020204" pitchFamily="66" charset="0"/>
                <a:cs typeface="Times New Roman" panose="02020603050405020304" pitchFamily="18" charset="0"/>
              </a:rPr>
              <a:t>Yu.N</a:t>
            </a:r>
            <a:r>
              <a:rPr lang="en-GB" sz="1600" dirty="0" smtClean="0">
                <a:latin typeface="Comic Sans MS" panose="030F0702030302020204" pitchFamily="66" charset="0"/>
                <a:cs typeface="Times New Roman" panose="02020603050405020304" pitchFamily="18" charset="0"/>
              </a:rPr>
              <a:t>. </a:t>
            </a:r>
            <a:r>
              <a:rPr lang="en-GB" sz="1600" dirty="0" err="1" smtClean="0">
                <a:latin typeface="Comic Sans MS" panose="030F0702030302020204" pitchFamily="66" charset="0"/>
                <a:cs typeface="Times New Roman" panose="02020603050405020304" pitchFamily="18" charset="0"/>
              </a:rPr>
              <a:t>Senichev</a:t>
            </a:r>
            <a:r>
              <a:rPr lang="en-GB" sz="1600" dirty="0" smtClean="0">
                <a:latin typeface="Comic Sans MS" panose="030F0702030302020204" pitchFamily="66" charset="0"/>
                <a:cs typeface="Times New Roman" panose="02020603050405020304" pitchFamily="18" charset="0"/>
              </a:rPr>
              <a:t>, </a:t>
            </a:r>
            <a:r>
              <a:rPr lang="en-GB" sz="1600" dirty="0" smtClean="0">
                <a:solidFill>
                  <a:srgbClr val="7030A0"/>
                </a:solidFill>
                <a:latin typeface="Comic Sans MS" panose="030F0702030302020204" pitchFamily="66" charset="0"/>
                <a:cs typeface="Times New Roman" panose="02020603050405020304" pitchFamily="18" charset="0"/>
              </a:rPr>
              <a:t>talk at this conference</a:t>
            </a:r>
          </a:p>
          <a:p>
            <a:pPr marL="0" indent="0">
              <a:lnSpc>
                <a:spcPct val="120000"/>
              </a:lnSpc>
              <a:buNone/>
            </a:pPr>
            <a:endParaRPr lang="en-GB" sz="1600" dirty="0" smtClean="0">
              <a:latin typeface="Comic Sans MS" panose="030F0702030302020204" pitchFamily="66" charset="0"/>
              <a:cs typeface="Times New Roman" panose="02020603050405020304" pitchFamily="18" charset="0"/>
            </a:endParaRPr>
          </a:p>
          <a:p>
            <a:pPr marL="0" indent="0">
              <a:lnSpc>
                <a:spcPct val="120000"/>
              </a:lnSpc>
              <a:buNone/>
            </a:pPr>
            <a:r>
              <a:rPr lang="en-GB" sz="1800" dirty="0" smtClean="0">
                <a:latin typeface="Comic Sans MS" panose="030F0702030302020204" pitchFamily="66" charset="0"/>
                <a:cs typeface="Times New Roman" panose="02020603050405020304" pitchFamily="18" charset="0"/>
              </a:rPr>
              <a:t>Focus of this talk: </a:t>
            </a:r>
            <a:r>
              <a:rPr lang="en-GB" sz="1800" dirty="0" smtClean="0">
                <a:solidFill>
                  <a:srgbClr val="C00000"/>
                </a:solidFill>
                <a:latin typeface="Comic Sans MS" panose="030F0702030302020204" pitchFamily="66" charset="0"/>
                <a:cs typeface="Times New Roman" panose="02020603050405020304" pitchFamily="18" charset="0"/>
              </a:rPr>
              <a:t>spin of particles in storage rings as an </a:t>
            </a:r>
            <a:r>
              <a:rPr lang="en-GB" sz="1800" dirty="0" err="1" smtClean="0">
                <a:solidFill>
                  <a:srgbClr val="C00000"/>
                </a:solidFill>
                <a:latin typeface="Comic Sans MS" panose="030F0702030302020204" pitchFamily="66" charset="0"/>
                <a:cs typeface="Times New Roman" panose="02020603050405020304" pitchFamily="18" charset="0"/>
              </a:rPr>
              <a:t>axion</a:t>
            </a:r>
            <a:r>
              <a:rPr lang="en-GB" sz="1800" dirty="0" smtClean="0">
                <a:solidFill>
                  <a:srgbClr val="C00000"/>
                </a:solidFill>
                <a:latin typeface="Comic Sans MS" panose="030F0702030302020204" pitchFamily="66" charset="0"/>
                <a:cs typeface="Times New Roman" panose="02020603050405020304" pitchFamily="18" charset="0"/>
              </a:rPr>
              <a:t> antenna</a:t>
            </a:r>
          </a:p>
          <a:p>
            <a:pPr marL="0" indent="0">
              <a:lnSpc>
                <a:spcPct val="120000"/>
              </a:lnSpc>
              <a:buNone/>
            </a:pPr>
            <a:r>
              <a:rPr lang="en-GB" sz="1800" dirty="0" smtClean="0">
                <a:solidFill>
                  <a:srgbClr val="C00000"/>
                </a:solidFill>
                <a:latin typeface="Comic Sans MS" panose="030F0702030302020204" pitchFamily="66" charset="0"/>
                <a:cs typeface="Times New Roman" panose="02020603050405020304" pitchFamily="18" charset="0"/>
              </a:rPr>
              <a:t>Basic approach: NMR-like signal in the </a:t>
            </a:r>
            <a:r>
              <a:rPr lang="en-GB" sz="1800" dirty="0" err="1" smtClean="0">
                <a:solidFill>
                  <a:srgbClr val="C00000"/>
                </a:solidFill>
                <a:latin typeface="Comic Sans MS" panose="030F0702030302020204" pitchFamily="66" charset="0"/>
                <a:cs typeface="Times New Roman" panose="02020603050405020304" pitchFamily="18" charset="0"/>
              </a:rPr>
              <a:t>pseudomagnetic</a:t>
            </a:r>
            <a:r>
              <a:rPr lang="en-GB" sz="1800" dirty="0" smtClean="0">
                <a:solidFill>
                  <a:srgbClr val="C00000"/>
                </a:solidFill>
                <a:latin typeface="Comic Sans MS" panose="030F0702030302020204" pitchFamily="66" charset="0"/>
                <a:cs typeface="Times New Roman" panose="02020603050405020304" pitchFamily="18" charset="0"/>
              </a:rPr>
              <a:t> field of </a:t>
            </a:r>
            <a:r>
              <a:rPr lang="en-GB" sz="1800" dirty="0" err="1" smtClean="0">
                <a:solidFill>
                  <a:srgbClr val="C00000"/>
                </a:solidFill>
                <a:latin typeface="Comic Sans MS" panose="030F0702030302020204" pitchFamily="66" charset="0"/>
                <a:cs typeface="Times New Roman" panose="02020603050405020304" pitchFamily="18" charset="0"/>
              </a:rPr>
              <a:t>axion</a:t>
            </a:r>
            <a:r>
              <a:rPr lang="en-GB" sz="1800" dirty="0" smtClean="0">
                <a:solidFill>
                  <a:srgbClr val="C00000"/>
                </a:solidFill>
                <a:latin typeface="Comic Sans MS" panose="030F0702030302020204" pitchFamily="66" charset="0"/>
                <a:cs typeface="Times New Roman" panose="02020603050405020304" pitchFamily="18" charset="0"/>
              </a:rPr>
              <a:t> halo in our galaxy</a:t>
            </a:r>
            <a:endParaRPr lang="ru-RU" sz="1800" dirty="0">
              <a:solidFill>
                <a:srgbClr val="C00000"/>
              </a:solidFill>
              <a:latin typeface="Comic Sans MS" panose="030F0702030302020204" pitchFamily="66" charset="0"/>
            </a:endParaRPr>
          </a:p>
        </p:txBody>
      </p:sp>
      <p:sp>
        <p:nvSpPr>
          <p:cNvPr id="4" name="Дата 3"/>
          <p:cNvSpPr>
            <a:spLocks noGrp="1"/>
          </p:cNvSpPr>
          <p:nvPr>
            <p:ph type="dt" sz="half" idx="10"/>
          </p:nvPr>
        </p:nvSpPr>
        <p:spPr/>
        <p:txBody>
          <a:bodyPr/>
          <a:lstStyle/>
          <a:p>
            <a:fld id="{97249043-0434-4B17-BC4F-4071D8C0CDBA}" type="datetime1">
              <a:rPr lang="ru-RU" sz="2000" b="1" smtClean="0"/>
              <a:t>20.02.2025</a:t>
            </a:fld>
            <a:endParaRPr lang="ru-RU" sz="2000" b="1" dirty="0"/>
          </a:p>
        </p:txBody>
      </p:sp>
      <p:sp>
        <p:nvSpPr>
          <p:cNvPr id="5" name="Номер слайда 4"/>
          <p:cNvSpPr>
            <a:spLocks noGrp="1"/>
          </p:cNvSpPr>
          <p:nvPr>
            <p:ph type="sldNum" sz="quarter" idx="12"/>
          </p:nvPr>
        </p:nvSpPr>
        <p:spPr/>
        <p:txBody>
          <a:bodyPr/>
          <a:lstStyle/>
          <a:p>
            <a:fld id="{3A239050-E816-432C-A4D0-7DA556497304}" type="slidenum">
              <a:rPr lang="ru-RU" sz="2400" b="1" smtClean="0"/>
              <a:t>2</a:t>
            </a:fld>
            <a:endParaRPr lang="ru-RU" sz="2400" b="1" dirty="0"/>
          </a:p>
        </p:txBody>
      </p:sp>
    </p:spTree>
    <p:extLst>
      <p:ext uri="{BB962C8B-B14F-4D97-AF65-F5344CB8AC3E}">
        <p14:creationId xmlns:p14="http://schemas.microsoft.com/office/powerpoint/2010/main" val="39155956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7134" y="1038990"/>
            <a:ext cx="11822524" cy="5014912"/>
          </a:xfrm>
        </p:spPr>
        <p:txBody>
          <a:bodyPr>
            <a:normAutofit fontScale="90000"/>
          </a:bodyPr>
          <a:lstStyle/>
          <a:p>
            <a:pPr algn="l"/>
            <a:r>
              <a:rPr lang="en-US" sz="3100" dirty="0" smtClean="0">
                <a:solidFill>
                  <a:srgbClr val="C00000"/>
                </a:solidFill>
                <a:latin typeface="Comic Sans MS" panose="030F0702030302020204" pitchFamily="66" charset="0"/>
              </a:rPr>
              <a:t/>
            </a:r>
            <a:br>
              <a:rPr lang="en-US" sz="3100" dirty="0" smtClean="0">
                <a:solidFill>
                  <a:srgbClr val="C00000"/>
                </a:solidFill>
                <a:latin typeface="Comic Sans MS" panose="030F0702030302020204" pitchFamily="66" charset="0"/>
              </a:rPr>
            </a:br>
            <a:r>
              <a:rPr lang="en-US" sz="3100" dirty="0" smtClean="0">
                <a:solidFill>
                  <a:srgbClr val="C00000"/>
                </a:solidFill>
                <a:latin typeface="Comic Sans MS" panose="030F0702030302020204" pitchFamily="66" charset="0"/>
              </a:rPr>
              <a:t/>
            </a:r>
            <a:br>
              <a:rPr lang="en-US" sz="3100" dirty="0" smtClean="0">
                <a:solidFill>
                  <a:srgbClr val="C00000"/>
                </a:solidFill>
                <a:latin typeface="Comic Sans MS" panose="030F0702030302020204" pitchFamily="66" charset="0"/>
              </a:rPr>
            </a:br>
            <a:r>
              <a:rPr lang="en-US" sz="3100" dirty="0">
                <a:solidFill>
                  <a:srgbClr val="C00000"/>
                </a:solidFill>
                <a:latin typeface="Comic Sans MS" panose="030F0702030302020204" pitchFamily="66" charset="0"/>
              </a:rPr>
              <a:t/>
            </a:r>
            <a:br>
              <a:rPr lang="en-US" sz="3100" dirty="0">
                <a:solidFill>
                  <a:srgbClr val="C00000"/>
                </a:solidFill>
                <a:latin typeface="Comic Sans MS" panose="030F0702030302020204" pitchFamily="66" charset="0"/>
              </a:rPr>
            </a:br>
            <a:r>
              <a:rPr lang="en-US" sz="3100" dirty="0" smtClean="0">
                <a:solidFill>
                  <a:srgbClr val="C00000"/>
                </a:solidFill>
                <a:latin typeface="Comic Sans MS" panose="030F0702030302020204" pitchFamily="66" charset="0"/>
              </a:rPr>
              <a:t/>
            </a:r>
            <a:br>
              <a:rPr lang="en-US" sz="3100" dirty="0" smtClean="0">
                <a:solidFill>
                  <a:srgbClr val="C00000"/>
                </a:solidFill>
                <a:latin typeface="Comic Sans MS" panose="030F0702030302020204" pitchFamily="66" charset="0"/>
              </a:rPr>
            </a:br>
            <a:r>
              <a:rPr lang="en-US" sz="3100" dirty="0">
                <a:solidFill>
                  <a:srgbClr val="C00000"/>
                </a:solidFill>
                <a:latin typeface="Comic Sans MS" panose="030F0702030302020204" pitchFamily="66" charset="0"/>
              </a:rPr>
              <a:t/>
            </a:r>
            <a:br>
              <a:rPr lang="en-US" sz="3100" dirty="0">
                <a:solidFill>
                  <a:srgbClr val="C00000"/>
                </a:solidFill>
                <a:latin typeface="Comic Sans MS" panose="030F0702030302020204" pitchFamily="66" charset="0"/>
              </a:rPr>
            </a:br>
            <a:r>
              <a:rPr lang="en-US" sz="2700" dirty="0" smtClean="0">
                <a:solidFill>
                  <a:srgbClr val="C00000"/>
                </a:solidFill>
                <a:latin typeface="Comic Sans MS" panose="030F0702030302020204" pitchFamily="66" charset="0"/>
              </a:rPr>
              <a:t>PV </a:t>
            </a:r>
            <a:r>
              <a:rPr lang="en-US" sz="2700" dirty="0" err="1" smtClean="0">
                <a:solidFill>
                  <a:srgbClr val="C00000"/>
                </a:solidFill>
                <a:latin typeface="Comic Sans MS" panose="030F0702030302020204" pitchFamily="66" charset="0"/>
              </a:rPr>
              <a:t>expt</a:t>
            </a:r>
            <a:r>
              <a:rPr lang="en-US" sz="2700" dirty="0" smtClean="0">
                <a:solidFill>
                  <a:srgbClr val="C00000"/>
                </a:solidFill>
                <a:latin typeface="Comic Sans MS" panose="030F0702030302020204" pitchFamily="66" charset="0"/>
              </a:rPr>
              <a:t> with deuterons extracted from </a:t>
            </a:r>
            <a:r>
              <a:rPr lang="en-US" sz="2700" dirty="0" err="1" smtClean="0">
                <a:solidFill>
                  <a:srgbClr val="C00000"/>
                </a:solidFill>
                <a:latin typeface="Comic Sans MS" panose="030F0702030302020204" pitchFamily="66" charset="0"/>
              </a:rPr>
              <a:t>Nuclotron</a:t>
            </a:r>
            <a:r>
              <a:rPr lang="en-US" sz="2700" dirty="0" smtClean="0">
                <a:solidFill>
                  <a:srgbClr val="C00000"/>
                </a:solidFill>
                <a:latin typeface="Comic Sans MS" panose="030F0702030302020204" pitchFamily="66" charset="0"/>
              </a:rPr>
              <a:t> – 2</a:t>
            </a:r>
            <a:br>
              <a:rPr lang="en-US" sz="2700" dirty="0" smtClean="0">
                <a:solidFill>
                  <a:srgbClr val="C00000"/>
                </a:solidFill>
                <a:latin typeface="Comic Sans MS" panose="030F0702030302020204" pitchFamily="66" charset="0"/>
              </a:rPr>
            </a:br>
            <a:r>
              <a:rPr lang="en-US" sz="2400" dirty="0">
                <a:latin typeface="Comic Sans MS" panose="030F0702030302020204" pitchFamily="66" charset="0"/>
              </a:rPr>
              <a:t/>
            </a:r>
            <a:br>
              <a:rPr lang="en-US" sz="2400" dirty="0">
                <a:latin typeface="Comic Sans MS" panose="030F0702030302020204" pitchFamily="66" charset="0"/>
              </a:rPr>
            </a:br>
            <a:r>
              <a:rPr lang="en-US" sz="2400" dirty="0">
                <a:latin typeface="Comic Sans MS" panose="030F0702030302020204" pitchFamily="66" charset="0"/>
              </a:rPr>
              <a:t/>
            </a:r>
            <a:br>
              <a:rPr lang="en-US" sz="2400" dirty="0">
                <a:latin typeface="Comic Sans MS" panose="030F0702030302020204" pitchFamily="66" charset="0"/>
              </a:rPr>
            </a:br>
            <a:r>
              <a:rPr lang="en-US" sz="1800" dirty="0" smtClean="0">
                <a:latin typeface="Comic Sans MS" panose="030F0702030302020204" pitchFamily="66" charset="0"/>
              </a:rPr>
              <a:t>Counting single events is unrealistic (?): measure the total charges of bunches in front of and behind the  external target.</a:t>
            </a:r>
            <a:br>
              <a:rPr lang="en-US" sz="1800" dirty="0" smtClean="0">
                <a:latin typeface="Comic Sans MS" panose="030F0702030302020204" pitchFamily="66" charset="0"/>
              </a:rPr>
            </a:br>
            <a:r>
              <a:rPr lang="en-US" sz="1800" dirty="0">
                <a:latin typeface="Comic Sans MS" panose="030F0702030302020204" pitchFamily="66" charset="0"/>
              </a:rPr>
              <a:t/>
            </a:r>
            <a:br>
              <a:rPr lang="en-US" sz="1800" dirty="0">
                <a:latin typeface="Comic Sans MS" panose="030F0702030302020204" pitchFamily="66" charset="0"/>
              </a:rPr>
            </a:br>
            <a:r>
              <a:rPr lang="en-US" sz="1800" dirty="0" smtClean="0">
                <a:latin typeface="Comic Sans MS" panose="030F0702030302020204" pitchFamily="66" charset="0"/>
              </a:rPr>
              <a:t>Non-invasive measurement of the beam charge  by </a:t>
            </a:r>
            <a:r>
              <a:rPr lang="en-US" sz="1800" dirty="0" err="1" smtClean="0">
                <a:latin typeface="Comic Sans MS" panose="030F0702030302020204" pitchFamily="66" charset="0"/>
              </a:rPr>
              <a:t>Rogowski</a:t>
            </a:r>
            <a:r>
              <a:rPr lang="en-US" sz="1800" dirty="0" smtClean="0">
                <a:latin typeface="Comic Sans MS" panose="030F0702030302020204" pitchFamily="66" charset="0"/>
              </a:rPr>
              <a:t> coils</a:t>
            </a:r>
            <a:br>
              <a:rPr lang="en-US" sz="1800" dirty="0" smtClean="0">
                <a:latin typeface="Comic Sans MS" panose="030F0702030302020204" pitchFamily="66" charset="0"/>
              </a:rPr>
            </a:br>
            <a:r>
              <a:rPr lang="en-US" sz="1800" dirty="0">
                <a:latin typeface="Comic Sans MS" panose="030F0702030302020204" pitchFamily="66" charset="0"/>
              </a:rPr>
              <a:t/>
            </a:r>
            <a:br>
              <a:rPr lang="en-US" sz="1800" dirty="0">
                <a:latin typeface="Comic Sans MS" panose="030F0702030302020204" pitchFamily="66" charset="0"/>
              </a:rPr>
            </a:br>
            <a:r>
              <a:rPr lang="en-US" sz="1800" dirty="0" smtClean="0">
                <a:latin typeface="Comic Sans MS" panose="030F0702030302020204" pitchFamily="66" charset="0"/>
              </a:rPr>
              <a:t>Bunched beam: signal from the </a:t>
            </a:r>
            <a:r>
              <a:rPr lang="en-US" sz="1800" dirty="0" err="1" smtClean="0">
                <a:latin typeface="Comic Sans MS" panose="030F0702030302020204" pitchFamily="66" charset="0"/>
              </a:rPr>
              <a:t>Rogowski</a:t>
            </a:r>
            <a:r>
              <a:rPr lang="en-US" sz="1800" dirty="0" smtClean="0">
                <a:latin typeface="Comic Sans MS" panose="030F0702030302020204" pitchFamily="66" charset="0"/>
              </a:rPr>
              <a:t> coil = </a:t>
            </a:r>
            <a:r>
              <a:rPr lang="en-US" sz="1800" dirty="0" smtClean="0">
                <a:solidFill>
                  <a:srgbClr val="C00000"/>
                </a:solidFill>
                <a:latin typeface="Comic Sans MS" panose="030F0702030302020204" pitchFamily="66" charset="0"/>
              </a:rPr>
              <a:t>the derivative</a:t>
            </a:r>
            <a:r>
              <a:rPr lang="en-US" sz="1800" dirty="0" smtClean="0">
                <a:latin typeface="Comic Sans MS" panose="030F0702030302020204" pitchFamily="66" charset="0"/>
              </a:rPr>
              <a:t> of the beam current</a:t>
            </a:r>
            <a:br>
              <a:rPr lang="en-US" sz="1800" dirty="0" smtClean="0">
                <a:latin typeface="Comic Sans MS" panose="030F0702030302020204" pitchFamily="66" charset="0"/>
              </a:rPr>
            </a:br>
            <a:r>
              <a:rPr lang="en-US" sz="1800" dirty="0">
                <a:latin typeface="Comic Sans MS" panose="030F0702030302020204" pitchFamily="66" charset="0"/>
              </a:rPr>
              <a:t/>
            </a:r>
            <a:br>
              <a:rPr lang="en-US" sz="1800" dirty="0">
                <a:latin typeface="Comic Sans MS" panose="030F0702030302020204" pitchFamily="66" charset="0"/>
              </a:rPr>
            </a:br>
            <a:r>
              <a:rPr lang="en-US" sz="1800" dirty="0" smtClean="0">
                <a:latin typeface="Comic Sans MS" panose="030F0702030302020204" pitchFamily="66" charset="0"/>
              </a:rPr>
              <a:t>Two </a:t>
            </a:r>
            <a:r>
              <a:rPr lang="en-US" sz="1800" dirty="0" err="1" smtClean="0">
                <a:latin typeface="Comic Sans MS" panose="030F0702030302020204" pitchFamily="66" charset="0"/>
              </a:rPr>
              <a:t>integratons</a:t>
            </a:r>
            <a:r>
              <a:rPr lang="en-US" sz="1800" dirty="0" smtClean="0">
                <a:latin typeface="Comic Sans MS" panose="030F0702030302020204" pitchFamily="66" charset="0"/>
              </a:rPr>
              <a:t>:</a:t>
            </a:r>
            <a:br>
              <a:rPr lang="en-US" sz="1800" dirty="0" smtClean="0">
                <a:latin typeface="Comic Sans MS" panose="030F0702030302020204" pitchFamily="66" charset="0"/>
              </a:rPr>
            </a:br>
            <a:r>
              <a:rPr lang="en-US" sz="1800" dirty="0">
                <a:latin typeface="Comic Sans MS" panose="030F0702030302020204" pitchFamily="66" charset="0"/>
              </a:rPr>
              <a:t/>
            </a:r>
            <a:br>
              <a:rPr lang="en-US" sz="1800" dirty="0">
                <a:latin typeface="Comic Sans MS" panose="030F0702030302020204" pitchFamily="66" charset="0"/>
              </a:rPr>
            </a:br>
            <a:r>
              <a:rPr lang="en-US" sz="1800" dirty="0" smtClean="0">
                <a:latin typeface="Comic Sans MS" panose="030F0702030302020204" pitchFamily="66" charset="0"/>
              </a:rPr>
              <a:t>1-st  integration </a:t>
            </a:r>
            <a:r>
              <a:rPr lang="en-US" sz="1800" dirty="0" smtClean="0">
                <a:latin typeface="Comic Sans MS" panose="030F0702030302020204" pitchFamily="66" charset="0"/>
                <a:sym typeface="Wingdings" panose="05000000000000000000" pitchFamily="2" charset="2"/>
              </a:rPr>
              <a:t> </a:t>
            </a:r>
            <a:r>
              <a:rPr lang="en-US" sz="1800" dirty="0" smtClean="0">
                <a:solidFill>
                  <a:srgbClr val="C00000"/>
                </a:solidFill>
                <a:latin typeface="Comic Sans MS" panose="030F0702030302020204" pitchFamily="66" charset="0"/>
                <a:sym typeface="Wingdings" panose="05000000000000000000" pitchFamily="2" charset="2"/>
              </a:rPr>
              <a:t>current of the bunch</a:t>
            </a:r>
            <a:br>
              <a:rPr lang="en-US" sz="1800" dirty="0" smtClean="0">
                <a:solidFill>
                  <a:srgbClr val="C00000"/>
                </a:solidFill>
                <a:latin typeface="Comic Sans MS" panose="030F0702030302020204" pitchFamily="66" charset="0"/>
                <a:sym typeface="Wingdings" panose="05000000000000000000" pitchFamily="2" charset="2"/>
              </a:rPr>
            </a:br>
            <a:r>
              <a:rPr lang="en-US" sz="1800" dirty="0">
                <a:latin typeface="Comic Sans MS" panose="030F0702030302020204" pitchFamily="66" charset="0"/>
                <a:sym typeface="Wingdings" panose="05000000000000000000" pitchFamily="2" charset="2"/>
              </a:rPr>
              <a:t/>
            </a:r>
            <a:br>
              <a:rPr lang="en-US" sz="1800" dirty="0">
                <a:latin typeface="Comic Sans MS" panose="030F0702030302020204" pitchFamily="66" charset="0"/>
                <a:sym typeface="Wingdings" panose="05000000000000000000" pitchFamily="2" charset="2"/>
              </a:rPr>
            </a:br>
            <a:r>
              <a:rPr lang="en-US" sz="1800" dirty="0" smtClean="0">
                <a:latin typeface="Comic Sans MS" panose="030F0702030302020204" pitchFamily="66" charset="0"/>
                <a:sym typeface="Wingdings" panose="05000000000000000000" pitchFamily="2" charset="2"/>
              </a:rPr>
              <a:t>2-nd integration  </a:t>
            </a:r>
            <a:r>
              <a:rPr lang="en-US" sz="1800" dirty="0" smtClean="0">
                <a:solidFill>
                  <a:srgbClr val="C00000"/>
                </a:solidFill>
                <a:latin typeface="Comic Sans MS" panose="030F0702030302020204" pitchFamily="66" charset="0"/>
                <a:sym typeface="Wingdings" panose="05000000000000000000" pitchFamily="2" charset="2"/>
              </a:rPr>
              <a:t>total charge in the bunch</a:t>
            </a:r>
            <a:r>
              <a:rPr lang="en-US" sz="1800" dirty="0" smtClean="0">
                <a:latin typeface="Comic Sans MS" panose="030F0702030302020204" pitchFamily="66" charset="0"/>
                <a:sym typeface="Wingdings" panose="05000000000000000000" pitchFamily="2" charset="2"/>
              </a:rPr>
              <a:t/>
            </a:r>
            <a:br>
              <a:rPr lang="en-US" sz="1800" dirty="0" smtClean="0">
                <a:latin typeface="Comic Sans MS" panose="030F0702030302020204" pitchFamily="66" charset="0"/>
                <a:sym typeface="Wingdings" panose="05000000000000000000" pitchFamily="2" charset="2"/>
              </a:rPr>
            </a:br>
            <a:r>
              <a:rPr lang="en-US" sz="1800" dirty="0">
                <a:latin typeface="Comic Sans MS" panose="030F0702030302020204" pitchFamily="66" charset="0"/>
                <a:sym typeface="Wingdings" panose="05000000000000000000" pitchFamily="2" charset="2"/>
              </a:rPr>
              <a:t/>
            </a:r>
            <a:br>
              <a:rPr lang="en-US" sz="1800" dirty="0">
                <a:latin typeface="Comic Sans MS" panose="030F0702030302020204" pitchFamily="66" charset="0"/>
                <a:sym typeface="Wingdings" panose="05000000000000000000" pitchFamily="2" charset="2"/>
              </a:rPr>
            </a:br>
            <a:r>
              <a:rPr lang="en-US" sz="1800" dirty="0" err="1" smtClean="0">
                <a:latin typeface="Comic Sans MS" panose="030F0702030302020204" pitchFamily="66" charset="0"/>
                <a:sym typeface="Wingdings" panose="05000000000000000000" pitchFamily="2" charset="2"/>
              </a:rPr>
              <a:t>Upstreasm</a:t>
            </a:r>
            <a:r>
              <a:rPr lang="en-US" sz="1800" dirty="0" smtClean="0">
                <a:latin typeface="Comic Sans MS" panose="030F0702030302020204" pitchFamily="66" charset="0"/>
                <a:sym typeface="Wingdings" panose="05000000000000000000" pitchFamily="2" charset="2"/>
              </a:rPr>
              <a:t> and downstream families of 3-5  </a:t>
            </a:r>
            <a:r>
              <a:rPr lang="en-US" sz="1800" dirty="0" err="1" smtClean="0">
                <a:latin typeface="Comic Sans MS" panose="030F0702030302020204" pitchFamily="66" charset="0"/>
                <a:sym typeface="Wingdings" panose="05000000000000000000" pitchFamily="2" charset="2"/>
              </a:rPr>
              <a:t>Rogowski</a:t>
            </a:r>
            <a:r>
              <a:rPr lang="en-US" sz="1800" dirty="0" smtClean="0">
                <a:latin typeface="Comic Sans MS" panose="030F0702030302020204" pitchFamily="66" charset="0"/>
                <a:sym typeface="Wingdings" panose="05000000000000000000" pitchFamily="2" charset="2"/>
              </a:rPr>
              <a:t> coils for crosscheck and boosting the precision</a:t>
            </a:r>
            <a:br>
              <a:rPr lang="en-US" sz="1800" dirty="0" smtClean="0">
                <a:latin typeface="Comic Sans MS" panose="030F0702030302020204" pitchFamily="66" charset="0"/>
                <a:sym typeface="Wingdings" panose="05000000000000000000" pitchFamily="2" charset="2"/>
              </a:rPr>
            </a:br>
            <a:r>
              <a:rPr lang="en-US" sz="1800" dirty="0">
                <a:latin typeface="Comic Sans MS" panose="030F0702030302020204" pitchFamily="66" charset="0"/>
                <a:sym typeface="Wingdings" panose="05000000000000000000" pitchFamily="2" charset="2"/>
              </a:rPr>
              <a:t/>
            </a:r>
            <a:br>
              <a:rPr lang="en-US" sz="1800" dirty="0">
                <a:latin typeface="Comic Sans MS" panose="030F0702030302020204" pitchFamily="66" charset="0"/>
                <a:sym typeface="Wingdings" panose="05000000000000000000" pitchFamily="2" charset="2"/>
              </a:rPr>
            </a:br>
            <a:r>
              <a:rPr lang="en-US" sz="1800" dirty="0" smtClean="0">
                <a:latin typeface="Comic Sans MS" panose="030F0702030302020204" pitchFamily="66" charset="0"/>
                <a:sym typeface="Wingdings" panose="05000000000000000000" pitchFamily="2" charset="2"/>
              </a:rPr>
              <a:t>The complementary polarimetry behind the target to monitor the polarization of the beam</a:t>
            </a:r>
            <a:br>
              <a:rPr lang="en-US" sz="1800" dirty="0" smtClean="0">
                <a:latin typeface="Comic Sans MS" panose="030F0702030302020204" pitchFamily="66" charset="0"/>
                <a:sym typeface="Wingdings" panose="05000000000000000000" pitchFamily="2" charset="2"/>
              </a:rPr>
            </a:br>
            <a:r>
              <a:rPr lang="en-US" sz="1800" dirty="0">
                <a:latin typeface="Comic Sans MS" panose="030F0702030302020204" pitchFamily="66" charset="0"/>
                <a:sym typeface="Wingdings" panose="05000000000000000000" pitchFamily="2" charset="2"/>
              </a:rPr>
              <a:t/>
            </a:r>
            <a:br>
              <a:rPr lang="en-US" sz="1800" dirty="0">
                <a:latin typeface="Comic Sans MS" panose="030F0702030302020204" pitchFamily="66" charset="0"/>
                <a:sym typeface="Wingdings" panose="05000000000000000000" pitchFamily="2" charset="2"/>
              </a:rPr>
            </a:br>
            <a:r>
              <a:rPr lang="en-US" sz="1800" dirty="0" smtClean="0">
                <a:solidFill>
                  <a:srgbClr val="C00000"/>
                </a:solidFill>
                <a:latin typeface="Comic Sans MS" panose="030F0702030302020204" pitchFamily="66" charset="0"/>
                <a:sym typeface="Wingdings" panose="05000000000000000000" pitchFamily="2" charset="2"/>
              </a:rPr>
              <a:t>PV asymmetries &lt; </a:t>
            </a:r>
            <a:r>
              <a:rPr lang="en-US" sz="1800" b="1" dirty="0" smtClean="0">
                <a:solidFill>
                  <a:srgbClr val="C00000"/>
                </a:solidFill>
                <a:latin typeface="Comic Sans MS" panose="030F0702030302020204" pitchFamily="66" charset="0"/>
                <a:sym typeface="Wingdings" panose="05000000000000000000" pitchFamily="2" charset="2"/>
              </a:rPr>
              <a:t>10</a:t>
            </a:r>
            <a:r>
              <a:rPr lang="en-US" sz="1800" b="1" baseline="30000" dirty="0" smtClean="0">
                <a:solidFill>
                  <a:srgbClr val="C00000"/>
                </a:solidFill>
                <a:latin typeface="Comic Sans MS" panose="030F0702030302020204" pitchFamily="66" charset="0"/>
                <a:sym typeface="Wingdings" panose="05000000000000000000" pitchFamily="2" charset="2"/>
              </a:rPr>
              <a:t>-7</a:t>
            </a:r>
            <a:r>
              <a:rPr lang="en-US" sz="1800" b="1" dirty="0" smtClean="0">
                <a:solidFill>
                  <a:srgbClr val="C00000"/>
                </a:solidFill>
                <a:latin typeface="Comic Sans MS" panose="030F0702030302020204" pitchFamily="66" charset="0"/>
                <a:sym typeface="Wingdings" panose="05000000000000000000" pitchFamily="2" charset="2"/>
              </a:rPr>
              <a:t> </a:t>
            </a:r>
            <a:r>
              <a:rPr lang="en-US" sz="1800" dirty="0" smtClean="0">
                <a:solidFill>
                  <a:srgbClr val="C00000"/>
                </a:solidFill>
                <a:latin typeface="Comic Sans MS" panose="030F0702030302020204" pitchFamily="66" charset="0"/>
                <a:sym typeface="Wingdings" panose="05000000000000000000" pitchFamily="2" charset="2"/>
              </a:rPr>
              <a:t> are within the reach in 1 month at NICA</a:t>
            </a:r>
            <a:r>
              <a:rPr lang="en-US" sz="1800" dirty="0" smtClean="0">
                <a:latin typeface="Comic Sans MS" panose="030F0702030302020204" pitchFamily="66" charset="0"/>
              </a:rPr>
              <a:t/>
            </a:r>
            <a:br>
              <a:rPr lang="en-US" sz="1800" dirty="0" smtClean="0">
                <a:latin typeface="Comic Sans MS" panose="030F0702030302020204" pitchFamily="66" charset="0"/>
              </a:rPr>
            </a:br>
            <a:endParaRPr lang="ru-RU" sz="1800" dirty="0">
              <a:latin typeface="Comic Sans MS" panose="030F0702030302020204" pitchFamily="66" charset="0"/>
            </a:endParaRPr>
          </a:p>
        </p:txBody>
      </p:sp>
    </p:spTree>
    <p:extLst>
      <p:ext uri="{BB962C8B-B14F-4D97-AF65-F5344CB8AC3E}">
        <p14:creationId xmlns:p14="http://schemas.microsoft.com/office/powerpoint/2010/main" val="14107730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75491" y="882869"/>
            <a:ext cx="10902108" cy="5800937"/>
          </a:xfrm>
        </p:spPr>
        <p:txBody>
          <a:bodyPr>
            <a:normAutofit fontScale="90000"/>
          </a:bodyPr>
          <a:lstStyle/>
          <a:p>
            <a:pPr algn="l"/>
            <a:r>
              <a:rPr lang="en-US" sz="2700" dirty="0" smtClean="0">
                <a:solidFill>
                  <a:srgbClr val="C00000"/>
                </a:solidFill>
                <a:latin typeface="Comic Sans MS" panose="030F0702030302020204" pitchFamily="66" charset="0"/>
              </a:rPr>
              <a:t>PV </a:t>
            </a:r>
            <a:r>
              <a:rPr lang="en-US" sz="2700" dirty="0" err="1" smtClean="0">
                <a:solidFill>
                  <a:srgbClr val="C00000"/>
                </a:solidFill>
                <a:latin typeface="Comic Sans MS" panose="030F0702030302020204" pitchFamily="66" charset="0"/>
              </a:rPr>
              <a:t>expt</a:t>
            </a:r>
            <a:r>
              <a:rPr lang="en-US" sz="2700" dirty="0" smtClean="0">
                <a:solidFill>
                  <a:srgbClr val="C00000"/>
                </a:solidFill>
                <a:latin typeface="Comic Sans MS" panose="030F0702030302020204" pitchFamily="66" charset="0"/>
              </a:rPr>
              <a:t> with single-turn extraction of deuterons from </a:t>
            </a:r>
            <a:r>
              <a:rPr lang="en-US" sz="2700" dirty="0" err="1" smtClean="0">
                <a:solidFill>
                  <a:srgbClr val="C00000"/>
                </a:solidFill>
                <a:latin typeface="Comic Sans MS" panose="030F0702030302020204" pitchFamily="66" charset="0"/>
              </a:rPr>
              <a:t>Nuclotron</a:t>
            </a:r>
            <a:r>
              <a:rPr lang="en-US" sz="2700" dirty="0" smtClean="0">
                <a:solidFill>
                  <a:srgbClr val="C00000"/>
                </a:solidFill>
                <a:latin typeface="Comic Sans MS" panose="030F0702030302020204" pitchFamily="66" charset="0"/>
              </a:rPr>
              <a:t/>
            </a:r>
            <a:br>
              <a:rPr lang="en-US" sz="2700" dirty="0" smtClean="0">
                <a:solidFill>
                  <a:srgbClr val="C00000"/>
                </a:solidFill>
                <a:latin typeface="Comic Sans MS" panose="030F0702030302020204" pitchFamily="66" charset="0"/>
              </a:rPr>
            </a:br>
            <a:r>
              <a:rPr lang="en-US" sz="2700" dirty="0" smtClean="0">
                <a:solidFill>
                  <a:srgbClr val="C00000"/>
                </a:solidFill>
                <a:latin typeface="Comic Sans MS" panose="030F0702030302020204" pitchFamily="66" charset="0"/>
              </a:rPr>
              <a:t> </a:t>
            </a:r>
            <a:br>
              <a:rPr lang="en-US" sz="2700" dirty="0" smtClean="0">
                <a:solidFill>
                  <a:srgbClr val="C00000"/>
                </a:solidFill>
                <a:latin typeface="Comic Sans MS" panose="030F0702030302020204" pitchFamily="66" charset="0"/>
              </a:rPr>
            </a:br>
            <a:r>
              <a:rPr lang="en-US" sz="1600" dirty="0">
                <a:latin typeface="Arial" panose="020B0604020202020204" pitchFamily="34" charset="0"/>
                <a:cs typeface="Arial" panose="020B0604020202020204" pitchFamily="34" charset="0"/>
              </a:rPr>
              <a:t>I.A. Koop, A.I. </a:t>
            </a:r>
            <a:r>
              <a:rPr lang="en-US" sz="1600" dirty="0" err="1">
                <a:latin typeface="Arial" panose="020B0604020202020204" pitchFamily="34" charset="0"/>
                <a:cs typeface="Arial" panose="020B0604020202020204" pitchFamily="34" charset="0"/>
              </a:rPr>
              <a:t>Mil’shtein</a:t>
            </a:r>
            <a:r>
              <a:rPr lang="en-US" sz="1600" dirty="0">
                <a:latin typeface="Arial" panose="020B0604020202020204" pitchFamily="34" charset="0"/>
                <a:cs typeface="Arial" panose="020B0604020202020204" pitchFamily="34" charset="0"/>
              </a:rPr>
              <a:t>, N.N. Nikolaev, A.S. Popov, C.G. </a:t>
            </a:r>
            <a:r>
              <a:rPr lang="en-US" sz="1600" dirty="0" err="1">
                <a:latin typeface="Arial" panose="020B0604020202020204" pitchFamily="34" charset="0"/>
                <a:cs typeface="Arial" panose="020B0604020202020204" pitchFamily="34" charset="0"/>
              </a:rPr>
              <a:t>Sal’nikov</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P.Yu</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Shatunov</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Yu.M</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Shatunov</a:t>
            </a:r>
            <a:r>
              <a:rPr lang="en-US" sz="1600"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hlinkClick r:id="rId3"/>
              </a:rPr>
              <a:t>Physics of Particles and Nuclei, 52(4), 549-554 (2021)</a:t>
            </a:r>
            <a:r>
              <a:rPr lang="en-US" sz="1600" dirty="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
            </a:r>
            <a:br>
              <a:rPr lang="en-US" sz="1600" dirty="0" smtClean="0">
                <a:latin typeface="Arial" panose="020B0604020202020204" pitchFamily="34" charset="0"/>
                <a:cs typeface="Arial" panose="020B0604020202020204" pitchFamily="34" charset="0"/>
              </a:rPr>
            </a:br>
            <a:r>
              <a:rPr lang="en-US" sz="2400" dirty="0" smtClean="0">
                <a:latin typeface="Comic Sans MS" panose="030F0702030302020204" pitchFamily="66" charset="0"/>
              </a:rPr>
              <a:t/>
            </a:r>
            <a:br>
              <a:rPr lang="en-US" sz="2400" dirty="0" smtClean="0">
                <a:latin typeface="Comic Sans MS" panose="030F0702030302020204" pitchFamily="66" charset="0"/>
              </a:rPr>
            </a:br>
            <a:r>
              <a:rPr lang="en-US" sz="1800" dirty="0" smtClean="0">
                <a:latin typeface="Comic Sans MS" panose="030F0702030302020204" pitchFamily="66" charset="0"/>
              </a:rPr>
              <a:t>Store vertically polarized beam (upgraded </a:t>
            </a:r>
            <a:r>
              <a:rPr lang="en-US" sz="1800" dirty="0" err="1" smtClean="0">
                <a:latin typeface="Comic Sans MS" panose="030F0702030302020204" pitchFamily="66" charset="0"/>
              </a:rPr>
              <a:t>Nuclotron</a:t>
            </a:r>
            <a:r>
              <a:rPr lang="en-US" sz="1800" dirty="0">
                <a:latin typeface="Comic Sans MS" panose="030F0702030302020204" pitchFamily="66" charset="0"/>
              </a:rPr>
              <a:t> </a:t>
            </a:r>
            <a:r>
              <a:rPr lang="en-US" sz="1800" dirty="0" smtClean="0">
                <a:latin typeface="Comic Sans MS" panose="030F0702030302020204" pitchFamily="66" charset="0"/>
              </a:rPr>
              <a:t>to boost  intensity) </a:t>
            </a:r>
            <a:br>
              <a:rPr lang="en-US" sz="1800" dirty="0" smtClean="0">
                <a:latin typeface="Comic Sans MS" panose="030F0702030302020204" pitchFamily="66" charset="0"/>
              </a:rPr>
            </a:br>
            <a:r>
              <a:rPr lang="en-US" sz="1800" dirty="0">
                <a:latin typeface="Comic Sans MS" panose="030F0702030302020204" pitchFamily="66" charset="0"/>
              </a:rPr>
              <a:t/>
            </a:r>
            <a:br>
              <a:rPr lang="en-US" sz="1800" dirty="0">
                <a:latin typeface="Comic Sans MS" panose="030F0702030302020204" pitchFamily="66" charset="0"/>
              </a:rPr>
            </a:br>
            <a:r>
              <a:rPr lang="en-US" sz="1800" dirty="0" smtClean="0">
                <a:latin typeface="Comic Sans MS" panose="030F0702030302020204" pitchFamily="66" charset="0"/>
              </a:rPr>
              <a:t>Fast (&lt; 1 s) rotation of spin from vertical to the in-plane by RF spin flipper (solenoid)</a:t>
            </a:r>
            <a:br>
              <a:rPr lang="en-US" sz="1800" dirty="0" smtClean="0">
                <a:latin typeface="Comic Sans MS" panose="030F0702030302020204" pitchFamily="66" charset="0"/>
              </a:rPr>
            </a:br>
            <a:r>
              <a:rPr lang="en-US" sz="1800" dirty="0">
                <a:latin typeface="Comic Sans MS" panose="030F0702030302020204" pitchFamily="66" charset="0"/>
              </a:rPr>
              <a:t/>
            </a:r>
            <a:br>
              <a:rPr lang="en-US" sz="1800" dirty="0">
                <a:latin typeface="Comic Sans MS" panose="030F0702030302020204" pitchFamily="66" charset="0"/>
              </a:rPr>
            </a:br>
            <a:r>
              <a:rPr lang="en-US" sz="1800" dirty="0" smtClean="0">
                <a:latin typeface="Comic Sans MS" panose="030F0702030302020204" pitchFamily="66" charset="0"/>
              </a:rPr>
              <a:t>JEDI: the </a:t>
            </a:r>
            <a:r>
              <a:rPr lang="en-US" sz="1800" dirty="0" err="1" smtClean="0">
                <a:latin typeface="Comic Sans MS" panose="030F0702030302020204" pitchFamily="66" charset="0"/>
              </a:rPr>
              <a:t>precessing</a:t>
            </a:r>
            <a:r>
              <a:rPr lang="en-US" sz="1800" dirty="0" smtClean="0">
                <a:latin typeface="Comic Sans MS" panose="030F0702030302020204" pitchFamily="66" charset="0"/>
              </a:rPr>
              <a:t> spin phase is measured by  time-stamp  of oscillating radial </a:t>
            </a:r>
            <a:r>
              <a:rPr lang="en-US" sz="1800" dirty="0">
                <a:latin typeface="Comic Sans MS" panose="030F0702030302020204" pitchFamily="66" charset="0"/>
              </a:rPr>
              <a:t>polarization :  </a:t>
            </a:r>
            <a:r>
              <a:rPr lang="en-US" sz="1800" dirty="0" err="1" smtClean="0">
                <a:latin typeface="Comic Sans MS" panose="030F0702030302020204" pitchFamily="66" charset="0"/>
              </a:rPr>
              <a:t>P</a:t>
            </a:r>
            <a:r>
              <a:rPr lang="en-US" sz="1800" baseline="-25000" dirty="0" err="1" smtClean="0">
                <a:latin typeface="Comic Sans MS" panose="030F0702030302020204" pitchFamily="66" charset="0"/>
              </a:rPr>
              <a:t>x</a:t>
            </a:r>
            <a:r>
              <a:rPr lang="en-US" sz="1800" dirty="0" smtClean="0">
                <a:latin typeface="Comic Sans MS" panose="030F0702030302020204" pitchFamily="66" charset="0"/>
              </a:rPr>
              <a:t> </a:t>
            </a:r>
            <a:r>
              <a:rPr lang="en-US" sz="1800" dirty="0">
                <a:latin typeface="Comic Sans MS" panose="030F0702030302020204" pitchFamily="66" charset="0"/>
              </a:rPr>
              <a:t>= +/-1 </a:t>
            </a:r>
            <a:br>
              <a:rPr lang="en-US" sz="1800" dirty="0">
                <a:latin typeface="Comic Sans MS" panose="030F0702030302020204" pitchFamily="66" charset="0"/>
              </a:rPr>
            </a:br>
            <a:r>
              <a:rPr lang="en-US" sz="1800" dirty="0">
                <a:latin typeface="Comic Sans MS" panose="030F0702030302020204" pitchFamily="66" charset="0"/>
              </a:rPr>
              <a:t>at </a:t>
            </a:r>
            <a:r>
              <a:rPr lang="en-US" sz="1800" dirty="0" smtClean="0">
                <a:latin typeface="Comic Sans MS" panose="030F0702030302020204" pitchFamily="66" charset="0"/>
              </a:rPr>
              <a:t>internal </a:t>
            </a:r>
            <a:r>
              <a:rPr lang="en-US" sz="1800" dirty="0" err="1" smtClean="0">
                <a:latin typeface="Comic Sans MS" panose="030F0702030302020204" pitchFamily="66" charset="0"/>
              </a:rPr>
              <a:t>polarimeter</a:t>
            </a:r>
            <a:r>
              <a:rPr lang="en-US" sz="1800" dirty="0" smtClean="0">
                <a:latin typeface="Comic Sans MS" panose="030F0702030302020204" pitchFamily="66" charset="0"/>
              </a:rPr>
              <a:t>  within 1-2 s</a:t>
            </a:r>
            <a:br>
              <a:rPr lang="en-US" sz="1800" dirty="0" smtClean="0">
                <a:latin typeface="Comic Sans MS" panose="030F0702030302020204" pitchFamily="66" charset="0"/>
              </a:rPr>
            </a:br>
            <a:r>
              <a:rPr lang="en-US" sz="1800" dirty="0" smtClean="0">
                <a:latin typeface="Comic Sans MS" panose="030F0702030302020204" pitchFamily="66" charset="0"/>
              </a:rPr>
              <a:t/>
            </a:r>
            <a:br>
              <a:rPr lang="en-US" sz="1800" dirty="0" smtClean="0">
                <a:latin typeface="Comic Sans MS" panose="030F0702030302020204" pitchFamily="66" charset="0"/>
              </a:rPr>
            </a:br>
            <a:r>
              <a:rPr lang="en-US" sz="1800" dirty="0" smtClean="0">
                <a:latin typeface="Comic Sans MS" panose="030F0702030302020204" pitchFamily="66" charset="0"/>
              </a:rPr>
              <a:t>Time stamp allows single-turn extraction of the bunch of any desired </a:t>
            </a:r>
            <a:r>
              <a:rPr lang="en-US" sz="1800" dirty="0" err="1" smtClean="0">
                <a:latin typeface="Comic Sans MS" panose="030F0702030302020204" pitchFamily="66" charset="0"/>
              </a:rPr>
              <a:t>helixity</a:t>
            </a:r>
            <a:r>
              <a:rPr lang="en-US" sz="1800" dirty="0" smtClean="0">
                <a:latin typeface="Comic Sans MS" panose="030F0702030302020204" pitchFamily="66" charset="0"/>
              </a:rPr>
              <a:t>:  </a:t>
            </a:r>
            <a:r>
              <a:rPr lang="en-US" sz="1800" dirty="0" err="1" smtClean="0">
                <a:latin typeface="Comic Sans MS" panose="030F0702030302020204" pitchFamily="66" charset="0"/>
              </a:rPr>
              <a:t>P</a:t>
            </a:r>
            <a:r>
              <a:rPr lang="en-US" sz="1800" baseline="-25000" dirty="0" err="1" smtClean="0">
                <a:latin typeface="Comic Sans MS" panose="030F0702030302020204" pitchFamily="66" charset="0"/>
              </a:rPr>
              <a:t>z</a:t>
            </a:r>
            <a:r>
              <a:rPr lang="en-US" sz="1800" dirty="0">
                <a:latin typeface="Comic Sans MS" panose="030F0702030302020204" pitchFamily="66" charset="0"/>
              </a:rPr>
              <a:t> </a:t>
            </a:r>
            <a:r>
              <a:rPr lang="en-US" sz="1800" dirty="0" smtClean="0">
                <a:latin typeface="Comic Sans MS" panose="030F0702030302020204" pitchFamily="66" charset="0"/>
              </a:rPr>
              <a:t>= +/-1 for PV  studies</a:t>
            </a:r>
            <a:br>
              <a:rPr lang="en-US" sz="1800" dirty="0" smtClean="0">
                <a:latin typeface="Comic Sans MS" panose="030F0702030302020204" pitchFamily="66" charset="0"/>
              </a:rPr>
            </a:br>
            <a:r>
              <a:rPr lang="en-US" sz="1800" dirty="0" smtClean="0">
                <a:latin typeface="Comic Sans MS" panose="030F0702030302020204" pitchFamily="66" charset="0"/>
              </a:rPr>
              <a:t/>
            </a:r>
            <a:br>
              <a:rPr lang="en-US" sz="1800" dirty="0" smtClean="0">
                <a:latin typeface="Comic Sans MS" panose="030F0702030302020204" pitchFamily="66" charset="0"/>
              </a:rPr>
            </a:br>
            <a:r>
              <a:rPr lang="en-US" sz="1800" dirty="0" smtClean="0">
                <a:latin typeface="Comic Sans MS" panose="030F0702030302020204" pitchFamily="66" charset="0"/>
              </a:rPr>
              <a:t>Fourier </a:t>
            </a:r>
            <a:r>
              <a:rPr lang="en-US" sz="1800" dirty="0" err="1" smtClean="0">
                <a:latin typeface="Comic Sans MS" panose="030F0702030302020204" pitchFamily="66" charset="0"/>
              </a:rPr>
              <a:t>anlysis</a:t>
            </a:r>
            <a:r>
              <a:rPr lang="en-US" sz="1800" dirty="0" smtClean="0">
                <a:latin typeface="Comic Sans MS" panose="030F0702030302020204" pitchFamily="66" charset="0"/>
              </a:rPr>
              <a:t> of the PV would reduce systematics</a:t>
            </a:r>
            <a:br>
              <a:rPr lang="en-US" sz="1800" dirty="0" smtClean="0">
                <a:latin typeface="Comic Sans MS" panose="030F0702030302020204" pitchFamily="66" charset="0"/>
              </a:rPr>
            </a:br>
            <a:r>
              <a:rPr lang="en-US" sz="1800" dirty="0">
                <a:latin typeface="Comic Sans MS" panose="030F0702030302020204" pitchFamily="66" charset="0"/>
              </a:rPr>
              <a:t/>
            </a:r>
            <a:br>
              <a:rPr lang="en-US" sz="1800" dirty="0">
                <a:latin typeface="Comic Sans MS" panose="030F0702030302020204" pitchFamily="66" charset="0"/>
              </a:rPr>
            </a:br>
            <a:r>
              <a:rPr lang="en-US" sz="1800" dirty="0" smtClean="0">
                <a:latin typeface="Comic Sans MS" panose="030F0702030302020204" pitchFamily="66" charset="0"/>
              </a:rPr>
              <a:t>Beam prep &amp; spin-flip &amp; polarimetry &amp; extraction cycle shorter than </a:t>
            </a:r>
            <a:r>
              <a:rPr lang="en-US" sz="1800" dirty="0">
                <a:latin typeface="Comic Sans MS" panose="030F0702030302020204" pitchFamily="66" charset="0"/>
              </a:rPr>
              <a:t>5</a:t>
            </a:r>
            <a:r>
              <a:rPr lang="en-US" sz="1800" dirty="0" smtClean="0">
                <a:latin typeface="Comic Sans MS" panose="030F0702030302020204" pitchFamily="66" charset="0"/>
              </a:rPr>
              <a:t> s  </a:t>
            </a:r>
            <a:r>
              <a:rPr lang="en-US" sz="1800" dirty="0" smtClean="0">
                <a:latin typeface="Comic Sans MS" panose="030F0702030302020204" pitchFamily="66" charset="0"/>
                <a:sym typeface="Wingdings" panose="05000000000000000000" pitchFamily="2" charset="2"/>
              </a:rPr>
              <a:t> </a:t>
            </a:r>
            <a:r>
              <a:rPr lang="en-US" sz="1800" dirty="0" smtClean="0">
                <a:solidFill>
                  <a:srgbClr val="C00000"/>
                </a:solidFill>
                <a:latin typeface="Comic Sans MS" panose="030F0702030302020204" pitchFamily="66" charset="0"/>
                <a:sym typeface="Wingdings" panose="05000000000000000000" pitchFamily="2" charset="2"/>
              </a:rPr>
              <a:t>&gt; 5x</a:t>
            </a:r>
            <a:r>
              <a:rPr lang="ru-RU" sz="1800" b="1" dirty="0" smtClean="0">
                <a:solidFill>
                  <a:srgbClr val="C00000"/>
                </a:solidFill>
                <a:latin typeface="Comic Sans MS" panose="030F0702030302020204" pitchFamily="66" charset="0"/>
                <a:sym typeface="Wingdings" panose="05000000000000000000" pitchFamily="2" charset="2"/>
              </a:rPr>
              <a:t>10</a:t>
            </a:r>
            <a:r>
              <a:rPr lang="ru-RU" sz="1800" b="1" baseline="30000" dirty="0" smtClean="0">
                <a:solidFill>
                  <a:srgbClr val="C00000"/>
                </a:solidFill>
                <a:latin typeface="Comic Sans MS" panose="030F0702030302020204" pitchFamily="66" charset="0"/>
                <a:sym typeface="Wingdings" panose="05000000000000000000" pitchFamily="2" charset="2"/>
              </a:rPr>
              <a:t>5</a:t>
            </a:r>
            <a:r>
              <a:rPr lang="en-US" sz="1800" b="1" baseline="30000" dirty="0" smtClean="0">
                <a:solidFill>
                  <a:srgbClr val="C00000"/>
                </a:solidFill>
                <a:latin typeface="Comic Sans MS" panose="030F0702030302020204" pitchFamily="66" charset="0"/>
                <a:sym typeface="Wingdings" panose="05000000000000000000" pitchFamily="2" charset="2"/>
              </a:rPr>
              <a:t> </a:t>
            </a:r>
            <a:r>
              <a:rPr lang="en-US" sz="1800" dirty="0" smtClean="0">
                <a:solidFill>
                  <a:srgbClr val="C00000"/>
                </a:solidFill>
                <a:latin typeface="Comic Sans MS" panose="030F0702030302020204" pitchFamily="66" charset="0"/>
                <a:sym typeface="Wingdings" panose="05000000000000000000" pitchFamily="2" charset="2"/>
              </a:rPr>
              <a:t>cycles per month</a:t>
            </a:r>
            <a:br>
              <a:rPr lang="en-US" sz="1800" dirty="0" smtClean="0">
                <a:solidFill>
                  <a:srgbClr val="C00000"/>
                </a:solidFill>
                <a:latin typeface="Comic Sans MS" panose="030F0702030302020204" pitchFamily="66" charset="0"/>
                <a:sym typeface="Wingdings" panose="05000000000000000000" pitchFamily="2" charset="2"/>
              </a:rPr>
            </a:br>
            <a:r>
              <a:rPr lang="en-US" sz="1800" dirty="0">
                <a:solidFill>
                  <a:srgbClr val="C00000"/>
                </a:solidFill>
                <a:latin typeface="Comic Sans MS" panose="030F0702030302020204" pitchFamily="66" charset="0"/>
                <a:sym typeface="Wingdings" panose="05000000000000000000" pitchFamily="2" charset="2"/>
              </a:rPr>
              <a:t/>
            </a:r>
            <a:br>
              <a:rPr lang="en-US" sz="1800" dirty="0">
                <a:solidFill>
                  <a:srgbClr val="C00000"/>
                </a:solidFill>
                <a:latin typeface="Comic Sans MS" panose="030F0702030302020204" pitchFamily="66" charset="0"/>
                <a:sym typeface="Wingdings" panose="05000000000000000000" pitchFamily="2" charset="2"/>
              </a:rPr>
            </a:br>
            <a:r>
              <a:rPr lang="en-US" sz="1800" dirty="0" smtClean="0">
                <a:latin typeface="Comic Sans MS" panose="030F0702030302020204" pitchFamily="66" charset="0"/>
              </a:rPr>
              <a:t>No stringent demands for the deuteron beam cooling from the spin coherence time  consideration (</a:t>
            </a:r>
            <a:r>
              <a:rPr lang="en-US" sz="1800" dirty="0">
                <a:latin typeface="Comic Sans MS" panose="030F0702030302020204" pitchFamily="66" charset="0"/>
              </a:rPr>
              <a:t>5</a:t>
            </a:r>
            <a:r>
              <a:rPr lang="en-US" sz="1800" dirty="0" smtClean="0">
                <a:latin typeface="Comic Sans MS" panose="030F0702030302020204" pitchFamily="66" charset="0"/>
              </a:rPr>
              <a:t> s </a:t>
            </a:r>
            <a:r>
              <a:rPr lang="en-US" sz="1800" dirty="0" smtClean="0">
                <a:solidFill>
                  <a:srgbClr val="C00000"/>
                </a:solidFill>
                <a:latin typeface="Comic Sans MS" panose="030F0702030302020204" pitchFamily="66" charset="0"/>
              </a:rPr>
              <a:t>&lt;&lt;</a:t>
            </a:r>
            <a:r>
              <a:rPr lang="en-US" sz="1800" dirty="0" smtClean="0">
                <a:latin typeface="Comic Sans MS" panose="030F0702030302020204" pitchFamily="66" charset="0"/>
              </a:rPr>
              <a:t> 1400 s of JEDI)</a:t>
            </a:r>
            <a:br>
              <a:rPr lang="en-US" sz="1800" dirty="0" smtClean="0">
                <a:latin typeface="Comic Sans MS" panose="030F0702030302020204" pitchFamily="66" charset="0"/>
              </a:rPr>
            </a:br>
            <a:r>
              <a:rPr lang="en-US" sz="1800" dirty="0" smtClean="0">
                <a:latin typeface="Comic Sans MS" panose="030F0702030302020204" pitchFamily="66" charset="0"/>
              </a:rPr>
              <a:t/>
            </a:r>
            <a:br>
              <a:rPr lang="en-US" sz="1800" dirty="0" smtClean="0">
                <a:latin typeface="Comic Sans MS" panose="030F0702030302020204" pitchFamily="66" charset="0"/>
              </a:rPr>
            </a:br>
            <a:r>
              <a:rPr lang="en-US" sz="1800" dirty="0" smtClean="0">
                <a:latin typeface="Comic Sans MS" panose="030F0702030302020204" pitchFamily="66" charset="0"/>
              </a:rPr>
              <a:t>Protons might be problematic because of short spin coherence time?</a:t>
            </a:r>
            <a:br>
              <a:rPr lang="en-US" sz="1800" dirty="0" smtClean="0">
                <a:latin typeface="Comic Sans MS" panose="030F0702030302020204" pitchFamily="66" charset="0"/>
              </a:rPr>
            </a:br>
            <a:r>
              <a:rPr lang="en-US" sz="1800" dirty="0">
                <a:latin typeface="Comic Sans MS" panose="030F0702030302020204" pitchFamily="66" charset="0"/>
              </a:rPr>
              <a:t/>
            </a:r>
            <a:br>
              <a:rPr lang="en-US" sz="1800" dirty="0">
                <a:latin typeface="Comic Sans MS" panose="030F0702030302020204" pitchFamily="66" charset="0"/>
              </a:rPr>
            </a:br>
            <a:r>
              <a:rPr lang="en-US" sz="1800" dirty="0" smtClean="0">
                <a:solidFill>
                  <a:srgbClr val="0070C0"/>
                </a:solidFill>
                <a:latin typeface="Comic Sans MS" panose="030F0702030302020204" pitchFamily="66" charset="0"/>
              </a:rPr>
              <a:t>A possibility to </a:t>
            </a:r>
            <a:r>
              <a:rPr lang="en-US" sz="1800" dirty="0" smtClean="0">
                <a:solidFill>
                  <a:srgbClr val="C00000"/>
                </a:solidFill>
                <a:latin typeface="Comic Sans MS" panose="030F0702030302020204" pitchFamily="66" charset="0"/>
              </a:rPr>
              <a:t>run PV </a:t>
            </a:r>
            <a:r>
              <a:rPr lang="en-US" sz="1800" dirty="0" err="1" smtClean="0">
                <a:solidFill>
                  <a:srgbClr val="C00000"/>
                </a:solidFill>
                <a:latin typeface="Comic Sans MS" panose="030F0702030302020204" pitchFamily="66" charset="0"/>
              </a:rPr>
              <a:t>expt</a:t>
            </a:r>
            <a:r>
              <a:rPr lang="en-US" sz="1800" dirty="0" smtClean="0">
                <a:solidFill>
                  <a:srgbClr val="C00000"/>
                </a:solidFill>
                <a:latin typeface="Comic Sans MS" panose="030F0702030302020204" pitchFamily="66" charset="0"/>
              </a:rPr>
              <a:t> in </a:t>
            </a:r>
            <a:r>
              <a:rPr lang="en-US" sz="1800" dirty="0" err="1" smtClean="0">
                <a:solidFill>
                  <a:srgbClr val="C00000"/>
                </a:solidFill>
                <a:latin typeface="Comic Sans MS" panose="030F0702030302020204" pitchFamily="66" charset="0"/>
              </a:rPr>
              <a:t>Nuclotron</a:t>
            </a:r>
            <a:r>
              <a:rPr lang="en-US" sz="1800" dirty="0" smtClean="0">
                <a:solidFill>
                  <a:srgbClr val="C00000"/>
                </a:solidFill>
                <a:latin typeface="Comic Sans MS" panose="030F0702030302020204" pitchFamily="66" charset="0"/>
              </a:rPr>
              <a:t> parasitically </a:t>
            </a:r>
            <a:r>
              <a:rPr lang="en-US" sz="1800" dirty="0" smtClean="0">
                <a:solidFill>
                  <a:srgbClr val="0070C0"/>
                </a:solidFill>
                <a:latin typeface="Comic Sans MS" panose="030F0702030302020204" pitchFamily="66" charset="0"/>
              </a:rPr>
              <a:t>while NICA is busy in the collider mode ?</a:t>
            </a:r>
            <a:br>
              <a:rPr lang="en-US" sz="1800" dirty="0" smtClean="0">
                <a:solidFill>
                  <a:srgbClr val="0070C0"/>
                </a:solidFill>
                <a:latin typeface="Comic Sans MS" panose="030F0702030302020204" pitchFamily="66" charset="0"/>
              </a:rPr>
            </a:br>
            <a:r>
              <a:rPr lang="en-US" sz="1800" dirty="0">
                <a:solidFill>
                  <a:srgbClr val="0070C0"/>
                </a:solidFill>
                <a:latin typeface="Comic Sans MS" panose="030F0702030302020204" pitchFamily="66" charset="0"/>
              </a:rPr>
              <a:t/>
            </a:r>
            <a:br>
              <a:rPr lang="en-US" sz="1800" dirty="0">
                <a:solidFill>
                  <a:srgbClr val="0070C0"/>
                </a:solidFill>
                <a:latin typeface="Comic Sans MS" panose="030F0702030302020204" pitchFamily="66" charset="0"/>
              </a:rPr>
            </a:br>
            <a:r>
              <a:rPr lang="en-US" sz="1800" dirty="0" smtClean="0">
                <a:latin typeface="Comic Sans MS" panose="030F0702030302020204" pitchFamily="66" charset="0"/>
              </a:rPr>
              <a:t>Modest additions to </a:t>
            </a:r>
            <a:r>
              <a:rPr lang="en-US" sz="1800" dirty="0" err="1" smtClean="0">
                <a:latin typeface="Comic Sans MS" panose="030F0702030302020204" pitchFamily="66" charset="0"/>
              </a:rPr>
              <a:t>Nuclotron</a:t>
            </a:r>
            <a:r>
              <a:rPr lang="en-US" sz="1800" dirty="0" smtClean="0">
                <a:latin typeface="Comic Sans MS" panose="030F0702030302020204" pitchFamily="66" charset="0"/>
              </a:rPr>
              <a:t>: </a:t>
            </a:r>
            <a:r>
              <a:rPr lang="en-US" sz="1800" dirty="0" smtClean="0">
                <a:solidFill>
                  <a:srgbClr val="FF0000"/>
                </a:solidFill>
                <a:latin typeface="Comic Sans MS" panose="030F0702030302020204" pitchFamily="66" charset="0"/>
              </a:rPr>
              <a:t>RF spin flipper and </a:t>
            </a:r>
            <a:r>
              <a:rPr lang="en-US" sz="1800" dirty="0" err="1" smtClean="0">
                <a:solidFill>
                  <a:srgbClr val="FF0000"/>
                </a:solidFill>
                <a:latin typeface="Comic Sans MS" panose="030F0702030302020204" pitchFamily="66" charset="0"/>
              </a:rPr>
              <a:t>polarimeter</a:t>
            </a:r>
            <a:r>
              <a:rPr lang="en-US" sz="1800" dirty="0" smtClean="0">
                <a:solidFill>
                  <a:srgbClr val="FF0000"/>
                </a:solidFill>
                <a:latin typeface="Comic Sans MS" panose="030F0702030302020204" pitchFamily="66" charset="0"/>
              </a:rPr>
              <a:t>  --- </a:t>
            </a:r>
            <a:r>
              <a:rPr lang="en-US" sz="1800" dirty="0" smtClean="0">
                <a:solidFill>
                  <a:srgbClr val="7030A0"/>
                </a:solidFill>
                <a:latin typeface="Comic Sans MS" panose="030F0702030302020204" pitchFamily="66" charset="0"/>
              </a:rPr>
              <a:t>they are imperative anyway</a:t>
            </a:r>
            <a:r>
              <a:rPr lang="en-US" sz="1800" dirty="0" smtClean="0">
                <a:latin typeface="Comic Sans MS" panose="030F0702030302020204" pitchFamily="66" charset="0"/>
              </a:rPr>
              <a:t/>
            </a:r>
            <a:br>
              <a:rPr lang="en-US" sz="1800" dirty="0" smtClean="0">
                <a:latin typeface="Comic Sans MS" panose="030F0702030302020204" pitchFamily="66" charset="0"/>
              </a:rPr>
            </a:br>
            <a:endParaRPr lang="ru-RU" sz="2400" dirty="0">
              <a:latin typeface="Comic Sans MS" panose="030F0702030302020204" pitchFamily="66" charset="0"/>
            </a:endParaRPr>
          </a:p>
        </p:txBody>
      </p:sp>
    </p:spTree>
    <p:extLst>
      <p:ext uri="{BB962C8B-B14F-4D97-AF65-F5344CB8AC3E}">
        <p14:creationId xmlns:p14="http://schemas.microsoft.com/office/powerpoint/2010/main" val="9239878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BB955EE8-9797-47AE-88F0-674FEE0CE4DA}" type="datetime1">
              <a:rPr lang="ru-RU" smtClean="0"/>
              <a:t>20.02.2025</a:t>
            </a:fld>
            <a:endParaRPr lang="ru-RU"/>
          </a:p>
        </p:txBody>
      </p:sp>
      <p:sp>
        <p:nvSpPr>
          <p:cNvPr id="5" name="Номер слайда 4"/>
          <p:cNvSpPr>
            <a:spLocks noGrp="1"/>
          </p:cNvSpPr>
          <p:nvPr>
            <p:ph type="sldNum" sz="quarter" idx="12"/>
          </p:nvPr>
        </p:nvSpPr>
        <p:spPr/>
        <p:txBody>
          <a:bodyPr/>
          <a:lstStyle/>
          <a:p>
            <a:fld id="{3A239050-E816-432C-A4D0-7DA556497304}" type="slidenum">
              <a:rPr lang="ru-RU" smtClean="0"/>
              <a:t>22</a:t>
            </a:fld>
            <a:endParaRPr lang="ru-RU"/>
          </a:p>
        </p:txBody>
      </p:sp>
      <p:pic>
        <p:nvPicPr>
          <p:cNvPr id="6" name="Рисунок 5"/>
          <p:cNvPicPr>
            <a:picLocks noChangeAspect="1"/>
          </p:cNvPicPr>
          <p:nvPr/>
        </p:nvPicPr>
        <p:blipFill>
          <a:blip r:embed="rId2"/>
          <a:stretch>
            <a:fillRect/>
          </a:stretch>
        </p:blipFill>
        <p:spPr>
          <a:xfrm>
            <a:off x="488015" y="502313"/>
            <a:ext cx="7641287" cy="5478072"/>
          </a:xfrm>
          <a:prstGeom prst="rect">
            <a:avLst/>
          </a:prstGeom>
        </p:spPr>
      </p:pic>
      <p:sp>
        <p:nvSpPr>
          <p:cNvPr id="7" name="TextBox 6"/>
          <p:cNvSpPr txBox="1"/>
          <p:nvPr/>
        </p:nvSpPr>
        <p:spPr>
          <a:xfrm>
            <a:off x="8260414" y="839023"/>
            <a:ext cx="3781805" cy="3539430"/>
          </a:xfrm>
          <a:prstGeom prst="rect">
            <a:avLst/>
          </a:prstGeom>
          <a:noFill/>
        </p:spPr>
        <p:txBody>
          <a:bodyPr wrap="none" rtlCol="0">
            <a:spAutoFit/>
          </a:bodyPr>
          <a:lstStyle/>
          <a:p>
            <a:r>
              <a:rPr lang="en-US" sz="1600" dirty="0" smtClean="0">
                <a:latin typeface="Comic Sans MS" panose="030F0702030302020204" pitchFamily="66" charset="0"/>
              </a:rPr>
              <a:t>N. Ramsey’s theorem: </a:t>
            </a:r>
            <a:r>
              <a:rPr lang="en-US" sz="1600" dirty="0" smtClean="0">
                <a:solidFill>
                  <a:srgbClr val="C00000"/>
                </a:solidFill>
                <a:latin typeface="Comic Sans MS" panose="030F0702030302020204" pitchFamily="66" charset="0"/>
              </a:rPr>
              <a:t>frequency</a:t>
            </a:r>
            <a:r>
              <a:rPr lang="en-US" sz="1600" dirty="0" smtClean="0">
                <a:latin typeface="Comic Sans MS" panose="030F0702030302020204" pitchFamily="66" charset="0"/>
              </a:rPr>
              <a:t> </a:t>
            </a:r>
          </a:p>
          <a:p>
            <a:r>
              <a:rPr lang="en-US" sz="1600" dirty="0" smtClean="0">
                <a:latin typeface="Comic Sans MS" panose="030F0702030302020204" pitchFamily="66" charset="0"/>
              </a:rPr>
              <a:t>is a unique observable  measureable </a:t>
            </a:r>
          </a:p>
          <a:p>
            <a:r>
              <a:rPr lang="en-US" sz="1600" dirty="0" smtClean="0">
                <a:latin typeface="Comic Sans MS" panose="030F0702030302020204" pitchFamily="66" charset="0"/>
              </a:rPr>
              <a:t>to a very high precision</a:t>
            </a:r>
          </a:p>
          <a:p>
            <a:endParaRPr lang="en-US" sz="1600" dirty="0">
              <a:latin typeface="Comic Sans MS" panose="030F0702030302020204" pitchFamily="66" charset="0"/>
            </a:endParaRPr>
          </a:p>
          <a:p>
            <a:r>
              <a:rPr lang="en-US" sz="1600" dirty="0" err="1" smtClean="0">
                <a:latin typeface="Comic Sans MS" panose="030F0702030302020204" pitchFamily="66" charset="0"/>
              </a:rPr>
              <a:t>Ultracold</a:t>
            </a:r>
            <a:r>
              <a:rPr lang="en-US" sz="1600" dirty="0" smtClean="0">
                <a:latin typeface="Comic Sans MS" panose="030F0702030302020204" pitchFamily="66" charset="0"/>
              </a:rPr>
              <a:t> neutrons: F.L. Shapiro</a:t>
            </a:r>
          </a:p>
          <a:p>
            <a:r>
              <a:rPr lang="en-US" sz="1600" dirty="0" smtClean="0">
                <a:latin typeface="Comic Sans MS" panose="030F0702030302020204" pitchFamily="66" charset="0"/>
              </a:rPr>
              <a:t>(1967, JINR)</a:t>
            </a:r>
            <a:endParaRPr lang="ru-RU" sz="1600" dirty="0" smtClean="0">
              <a:latin typeface="Comic Sans MS" panose="030F0702030302020204" pitchFamily="66" charset="0"/>
            </a:endParaRPr>
          </a:p>
          <a:p>
            <a:endParaRPr lang="ru-RU" sz="1600" dirty="0">
              <a:latin typeface="Comic Sans MS" panose="030F0702030302020204" pitchFamily="66" charset="0"/>
            </a:endParaRPr>
          </a:p>
          <a:p>
            <a:r>
              <a:rPr lang="en-US" sz="1600" dirty="0" smtClean="0">
                <a:latin typeface="Comic Sans MS" panose="030F0702030302020204" pitchFamily="66" charset="0"/>
              </a:rPr>
              <a:t>Breakthrough UCN experiment: </a:t>
            </a:r>
          </a:p>
          <a:p>
            <a:r>
              <a:rPr lang="en-US" sz="1600" dirty="0" smtClean="0">
                <a:latin typeface="Comic Sans MS" panose="030F0702030302020204" pitchFamily="66" charset="0"/>
              </a:rPr>
              <a:t>I.S. </a:t>
            </a:r>
            <a:r>
              <a:rPr lang="en-US" sz="1600" dirty="0" err="1" smtClean="0">
                <a:latin typeface="Comic Sans MS" panose="030F0702030302020204" pitchFamily="66" charset="0"/>
              </a:rPr>
              <a:t>Altarev</a:t>
            </a:r>
            <a:r>
              <a:rPr lang="en-US" sz="1600" dirty="0" smtClean="0">
                <a:latin typeface="Comic Sans MS" panose="030F0702030302020204" pitchFamily="66" charset="0"/>
              </a:rPr>
              <a:t> et al. (1980, 1981, </a:t>
            </a:r>
            <a:r>
              <a:rPr lang="ru-RU" sz="1600" dirty="0" smtClean="0">
                <a:solidFill>
                  <a:srgbClr val="C00000"/>
                </a:solidFill>
                <a:latin typeface="Comic Sans MS" panose="030F0702030302020204" pitchFamily="66" charset="0"/>
              </a:rPr>
              <a:t>ЛИЯФ)</a:t>
            </a:r>
            <a:endParaRPr lang="en-US" sz="1600" dirty="0" smtClean="0">
              <a:solidFill>
                <a:srgbClr val="C00000"/>
              </a:solidFill>
              <a:latin typeface="Comic Sans MS" panose="030F0702030302020204" pitchFamily="66" charset="0"/>
            </a:endParaRPr>
          </a:p>
          <a:p>
            <a:endParaRPr lang="en-US" sz="1600" dirty="0">
              <a:latin typeface="Comic Sans MS" panose="030F0702030302020204" pitchFamily="66" charset="0"/>
            </a:endParaRPr>
          </a:p>
          <a:p>
            <a:r>
              <a:rPr lang="en-US" sz="1600" dirty="0" smtClean="0">
                <a:latin typeface="Comic Sans MS" panose="030F0702030302020204" pitchFamily="66" charset="0"/>
              </a:rPr>
              <a:t>Neutron EDM:  collinear  E and B.</a:t>
            </a:r>
          </a:p>
          <a:p>
            <a:r>
              <a:rPr lang="en-US" sz="1600" dirty="0" smtClean="0">
                <a:latin typeface="Comic Sans MS" panose="030F0702030302020204" pitchFamily="66" charset="0"/>
              </a:rPr>
              <a:t>Signal of EDM = </a:t>
            </a:r>
            <a:r>
              <a:rPr lang="en-US" sz="1600" dirty="0" smtClean="0">
                <a:solidFill>
                  <a:srgbClr val="C00000"/>
                </a:solidFill>
                <a:latin typeface="Comic Sans MS" panose="030F0702030302020204" pitchFamily="66" charset="0"/>
              </a:rPr>
              <a:t>shift of the spin </a:t>
            </a:r>
          </a:p>
          <a:p>
            <a:r>
              <a:rPr lang="en-US" sz="1600" dirty="0" smtClean="0">
                <a:solidFill>
                  <a:srgbClr val="C00000"/>
                </a:solidFill>
                <a:latin typeface="Comic Sans MS" panose="030F0702030302020204" pitchFamily="66" charset="0"/>
              </a:rPr>
              <a:t>precession frequency </a:t>
            </a:r>
            <a:r>
              <a:rPr lang="en-US" sz="1600" dirty="0" smtClean="0">
                <a:latin typeface="Comic Sans MS" panose="030F0702030302020204" pitchFamily="66" charset="0"/>
              </a:rPr>
              <a:t>after flip </a:t>
            </a:r>
          </a:p>
          <a:p>
            <a:r>
              <a:rPr lang="en-US" sz="1600" dirty="0" smtClean="0">
                <a:latin typeface="Comic Sans MS" panose="030F0702030302020204" pitchFamily="66" charset="0"/>
              </a:rPr>
              <a:t>of the electric  field</a:t>
            </a:r>
            <a:endParaRPr lang="ru-RU" sz="1600" dirty="0">
              <a:latin typeface="Comic Sans MS" panose="030F0702030302020204" pitchFamily="66" charset="0"/>
            </a:endParaRPr>
          </a:p>
        </p:txBody>
      </p:sp>
    </p:spTree>
    <p:extLst>
      <p:ext uri="{BB962C8B-B14F-4D97-AF65-F5344CB8AC3E}">
        <p14:creationId xmlns:p14="http://schemas.microsoft.com/office/powerpoint/2010/main" val="14015898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8803" y="555063"/>
            <a:ext cx="11540836" cy="775710"/>
          </a:xfrm>
        </p:spPr>
        <p:txBody>
          <a:bodyPr>
            <a:normAutofit fontScale="90000"/>
          </a:bodyPr>
          <a:lstStyle/>
          <a:p>
            <a:r>
              <a:rPr lang="en-US" sz="2800" b="1" dirty="0" smtClean="0">
                <a:solidFill>
                  <a:srgbClr val="C00000"/>
                </a:solidFill>
                <a:latin typeface="Comic Sans MS" panose="030F0702030302020204" pitchFamily="66" charset="0"/>
              </a:rPr>
              <a:t>What is the state of art in PV?</a:t>
            </a:r>
            <a:br>
              <a:rPr lang="en-US" sz="2800" b="1" dirty="0" smtClean="0">
                <a:solidFill>
                  <a:srgbClr val="C00000"/>
                </a:solidFill>
                <a:latin typeface="Comic Sans MS" panose="030F0702030302020204" pitchFamily="66" charset="0"/>
              </a:rPr>
            </a:br>
            <a:endParaRPr lang="ru-RU" sz="2800" b="1" dirty="0">
              <a:solidFill>
                <a:srgbClr val="C00000"/>
              </a:solidFill>
              <a:latin typeface="Comic Sans MS" panose="030F0702030302020204" pitchFamily="66" charset="0"/>
            </a:endParaRPr>
          </a:p>
        </p:txBody>
      </p:sp>
      <p:sp>
        <p:nvSpPr>
          <p:cNvPr id="3" name="Подзаголовок 2"/>
          <p:cNvSpPr>
            <a:spLocks noGrp="1"/>
          </p:cNvSpPr>
          <p:nvPr>
            <p:ph type="subTitle" idx="1"/>
          </p:nvPr>
        </p:nvSpPr>
        <p:spPr>
          <a:xfrm>
            <a:off x="314325" y="583128"/>
            <a:ext cx="11877675" cy="6274871"/>
          </a:xfrm>
        </p:spPr>
        <p:txBody>
          <a:bodyPr>
            <a:normAutofit/>
          </a:bodyPr>
          <a:lstStyle/>
          <a:p>
            <a:pPr algn="l"/>
            <a:r>
              <a:rPr lang="en-US" sz="5100" dirty="0" smtClean="0">
                <a:solidFill>
                  <a:srgbClr val="0070C0"/>
                </a:solidFill>
                <a:latin typeface="Comic Sans MS" panose="030F0702030302020204" pitchFamily="66" charset="0"/>
              </a:rPr>
              <a:t> </a:t>
            </a:r>
          </a:p>
          <a:p>
            <a:pPr algn="l"/>
            <a:r>
              <a:rPr lang="en-US" sz="1800" dirty="0" smtClean="0">
                <a:solidFill>
                  <a:srgbClr val="C00000"/>
                </a:solidFill>
                <a:latin typeface="Comic Sans MS" panose="030F0702030302020204" pitchFamily="66" charset="0"/>
              </a:rPr>
              <a:t>SIN (PSI): </a:t>
            </a:r>
            <a:r>
              <a:rPr lang="en-US" sz="1800" dirty="0" smtClean="0">
                <a:solidFill>
                  <a:srgbClr val="0070C0"/>
                </a:solidFill>
                <a:latin typeface="Comic Sans MS" panose="030F0702030302020204" pitchFamily="66" charset="0"/>
              </a:rPr>
              <a:t>pp elastic scattering at 45 MeV (SIN), several years of running, S. </a:t>
            </a:r>
            <a:r>
              <a:rPr lang="en-US" sz="1800" dirty="0" err="1" smtClean="0">
                <a:solidFill>
                  <a:srgbClr val="0070C0"/>
                </a:solidFill>
                <a:latin typeface="Comic Sans MS" panose="030F0702030302020204" pitchFamily="66" charset="0"/>
              </a:rPr>
              <a:t>Kystrin</a:t>
            </a:r>
            <a:r>
              <a:rPr lang="en-US" sz="1800" dirty="0" smtClean="0">
                <a:solidFill>
                  <a:srgbClr val="0070C0"/>
                </a:solidFill>
                <a:latin typeface="Comic Sans MS" panose="030F0702030302020204" pitchFamily="66" charset="0"/>
              </a:rPr>
              <a:t> et al. PRL 58 (1987) 1616   </a:t>
            </a:r>
          </a:p>
          <a:p>
            <a:pPr algn="l"/>
            <a:r>
              <a:rPr lang="en-US" sz="1800" dirty="0" smtClean="0">
                <a:solidFill>
                  <a:srgbClr val="0070C0"/>
                </a:solidFill>
                <a:latin typeface="Comic Sans MS" panose="030F0702030302020204" pitchFamily="66" charset="0"/>
              </a:rPr>
              <a:t>    A</a:t>
            </a:r>
            <a:r>
              <a:rPr lang="en-US" sz="1800" baseline="-25000" dirty="0" smtClean="0">
                <a:solidFill>
                  <a:srgbClr val="0070C0"/>
                </a:solidFill>
                <a:latin typeface="Comic Sans MS" panose="030F0702030302020204" pitchFamily="66" charset="0"/>
              </a:rPr>
              <a:t>PV </a:t>
            </a:r>
            <a:r>
              <a:rPr lang="en-US" sz="1800" dirty="0" smtClean="0">
                <a:solidFill>
                  <a:srgbClr val="0070C0"/>
                </a:solidFill>
                <a:latin typeface="Comic Sans MS" panose="030F0702030302020204" pitchFamily="66" charset="0"/>
              </a:rPr>
              <a:t>= (1.5 +/- 0.22) 10</a:t>
            </a:r>
            <a:r>
              <a:rPr lang="en-US" sz="1800" baseline="30000" dirty="0" smtClean="0">
                <a:solidFill>
                  <a:srgbClr val="0070C0"/>
                </a:solidFill>
                <a:latin typeface="Comic Sans MS" panose="030F0702030302020204" pitchFamily="66" charset="0"/>
              </a:rPr>
              <a:t>-7  </a:t>
            </a:r>
            <a:r>
              <a:rPr lang="en-US" sz="1800" dirty="0" smtClean="0">
                <a:solidFill>
                  <a:srgbClr val="0070C0"/>
                </a:solidFill>
                <a:latin typeface="Comic Sans MS" panose="030F0702030302020204" pitchFamily="66" charset="0"/>
              </a:rPr>
              <a:t> </a:t>
            </a:r>
          </a:p>
          <a:p>
            <a:pPr algn="l"/>
            <a:r>
              <a:rPr lang="en-US" sz="1800" dirty="0" smtClean="0">
                <a:solidFill>
                  <a:srgbClr val="C00000"/>
                </a:solidFill>
                <a:latin typeface="Comic Sans MS" panose="030F0702030302020204" pitchFamily="66" charset="0"/>
              </a:rPr>
              <a:t>    </a:t>
            </a:r>
          </a:p>
          <a:p>
            <a:pPr algn="l"/>
            <a:r>
              <a:rPr lang="en-US" sz="1800" dirty="0" smtClean="0">
                <a:solidFill>
                  <a:srgbClr val="C00000"/>
                </a:solidFill>
                <a:latin typeface="Comic Sans MS" panose="030F0702030302020204" pitchFamily="66" charset="0"/>
              </a:rPr>
              <a:t>Consistent with expectations from low-energy meson  exchange model</a:t>
            </a:r>
            <a:endParaRPr lang="en-US" sz="1800" baseline="30000" dirty="0">
              <a:solidFill>
                <a:srgbClr val="C00000"/>
              </a:solidFill>
              <a:latin typeface="Comic Sans MS" panose="030F0702030302020204" pitchFamily="66" charset="0"/>
            </a:endParaRPr>
          </a:p>
          <a:p>
            <a:pPr algn="l"/>
            <a:r>
              <a:rPr lang="en-US" sz="1800" baseline="30000" dirty="0" smtClean="0">
                <a:solidFill>
                  <a:srgbClr val="0070C0"/>
                </a:solidFill>
                <a:latin typeface="Comic Sans MS" panose="030F0702030302020204" pitchFamily="66" charset="0"/>
              </a:rPr>
              <a:t>  </a:t>
            </a:r>
            <a:endParaRPr lang="en-US" sz="1800" baseline="30000" dirty="0">
              <a:solidFill>
                <a:srgbClr val="0070C0"/>
              </a:solidFill>
              <a:latin typeface="Comic Sans MS" panose="030F0702030302020204" pitchFamily="66" charset="0"/>
            </a:endParaRPr>
          </a:p>
          <a:p>
            <a:pPr algn="l"/>
            <a:r>
              <a:rPr lang="en-US" sz="1800" dirty="0" smtClean="0">
                <a:solidFill>
                  <a:srgbClr val="0070C0"/>
                </a:solidFill>
                <a:latin typeface="Comic Sans MS" panose="030F0702030302020204" pitchFamily="66" charset="0"/>
              </a:rPr>
              <a:t> </a:t>
            </a:r>
            <a:r>
              <a:rPr lang="en-US" sz="1800" dirty="0" smtClean="0">
                <a:solidFill>
                  <a:srgbClr val="C00000"/>
                </a:solidFill>
                <a:latin typeface="Comic Sans MS" panose="030F0702030302020204" pitchFamily="66" charset="0"/>
              </a:rPr>
              <a:t>ANL ZGS</a:t>
            </a:r>
            <a:r>
              <a:rPr lang="en-US" sz="1800" dirty="0" smtClean="0">
                <a:solidFill>
                  <a:srgbClr val="0070C0"/>
                </a:solidFill>
                <a:latin typeface="Comic Sans MS" panose="030F0702030302020204" pitchFamily="66" charset="0"/>
              </a:rPr>
              <a:t>: p(H</a:t>
            </a:r>
            <a:r>
              <a:rPr lang="en-US" sz="1800" baseline="-25000" dirty="0" smtClean="0">
                <a:solidFill>
                  <a:srgbClr val="0070C0"/>
                </a:solidFill>
                <a:latin typeface="Comic Sans MS" panose="030F0702030302020204" pitchFamily="66" charset="0"/>
              </a:rPr>
              <a:t>2</a:t>
            </a:r>
            <a:r>
              <a:rPr lang="en-US" sz="1800" dirty="0" smtClean="0">
                <a:solidFill>
                  <a:srgbClr val="0070C0"/>
                </a:solidFill>
                <a:latin typeface="Comic Sans MS" panose="030F0702030302020204" pitchFamily="66" charset="0"/>
              </a:rPr>
              <a:t>0), 5.1 GeV, Nigel Lockyer et al.  </a:t>
            </a:r>
            <a:r>
              <a:rPr lang="en-US" sz="1800" dirty="0" err="1" smtClean="0">
                <a:solidFill>
                  <a:srgbClr val="0070C0"/>
                </a:solidFill>
                <a:latin typeface="Comic Sans MS" panose="030F0702030302020204" pitchFamily="66" charset="0"/>
              </a:rPr>
              <a:t>Phys.Rev</a:t>
            </a:r>
            <a:r>
              <a:rPr lang="en-US" sz="1800" dirty="0" smtClean="0">
                <a:solidFill>
                  <a:srgbClr val="0070C0"/>
                </a:solidFill>
                <a:latin typeface="Comic Sans MS" panose="030F0702030302020204" pitchFamily="66" charset="0"/>
              </a:rPr>
              <a:t>. D30 (1084) 860</a:t>
            </a:r>
          </a:p>
          <a:p>
            <a:pPr algn="l"/>
            <a:r>
              <a:rPr lang="en-US" sz="1800" dirty="0" smtClean="0">
                <a:solidFill>
                  <a:srgbClr val="0070C0"/>
                </a:solidFill>
                <a:latin typeface="Comic Sans MS" panose="030F0702030302020204" pitchFamily="66" charset="0"/>
              </a:rPr>
              <a:t>    A</a:t>
            </a:r>
            <a:r>
              <a:rPr lang="en-US" sz="1800" baseline="-25000" dirty="0" smtClean="0">
                <a:solidFill>
                  <a:srgbClr val="0070C0"/>
                </a:solidFill>
                <a:latin typeface="Comic Sans MS" panose="030F0702030302020204" pitchFamily="66" charset="0"/>
              </a:rPr>
              <a:t>PV </a:t>
            </a:r>
            <a:r>
              <a:rPr lang="en-US" sz="1800" dirty="0">
                <a:solidFill>
                  <a:srgbClr val="0070C0"/>
                </a:solidFill>
                <a:latin typeface="Comic Sans MS" panose="030F0702030302020204" pitchFamily="66" charset="0"/>
              </a:rPr>
              <a:t>= </a:t>
            </a:r>
            <a:r>
              <a:rPr lang="en-US" sz="1800" dirty="0" smtClean="0">
                <a:solidFill>
                  <a:srgbClr val="0070C0"/>
                </a:solidFill>
                <a:latin typeface="Comic Sans MS" panose="030F0702030302020204" pitchFamily="66" charset="0"/>
              </a:rPr>
              <a:t>(26.5 </a:t>
            </a:r>
            <a:r>
              <a:rPr lang="en-US" sz="1800" dirty="0">
                <a:solidFill>
                  <a:srgbClr val="0070C0"/>
                </a:solidFill>
                <a:latin typeface="Comic Sans MS" panose="030F0702030302020204" pitchFamily="66" charset="0"/>
              </a:rPr>
              <a:t>+/- </a:t>
            </a:r>
            <a:r>
              <a:rPr lang="en-US" sz="1800" dirty="0" smtClean="0">
                <a:solidFill>
                  <a:srgbClr val="0070C0"/>
                </a:solidFill>
                <a:latin typeface="Comic Sans MS" panose="030F0702030302020204" pitchFamily="66" charset="0"/>
              </a:rPr>
              <a:t>6.0 +/- 3.6 ) 10</a:t>
            </a:r>
            <a:r>
              <a:rPr lang="en-US" sz="1800" baseline="30000" dirty="0" smtClean="0">
                <a:solidFill>
                  <a:srgbClr val="0070C0"/>
                </a:solidFill>
                <a:latin typeface="Comic Sans MS" panose="030F0702030302020204" pitchFamily="66" charset="0"/>
              </a:rPr>
              <a:t>-7   </a:t>
            </a:r>
          </a:p>
          <a:p>
            <a:pPr algn="l"/>
            <a:r>
              <a:rPr lang="en-US" sz="1800" baseline="30000" dirty="0">
                <a:solidFill>
                  <a:srgbClr val="0070C0"/>
                </a:solidFill>
                <a:latin typeface="Comic Sans MS" panose="030F0702030302020204" pitchFamily="66" charset="0"/>
              </a:rPr>
              <a:t> </a:t>
            </a:r>
            <a:r>
              <a:rPr lang="en-US" sz="1800" baseline="30000" dirty="0" smtClean="0">
                <a:solidFill>
                  <a:srgbClr val="0070C0"/>
                </a:solidFill>
                <a:latin typeface="Comic Sans MS" panose="030F0702030302020204" pitchFamily="66" charset="0"/>
              </a:rPr>
              <a:t>     </a:t>
            </a:r>
            <a:endParaRPr lang="en-US" sz="1800" dirty="0" smtClean="0">
              <a:solidFill>
                <a:srgbClr val="0070C0"/>
              </a:solidFill>
              <a:latin typeface="Comic Sans MS" panose="030F0702030302020204" pitchFamily="66" charset="0"/>
            </a:endParaRPr>
          </a:p>
          <a:p>
            <a:pPr algn="l"/>
            <a:r>
              <a:rPr lang="en-US" sz="1800" baseline="30000" dirty="0">
                <a:solidFill>
                  <a:srgbClr val="0070C0"/>
                </a:solidFill>
                <a:latin typeface="Comic Sans MS" panose="030F0702030302020204" pitchFamily="66" charset="0"/>
              </a:rPr>
              <a:t> </a:t>
            </a:r>
            <a:r>
              <a:rPr lang="en-US" sz="1800" baseline="30000" dirty="0" smtClean="0">
                <a:solidFill>
                  <a:srgbClr val="0070C0"/>
                </a:solidFill>
                <a:latin typeface="Comic Sans MS" panose="030F0702030302020204" pitchFamily="66" charset="0"/>
              </a:rPr>
              <a:t>  </a:t>
            </a:r>
            <a:r>
              <a:rPr lang="en-US" sz="1800" dirty="0" smtClean="0">
                <a:latin typeface="Comic Sans MS" panose="030F0702030302020204" pitchFamily="66" charset="0"/>
              </a:rPr>
              <a:t>None of theorists has ever been able to explain this gigantic effect</a:t>
            </a:r>
            <a:endParaRPr lang="en-US" sz="1800" baseline="30000" dirty="0" smtClean="0">
              <a:latin typeface="Comic Sans MS" panose="030F0702030302020204" pitchFamily="66" charset="0"/>
            </a:endParaRPr>
          </a:p>
          <a:p>
            <a:pPr algn="l"/>
            <a:r>
              <a:rPr lang="en-US" sz="8000" baseline="30000" dirty="0" smtClean="0">
                <a:solidFill>
                  <a:srgbClr val="0070C0"/>
                </a:solidFill>
                <a:latin typeface="Comic Sans MS" panose="030F0702030302020204" pitchFamily="66" charset="0"/>
                <a:sym typeface="Wingdings" panose="05000000000000000000" pitchFamily="2" charset="2"/>
              </a:rPr>
              <a:t> </a:t>
            </a:r>
            <a:r>
              <a:rPr lang="en-US" sz="4000" baseline="30000" dirty="0" smtClean="0">
                <a:solidFill>
                  <a:srgbClr val="C00000"/>
                </a:solidFill>
                <a:latin typeface="Comic Sans MS" panose="030F0702030302020204" pitchFamily="66" charset="0"/>
                <a:sym typeface="Wingdings" panose="05000000000000000000" pitchFamily="2" charset="2"/>
              </a:rPr>
              <a:t>                                                                                                              </a:t>
            </a:r>
            <a:endParaRPr lang="en-US" sz="4000" b="1" dirty="0">
              <a:solidFill>
                <a:srgbClr val="C00000"/>
              </a:solidFill>
              <a:latin typeface="Comic Sans MS" panose="030F0702030302020204" pitchFamily="66" charset="0"/>
            </a:endParaRPr>
          </a:p>
          <a:p>
            <a:pPr marL="457200" indent="-457200">
              <a:buFont typeface="+mj-lt"/>
              <a:buAutoNum type="arabicPeriod"/>
            </a:pPr>
            <a:endParaRPr lang="ru-RU" dirty="0"/>
          </a:p>
        </p:txBody>
      </p:sp>
      <p:sp>
        <p:nvSpPr>
          <p:cNvPr id="4" name="Дата 3"/>
          <p:cNvSpPr>
            <a:spLocks noGrp="1"/>
          </p:cNvSpPr>
          <p:nvPr>
            <p:ph type="dt" sz="half" idx="10"/>
          </p:nvPr>
        </p:nvSpPr>
        <p:spPr/>
        <p:txBody>
          <a:bodyPr/>
          <a:lstStyle/>
          <a:p>
            <a:fld id="{EB419D73-86C3-4904-87C4-86386D3EE7B5}" type="datetime1">
              <a:rPr lang="ru-RU" smtClean="0"/>
              <a:t>20.02.2025</a:t>
            </a:fld>
            <a:endParaRPr lang="ru-RU" dirty="0"/>
          </a:p>
        </p:txBody>
      </p:sp>
      <p:sp>
        <p:nvSpPr>
          <p:cNvPr id="5" name="Номер слайда 4"/>
          <p:cNvSpPr>
            <a:spLocks noGrp="1"/>
          </p:cNvSpPr>
          <p:nvPr>
            <p:ph type="sldNum" sz="quarter" idx="12"/>
          </p:nvPr>
        </p:nvSpPr>
        <p:spPr/>
        <p:txBody>
          <a:bodyPr/>
          <a:lstStyle/>
          <a:p>
            <a:fld id="{3A239050-E816-432C-A4D0-7DA556497304}" type="slidenum">
              <a:rPr lang="ru-RU" smtClean="0"/>
              <a:t>23</a:t>
            </a:fld>
            <a:endParaRPr lang="ru-RU" dirty="0"/>
          </a:p>
        </p:txBody>
      </p:sp>
    </p:spTree>
    <p:extLst>
      <p:ext uri="{BB962C8B-B14F-4D97-AF65-F5344CB8AC3E}">
        <p14:creationId xmlns:p14="http://schemas.microsoft.com/office/powerpoint/2010/main" val="14210676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9427464" cy="719963"/>
          </a:xfrm>
        </p:spPr>
        <p:txBody>
          <a:bodyPr>
            <a:normAutofit/>
          </a:bodyPr>
          <a:lstStyle/>
          <a:p>
            <a:r>
              <a:rPr lang="en-US" sz="2400" dirty="0" smtClean="0">
                <a:solidFill>
                  <a:srgbClr val="C00000"/>
                </a:solidFill>
                <a:latin typeface="Comic Sans MS" panose="030F0702030302020204" pitchFamily="66" charset="0"/>
              </a:rPr>
              <a:t>Spin coherence time: crucial issue for protons</a:t>
            </a:r>
            <a:endParaRPr lang="ru-RU" sz="2400" dirty="0">
              <a:solidFill>
                <a:srgbClr val="C00000"/>
              </a:solidFill>
              <a:latin typeface="Comic Sans MS" panose="030F0702030302020204" pitchFamily="66" charset="0"/>
            </a:endParaRPr>
          </a:p>
        </p:txBody>
      </p:sp>
      <p:sp>
        <p:nvSpPr>
          <p:cNvPr id="3" name="Объект 2"/>
          <p:cNvSpPr>
            <a:spLocks noGrp="1"/>
          </p:cNvSpPr>
          <p:nvPr>
            <p:ph idx="1"/>
          </p:nvPr>
        </p:nvSpPr>
        <p:spPr>
          <a:xfrm>
            <a:off x="438912" y="1264793"/>
            <a:ext cx="11567558" cy="5456682"/>
          </a:xfrm>
        </p:spPr>
        <p:txBody>
          <a:bodyPr>
            <a:normAutofit/>
          </a:bodyPr>
          <a:lstStyle/>
          <a:p>
            <a:pPr marL="0" indent="0">
              <a:lnSpc>
                <a:spcPct val="120000"/>
              </a:lnSpc>
              <a:buNone/>
            </a:pPr>
            <a:r>
              <a:rPr lang="en-US" sz="1800" dirty="0" smtClean="0">
                <a:solidFill>
                  <a:srgbClr val="7030A0"/>
                </a:solidFill>
                <a:latin typeface="Comic Sans MS" panose="030F0702030302020204" pitchFamily="66" charset="0"/>
              </a:rPr>
              <a:t>                                                                      </a:t>
            </a:r>
            <a:r>
              <a:rPr lang="en-US" sz="1400" dirty="0" smtClean="0">
                <a:solidFill>
                  <a:srgbClr val="7030A0"/>
                </a:solidFill>
                <a:latin typeface="Comic Sans MS" panose="030F0702030302020204" pitchFamily="66" charset="0"/>
              </a:rPr>
              <a:t>C. </a:t>
            </a:r>
            <a:r>
              <a:rPr lang="en-US" sz="1400" dirty="0" err="1" smtClean="0">
                <a:solidFill>
                  <a:srgbClr val="7030A0"/>
                </a:solidFill>
                <a:latin typeface="Comic Sans MS" panose="030F0702030302020204" pitchFamily="66" charset="0"/>
              </a:rPr>
              <a:t>Weidemann</a:t>
            </a:r>
            <a:r>
              <a:rPr lang="en-US" sz="1400" dirty="0" smtClean="0">
                <a:solidFill>
                  <a:srgbClr val="7030A0"/>
                </a:solidFill>
                <a:latin typeface="Comic Sans MS" panose="030F0702030302020204" pitchFamily="66" charset="0"/>
              </a:rPr>
              <a:t> et al., Phys. Rev. ST Accelerators and Beams, 18, 020101 (2015)</a:t>
            </a:r>
          </a:p>
          <a:p>
            <a:pPr>
              <a:lnSpc>
                <a:spcPct val="120000"/>
              </a:lnSpc>
            </a:pPr>
            <a:r>
              <a:rPr lang="en-US" sz="1800" dirty="0" smtClean="0">
                <a:latin typeface="Comic Sans MS" panose="030F0702030302020204" pitchFamily="66" charset="0"/>
              </a:rPr>
              <a:t>49.3 MeV protons in  COSY</a:t>
            </a:r>
          </a:p>
          <a:p>
            <a:pPr>
              <a:lnSpc>
                <a:spcPct val="120000"/>
              </a:lnSpc>
            </a:pPr>
            <a:r>
              <a:rPr lang="en-US" sz="1800" dirty="0" smtClean="0">
                <a:solidFill>
                  <a:srgbClr val="C00000"/>
                </a:solidFill>
                <a:latin typeface="Comic Sans MS" panose="030F0702030302020204" pitchFamily="66" charset="0"/>
              </a:rPr>
              <a:t>Without spin-flips </a:t>
            </a:r>
            <a:r>
              <a:rPr lang="en-US" sz="1800" dirty="0" smtClean="0">
                <a:latin typeface="Comic Sans MS" panose="030F0702030302020204" pitchFamily="66" charset="0"/>
              </a:rPr>
              <a:t>the vertical polarization lifetime (2.7 +/- 0.5) 10</a:t>
            </a:r>
            <a:r>
              <a:rPr lang="en-US" sz="1800" baseline="30000" dirty="0" smtClean="0">
                <a:latin typeface="Comic Sans MS" panose="030F0702030302020204" pitchFamily="66" charset="0"/>
              </a:rPr>
              <a:t>3</a:t>
            </a:r>
            <a:r>
              <a:rPr lang="en-US" sz="1800" dirty="0" smtClean="0">
                <a:latin typeface="Comic Sans MS" panose="030F0702030302020204" pitchFamily="66" charset="0"/>
              </a:rPr>
              <a:t>  s</a:t>
            </a:r>
          </a:p>
          <a:p>
            <a:pPr>
              <a:lnSpc>
                <a:spcPct val="120000"/>
              </a:lnSpc>
            </a:pPr>
            <a:r>
              <a:rPr lang="en-US" sz="1800" dirty="0" smtClean="0">
                <a:latin typeface="Comic Sans MS" panose="030F0702030302020204" pitchFamily="66" charset="0"/>
              </a:rPr>
              <a:t>99 spin flips during 300 s</a:t>
            </a:r>
          </a:p>
          <a:p>
            <a:pPr>
              <a:lnSpc>
                <a:spcPct val="120000"/>
              </a:lnSpc>
            </a:pPr>
            <a:r>
              <a:rPr lang="en-US" sz="1800" dirty="0" smtClean="0">
                <a:latin typeface="Comic Sans MS" panose="030F0702030302020204" pitchFamily="66" charset="0"/>
              </a:rPr>
              <a:t>Flipping polarization  lifetime  240 s.</a:t>
            </a:r>
          </a:p>
          <a:p>
            <a:pPr>
              <a:lnSpc>
                <a:spcPct val="120000"/>
              </a:lnSpc>
            </a:pPr>
            <a:r>
              <a:rPr lang="en-US" sz="1800" dirty="0" smtClean="0">
                <a:latin typeface="Comic Sans MS" panose="030F0702030302020204" pitchFamily="66" charset="0"/>
              </a:rPr>
              <a:t>Strong evidence for the polarization loss by </a:t>
            </a:r>
            <a:r>
              <a:rPr lang="en-US" sz="1800" dirty="0" smtClean="0">
                <a:solidFill>
                  <a:srgbClr val="C00000"/>
                </a:solidFill>
                <a:latin typeface="Comic Sans MS" panose="030F0702030302020204" pitchFamily="66" charset="0"/>
              </a:rPr>
              <a:t>spin </a:t>
            </a:r>
            <a:r>
              <a:rPr lang="en-US" sz="1800" dirty="0" err="1" smtClean="0">
                <a:solidFill>
                  <a:srgbClr val="C00000"/>
                </a:solidFill>
                <a:latin typeface="Comic Sans MS" panose="030F0702030302020204" pitchFamily="66" charset="0"/>
              </a:rPr>
              <a:t>decoherence</a:t>
            </a:r>
            <a:r>
              <a:rPr lang="en-US" sz="1800" dirty="0" smtClean="0">
                <a:solidFill>
                  <a:srgbClr val="C00000"/>
                </a:solidFill>
                <a:latin typeface="Comic Sans MS" panose="030F0702030302020204" pitchFamily="66" charset="0"/>
              </a:rPr>
              <a:t> in the horizontal plane</a:t>
            </a:r>
          </a:p>
          <a:p>
            <a:pPr>
              <a:lnSpc>
                <a:spcPct val="120000"/>
              </a:lnSpc>
            </a:pPr>
            <a:r>
              <a:rPr lang="en-US" sz="1800" dirty="0" err="1" smtClean="0">
                <a:latin typeface="Comic Sans MS" panose="030F0702030302020204" pitchFamily="66" charset="0"/>
              </a:rPr>
              <a:t>Arguablly</a:t>
            </a:r>
            <a:r>
              <a:rPr lang="en-US" sz="1800" dirty="0" smtClean="0">
                <a:latin typeface="Comic Sans MS" panose="030F0702030302020204" pitchFamily="66" charset="0"/>
              </a:rPr>
              <a:t> the spin coherence time ~ 1</a:t>
            </a:r>
            <a:r>
              <a:rPr lang="en-US" sz="1800" b="1" dirty="0" smtClean="0">
                <a:latin typeface="Comic Sans MS" panose="030F0702030302020204" pitchFamily="66" charset="0"/>
              </a:rPr>
              <a:t>/</a:t>
            </a:r>
            <a:r>
              <a:rPr lang="en-US" sz="1800" dirty="0" smtClean="0">
                <a:latin typeface="Comic Sans MS" panose="030F0702030302020204" pitchFamily="66" charset="0"/>
              </a:rPr>
              <a:t>(</a:t>
            </a:r>
            <a:r>
              <a:rPr lang="en-US" sz="1800" dirty="0">
                <a:latin typeface="Comic Sans MS" panose="030F0702030302020204" pitchFamily="66" charset="0"/>
              </a:rPr>
              <a:t>G</a:t>
            </a:r>
            <a:r>
              <a:rPr lang="en-US" sz="1800" dirty="0" smtClean="0">
                <a:latin typeface="Symbol" panose="05050102010706020507" pitchFamily="18" charset="2"/>
              </a:rPr>
              <a:t>b</a:t>
            </a:r>
            <a:r>
              <a:rPr lang="en-US" sz="1800" baseline="30000" dirty="0" smtClean="0">
                <a:latin typeface="Symbol" panose="05050102010706020507" pitchFamily="18" charset="2"/>
              </a:rPr>
              <a:t>2</a:t>
            </a:r>
            <a:r>
              <a:rPr lang="en-US" sz="1800" dirty="0" smtClean="0">
                <a:latin typeface="Symbol" panose="05050102010706020507" pitchFamily="18" charset="2"/>
              </a:rPr>
              <a:t>g)</a:t>
            </a:r>
            <a:r>
              <a:rPr lang="en-US" sz="1800" baseline="30000" dirty="0" smtClean="0">
                <a:latin typeface="Symbol" panose="05050102010706020507" pitchFamily="18" charset="2"/>
              </a:rPr>
              <a:t>2</a:t>
            </a:r>
            <a:r>
              <a:rPr lang="en-US" sz="1800" dirty="0" smtClean="0">
                <a:latin typeface="Comic Sans MS" panose="030F0702030302020204" pitchFamily="66" charset="0"/>
              </a:rPr>
              <a:t> </a:t>
            </a:r>
            <a:r>
              <a:rPr lang="en-US" sz="1800" baseline="30000" dirty="0" smtClean="0">
                <a:latin typeface="Comic Sans MS" panose="030F0702030302020204" pitchFamily="66" charset="0"/>
              </a:rPr>
              <a:t>                                                   </a:t>
            </a:r>
            <a:r>
              <a:rPr lang="en-US" sz="1400" dirty="0" err="1" smtClean="0">
                <a:latin typeface="Comic Sans MS" panose="030F0702030302020204" pitchFamily="66" charset="0"/>
              </a:rPr>
              <a:t>A.Lechrach</a:t>
            </a:r>
            <a:r>
              <a:rPr lang="en-US" sz="1400" dirty="0" smtClean="0">
                <a:latin typeface="Comic Sans MS" panose="030F0702030302020204" pitchFamily="66" charset="0"/>
              </a:rPr>
              <a:t> et al. </a:t>
            </a:r>
            <a:r>
              <a:rPr lang="en-GB" sz="1400" dirty="0">
                <a:latin typeface="Comic Sans MS" panose="030F0702030302020204" pitchFamily="66" charset="0"/>
              </a:rPr>
              <a:t>e-Print: </a:t>
            </a:r>
            <a:r>
              <a:rPr lang="en-GB" sz="1400" dirty="0">
                <a:latin typeface="Comic Sans MS" panose="030F0702030302020204" pitchFamily="66" charset="0"/>
                <a:hlinkClick r:id="rId2"/>
              </a:rPr>
              <a:t>1201.5773</a:t>
            </a:r>
            <a:r>
              <a:rPr lang="en-GB" sz="1400" dirty="0">
                <a:latin typeface="Comic Sans MS" panose="030F0702030302020204" pitchFamily="66" charset="0"/>
              </a:rPr>
              <a:t> [hep-ex</a:t>
            </a:r>
            <a:r>
              <a:rPr lang="en-GB" sz="1400" dirty="0" smtClean="0">
                <a:latin typeface="Comic Sans MS" panose="030F0702030302020204" pitchFamily="66" charset="0"/>
              </a:rPr>
              <a:t>]</a:t>
            </a:r>
          </a:p>
          <a:p>
            <a:pPr>
              <a:lnSpc>
                <a:spcPct val="120000"/>
              </a:lnSpc>
            </a:pPr>
            <a:r>
              <a:rPr lang="en-GB" sz="1800" dirty="0" smtClean="0">
                <a:latin typeface="Comic Sans MS" panose="030F0702030302020204" pitchFamily="66" charset="0"/>
              </a:rPr>
              <a:t>Low energy protons are preferred</a:t>
            </a:r>
            <a:endParaRPr lang="en-GB" sz="1800" dirty="0">
              <a:latin typeface="Comic Sans MS" panose="030F0702030302020204" pitchFamily="66" charset="0"/>
            </a:endParaRPr>
          </a:p>
          <a:p>
            <a:pPr>
              <a:lnSpc>
                <a:spcPct val="120000"/>
              </a:lnSpc>
            </a:pPr>
            <a:r>
              <a:rPr lang="en-US" sz="1800" dirty="0" smtClean="0">
                <a:latin typeface="Comic Sans MS" panose="030F0702030302020204" pitchFamily="66" charset="0"/>
              </a:rPr>
              <a:t>More experimental scrutiny on </a:t>
            </a:r>
            <a:r>
              <a:rPr lang="en-US" sz="1800" dirty="0" err="1" smtClean="0">
                <a:latin typeface="Comic Sans MS" panose="030F0702030302020204" pitchFamily="66" charset="0"/>
              </a:rPr>
              <a:t>stretchcing</a:t>
            </a:r>
            <a:r>
              <a:rPr lang="en-US" sz="1800" dirty="0" smtClean="0">
                <a:latin typeface="Comic Sans MS" panose="030F0702030302020204" pitchFamily="66" charset="0"/>
              </a:rPr>
              <a:t> spin coherence time of protons  is in order</a:t>
            </a:r>
            <a:r>
              <a:rPr lang="en-US" sz="1800" baseline="30000" dirty="0" smtClean="0">
                <a:latin typeface="Comic Sans MS" panose="030F0702030302020204" pitchFamily="66" charset="0"/>
              </a:rPr>
              <a:t>    </a:t>
            </a:r>
            <a:r>
              <a:rPr lang="en-US" sz="1800" dirty="0" smtClean="0">
                <a:latin typeface="Comic Sans MS" panose="030F0702030302020204" pitchFamily="66" charset="0"/>
              </a:rPr>
              <a:t> (</a:t>
            </a:r>
            <a:r>
              <a:rPr lang="en-US" sz="1800" dirty="0" err="1" smtClean="0">
                <a:latin typeface="Comic Sans MS" panose="030F0702030302020204" pitchFamily="66" charset="0"/>
              </a:rPr>
              <a:t>sextupoles</a:t>
            </a:r>
            <a:r>
              <a:rPr lang="en-US" sz="1800" baseline="30000" dirty="0" smtClean="0">
                <a:latin typeface="Comic Sans MS" panose="030F0702030302020204" pitchFamily="66" charset="0"/>
              </a:rPr>
              <a:t>  </a:t>
            </a:r>
            <a:r>
              <a:rPr lang="en-US" sz="1800" dirty="0" smtClean="0">
                <a:latin typeface="Comic Sans MS" panose="030F0702030302020204" pitchFamily="66" charset="0"/>
              </a:rPr>
              <a:t> ?)</a:t>
            </a:r>
            <a:r>
              <a:rPr lang="en-US" sz="1800" baseline="30000" dirty="0" smtClean="0">
                <a:latin typeface="Comic Sans MS" panose="030F0702030302020204" pitchFamily="66" charset="0"/>
              </a:rPr>
              <a:t>                                                          </a:t>
            </a:r>
            <a:endParaRPr lang="en-US" sz="1800" dirty="0">
              <a:latin typeface="Comic Sans MS" panose="030F0702030302020204" pitchFamily="66" charset="0"/>
            </a:endParaRPr>
          </a:p>
          <a:p>
            <a:pPr>
              <a:lnSpc>
                <a:spcPct val="120000"/>
              </a:lnSpc>
            </a:pPr>
            <a:endParaRPr lang="en-US" sz="1800" dirty="0" smtClean="0">
              <a:solidFill>
                <a:srgbClr val="C00000"/>
              </a:solidFill>
              <a:latin typeface="Comic Sans MS" panose="030F0702030302020204" pitchFamily="66" charset="0"/>
            </a:endParaRPr>
          </a:p>
        </p:txBody>
      </p:sp>
      <p:sp>
        <p:nvSpPr>
          <p:cNvPr id="4" name="Дата 3"/>
          <p:cNvSpPr>
            <a:spLocks noGrp="1"/>
          </p:cNvSpPr>
          <p:nvPr>
            <p:ph type="dt" sz="half" idx="10"/>
          </p:nvPr>
        </p:nvSpPr>
        <p:spPr/>
        <p:txBody>
          <a:bodyPr/>
          <a:lstStyle/>
          <a:p>
            <a:fld id="{BB955EE8-9797-47AE-88F0-674FEE0CE4DA}" type="datetime1">
              <a:rPr lang="ru-RU" smtClean="0"/>
              <a:t>20.02.2025</a:t>
            </a:fld>
            <a:endParaRPr lang="ru-RU"/>
          </a:p>
        </p:txBody>
      </p:sp>
      <p:sp>
        <p:nvSpPr>
          <p:cNvPr id="5" name="Номер слайда 4"/>
          <p:cNvSpPr>
            <a:spLocks noGrp="1"/>
          </p:cNvSpPr>
          <p:nvPr>
            <p:ph type="sldNum" sz="quarter" idx="12"/>
          </p:nvPr>
        </p:nvSpPr>
        <p:spPr/>
        <p:txBody>
          <a:bodyPr/>
          <a:lstStyle/>
          <a:p>
            <a:fld id="{3A239050-E816-432C-A4D0-7DA556497304}" type="slidenum">
              <a:rPr lang="ru-RU" smtClean="0"/>
              <a:t>24</a:t>
            </a:fld>
            <a:endParaRPr lang="ru-RU"/>
          </a:p>
        </p:txBody>
      </p:sp>
    </p:spTree>
    <p:extLst>
      <p:ext uri="{BB962C8B-B14F-4D97-AF65-F5344CB8AC3E}">
        <p14:creationId xmlns:p14="http://schemas.microsoft.com/office/powerpoint/2010/main" val="3094790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916834"/>
            <a:ext cx="10515600" cy="1325563"/>
          </a:xfrm>
        </p:spPr>
        <p:txBody>
          <a:bodyPr>
            <a:normAutofit fontScale="90000"/>
          </a:bodyPr>
          <a:lstStyle/>
          <a:p>
            <a:pPr algn="ctr"/>
            <a:r>
              <a:rPr lang="en-US" dirty="0"/>
              <a:t> </a:t>
            </a:r>
            <a:r>
              <a:rPr lang="en-US" dirty="0" smtClean="0">
                <a:latin typeface="Comic Sans MS" panose="030F0702030302020204" pitchFamily="66" charset="0"/>
              </a:rPr>
              <a:t>A state of the art in precision spin dynamics in storage rings  </a:t>
            </a:r>
            <a:br>
              <a:rPr lang="en-US" dirty="0" smtClean="0">
                <a:latin typeface="Comic Sans MS" panose="030F0702030302020204" pitchFamily="66" charset="0"/>
              </a:rPr>
            </a:br>
            <a:r>
              <a:rPr lang="en-US" dirty="0">
                <a:latin typeface="Comic Sans MS" panose="030F0702030302020204" pitchFamily="66" charset="0"/>
              </a:rPr>
              <a:t/>
            </a:r>
            <a:br>
              <a:rPr lang="en-US" dirty="0">
                <a:latin typeface="Comic Sans MS" panose="030F0702030302020204" pitchFamily="66" charset="0"/>
              </a:rPr>
            </a:br>
            <a:r>
              <a:rPr lang="en-US" dirty="0" smtClean="0">
                <a:latin typeface="Comic Sans MS" panose="030F0702030302020204" pitchFamily="66" charset="0"/>
              </a:rPr>
              <a:t>(more than a decade of JEDI @ COSY)</a:t>
            </a:r>
            <a:endParaRPr lang="ru-RU" dirty="0">
              <a:latin typeface="Comic Sans MS" panose="030F0702030302020204" pitchFamily="66" charset="0"/>
            </a:endParaRPr>
          </a:p>
        </p:txBody>
      </p:sp>
      <p:sp>
        <p:nvSpPr>
          <p:cNvPr id="4" name="Дата 3"/>
          <p:cNvSpPr>
            <a:spLocks noGrp="1"/>
          </p:cNvSpPr>
          <p:nvPr>
            <p:ph type="dt" sz="half" idx="10"/>
          </p:nvPr>
        </p:nvSpPr>
        <p:spPr/>
        <p:txBody>
          <a:bodyPr/>
          <a:lstStyle/>
          <a:p>
            <a:fld id="{BB955EE8-9797-47AE-88F0-674FEE0CE4DA}" type="datetime1">
              <a:rPr lang="ru-RU" smtClean="0"/>
              <a:t>20.02.2025</a:t>
            </a:fld>
            <a:endParaRPr lang="ru-RU"/>
          </a:p>
        </p:txBody>
      </p:sp>
      <p:sp>
        <p:nvSpPr>
          <p:cNvPr id="5" name="Номер слайда 4"/>
          <p:cNvSpPr>
            <a:spLocks noGrp="1"/>
          </p:cNvSpPr>
          <p:nvPr>
            <p:ph type="sldNum" sz="quarter" idx="12"/>
          </p:nvPr>
        </p:nvSpPr>
        <p:spPr/>
        <p:txBody>
          <a:bodyPr/>
          <a:lstStyle/>
          <a:p>
            <a:fld id="{3A239050-E816-432C-A4D0-7DA556497304}" type="slidenum">
              <a:rPr lang="ru-RU" smtClean="0"/>
              <a:t>3</a:t>
            </a:fld>
            <a:endParaRPr lang="ru-RU"/>
          </a:p>
        </p:txBody>
      </p:sp>
    </p:spTree>
    <p:extLst>
      <p:ext uri="{BB962C8B-B14F-4D97-AF65-F5344CB8AC3E}">
        <p14:creationId xmlns:p14="http://schemas.microsoft.com/office/powerpoint/2010/main" val="2036384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BB955EE8-9797-47AE-88F0-674FEE0CE4DA}" type="datetime1">
              <a:rPr lang="ru-RU" smtClean="0"/>
              <a:t>20.02.2025</a:t>
            </a:fld>
            <a:endParaRPr lang="ru-RU"/>
          </a:p>
        </p:txBody>
      </p:sp>
      <p:sp>
        <p:nvSpPr>
          <p:cNvPr id="5" name="Номер слайда 4"/>
          <p:cNvSpPr>
            <a:spLocks noGrp="1"/>
          </p:cNvSpPr>
          <p:nvPr>
            <p:ph type="sldNum" sz="quarter" idx="12"/>
          </p:nvPr>
        </p:nvSpPr>
        <p:spPr/>
        <p:txBody>
          <a:bodyPr/>
          <a:lstStyle/>
          <a:p>
            <a:fld id="{3A239050-E816-432C-A4D0-7DA556497304}" type="slidenum">
              <a:rPr lang="ru-RU" smtClean="0"/>
              <a:t>4</a:t>
            </a:fld>
            <a:endParaRPr lang="ru-RU"/>
          </a:p>
        </p:txBody>
      </p:sp>
      <p:pic>
        <p:nvPicPr>
          <p:cNvPr id="6" name="Рисунок 5"/>
          <p:cNvPicPr>
            <a:picLocks noChangeAspect="1"/>
          </p:cNvPicPr>
          <p:nvPr/>
        </p:nvPicPr>
        <p:blipFill>
          <a:blip r:embed="rId2"/>
          <a:stretch>
            <a:fillRect/>
          </a:stretch>
        </p:blipFill>
        <p:spPr>
          <a:xfrm>
            <a:off x="430925" y="207240"/>
            <a:ext cx="8472106" cy="6149109"/>
          </a:xfrm>
          <a:prstGeom prst="rect">
            <a:avLst/>
          </a:prstGeom>
        </p:spPr>
      </p:pic>
      <p:sp>
        <p:nvSpPr>
          <p:cNvPr id="7" name="TextBox 6"/>
          <p:cNvSpPr txBox="1"/>
          <p:nvPr/>
        </p:nvSpPr>
        <p:spPr>
          <a:xfrm>
            <a:off x="9049407" y="4832855"/>
            <a:ext cx="3142593" cy="1015663"/>
          </a:xfrm>
          <a:prstGeom prst="rect">
            <a:avLst/>
          </a:prstGeom>
          <a:noFill/>
        </p:spPr>
        <p:txBody>
          <a:bodyPr wrap="square" rtlCol="0">
            <a:spAutoFit/>
          </a:bodyPr>
          <a:lstStyle/>
          <a:p>
            <a:r>
              <a:rPr lang="en-US" sz="2000" dirty="0" smtClean="0">
                <a:latin typeface="Comic Sans MS" panose="030F0702030302020204" pitchFamily="66" charset="0"/>
              </a:rPr>
              <a:t>Excellent example of</a:t>
            </a:r>
          </a:p>
          <a:p>
            <a:r>
              <a:rPr lang="en-US" sz="2000" dirty="0" smtClean="0">
                <a:latin typeface="Comic Sans MS" panose="030F0702030302020204" pitchFamily="66" charset="0"/>
              </a:rPr>
              <a:t>Ramsay’s theorem</a:t>
            </a:r>
          </a:p>
          <a:p>
            <a:r>
              <a:rPr lang="en-US" sz="2000" dirty="0">
                <a:latin typeface="Comic Sans MS" panose="030F0702030302020204" pitchFamily="66" charset="0"/>
              </a:rPr>
              <a:t>i</a:t>
            </a:r>
            <a:r>
              <a:rPr lang="en-US" sz="2000" dirty="0" smtClean="0">
                <a:latin typeface="Comic Sans MS" panose="030F0702030302020204" pitchFamily="66" charset="0"/>
              </a:rPr>
              <a:t>n action</a:t>
            </a:r>
            <a:endParaRPr lang="ru-RU" sz="2000" dirty="0">
              <a:latin typeface="Comic Sans MS" panose="030F0702030302020204" pitchFamily="66" charset="0"/>
            </a:endParaRPr>
          </a:p>
        </p:txBody>
      </p:sp>
      <p:sp>
        <p:nvSpPr>
          <p:cNvPr id="2" name="TextBox 1"/>
          <p:cNvSpPr txBox="1"/>
          <p:nvPr/>
        </p:nvSpPr>
        <p:spPr>
          <a:xfrm>
            <a:off x="7671927" y="242527"/>
            <a:ext cx="3308919" cy="461665"/>
          </a:xfrm>
          <a:prstGeom prst="rect">
            <a:avLst/>
          </a:prstGeom>
          <a:noFill/>
        </p:spPr>
        <p:txBody>
          <a:bodyPr wrap="none" rtlCol="0">
            <a:spAutoFit/>
          </a:bodyPr>
          <a:lstStyle/>
          <a:p>
            <a:r>
              <a:rPr lang="en-US" sz="2400" dirty="0" smtClean="0">
                <a:latin typeface="Comic Sans MS" panose="030F0702030302020204" pitchFamily="66" charset="0"/>
              </a:rPr>
              <a:t>JEDI Collab. @ COSY</a:t>
            </a:r>
            <a:endParaRPr lang="ru-RU" sz="2400" dirty="0">
              <a:latin typeface="Comic Sans MS" panose="030F0702030302020204" pitchFamily="66" charset="0"/>
            </a:endParaRPr>
          </a:p>
        </p:txBody>
      </p:sp>
    </p:spTree>
    <p:extLst>
      <p:ext uri="{BB962C8B-B14F-4D97-AF65-F5344CB8AC3E}">
        <p14:creationId xmlns:p14="http://schemas.microsoft.com/office/powerpoint/2010/main" val="42495453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18F376E-FAEC-4C18-A429-029FD8A88D0D}" type="datetime1">
              <a:rPr lang="ru-RU" smtClean="0"/>
              <a:t>20.02.2025</a:t>
            </a:fld>
            <a:endParaRPr lang="ru-RU"/>
          </a:p>
        </p:txBody>
      </p:sp>
      <p:sp>
        <p:nvSpPr>
          <p:cNvPr id="3" name="Номер слайда 2"/>
          <p:cNvSpPr>
            <a:spLocks noGrp="1"/>
          </p:cNvSpPr>
          <p:nvPr>
            <p:ph type="sldNum" sz="quarter" idx="12"/>
          </p:nvPr>
        </p:nvSpPr>
        <p:spPr/>
        <p:txBody>
          <a:bodyPr/>
          <a:lstStyle/>
          <a:p>
            <a:fld id="{3A239050-E816-432C-A4D0-7DA556497304}" type="slidenum">
              <a:rPr lang="ru-RU" smtClean="0"/>
              <a:t>5</a:t>
            </a:fld>
            <a:endParaRPr lang="ru-RU"/>
          </a:p>
        </p:txBody>
      </p:sp>
      <p:pic>
        <p:nvPicPr>
          <p:cNvPr id="4" name="Рисунок 3"/>
          <p:cNvPicPr>
            <a:picLocks noChangeAspect="1"/>
          </p:cNvPicPr>
          <p:nvPr/>
        </p:nvPicPr>
        <p:blipFill>
          <a:blip r:embed="rId2"/>
          <a:stretch>
            <a:fillRect/>
          </a:stretch>
        </p:blipFill>
        <p:spPr>
          <a:xfrm>
            <a:off x="632025" y="1009190"/>
            <a:ext cx="7978576" cy="5529722"/>
          </a:xfrm>
          <a:prstGeom prst="rect">
            <a:avLst/>
          </a:prstGeom>
        </p:spPr>
      </p:pic>
    </p:spTree>
    <p:extLst>
      <p:ext uri="{BB962C8B-B14F-4D97-AF65-F5344CB8AC3E}">
        <p14:creationId xmlns:p14="http://schemas.microsoft.com/office/powerpoint/2010/main" val="641651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BB955EE8-9797-47AE-88F0-674FEE0CE4DA}" type="datetime1">
              <a:rPr lang="ru-RU" smtClean="0"/>
              <a:t>20.02.2025</a:t>
            </a:fld>
            <a:endParaRPr lang="ru-RU"/>
          </a:p>
        </p:txBody>
      </p:sp>
      <p:sp>
        <p:nvSpPr>
          <p:cNvPr id="5" name="Номер слайда 4"/>
          <p:cNvSpPr>
            <a:spLocks noGrp="1"/>
          </p:cNvSpPr>
          <p:nvPr>
            <p:ph type="sldNum" sz="quarter" idx="12"/>
          </p:nvPr>
        </p:nvSpPr>
        <p:spPr/>
        <p:txBody>
          <a:bodyPr/>
          <a:lstStyle/>
          <a:p>
            <a:fld id="{3A239050-E816-432C-A4D0-7DA556497304}" type="slidenum">
              <a:rPr lang="ru-RU" smtClean="0"/>
              <a:t>6</a:t>
            </a:fld>
            <a:endParaRPr lang="ru-RU"/>
          </a:p>
        </p:txBody>
      </p:sp>
      <p:pic>
        <p:nvPicPr>
          <p:cNvPr id="7" name="Рисунок 6"/>
          <p:cNvPicPr>
            <a:picLocks noChangeAspect="1"/>
          </p:cNvPicPr>
          <p:nvPr/>
        </p:nvPicPr>
        <p:blipFill>
          <a:blip r:embed="rId2"/>
          <a:stretch>
            <a:fillRect/>
          </a:stretch>
        </p:blipFill>
        <p:spPr>
          <a:xfrm>
            <a:off x="178676" y="255501"/>
            <a:ext cx="8016569" cy="5794317"/>
          </a:xfrm>
          <a:prstGeom prst="rect">
            <a:avLst/>
          </a:prstGeom>
        </p:spPr>
      </p:pic>
      <p:sp>
        <p:nvSpPr>
          <p:cNvPr id="9" name="TextBox 8"/>
          <p:cNvSpPr txBox="1"/>
          <p:nvPr/>
        </p:nvSpPr>
        <p:spPr>
          <a:xfrm>
            <a:off x="8202210" y="779666"/>
            <a:ext cx="3825765" cy="1938992"/>
          </a:xfrm>
          <a:prstGeom prst="rect">
            <a:avLst/>
          </a:prstGeom>
          <a:noFill/>
        </p:spPr>
        <p:txBody>
          <a:bodyPr wrap="square" rtlCol="0">
            <a:spAutoFit/>
          </a:bodyPr>
          <a:lstStyle/>
          <a:p>
            <a:r>
              <a:rPr lang="en-US" sz="2000" dirty="0" smtClean="0">
                <a:latin typeface="Comic Sans MS" panose="030F0702030302020204" pitchFamily="66" charset="0"/>
              </a:rPr>
              <a:t>Stretching SCT by </a:t>
            </a:r>
          </a:p>
          <a:p>
            <a:r>
              <a:rPr lang="en-US" sz="2000" dirty="0" smtClean="0">
                <a:latin typeface="Comic Sans MS" panose="030F0702030302020204" pitchFamily="66" charset="0"/>
              </a:rPr>
              <a:t>Koop-</a:t>
            </a:r>
            <a:r>
              <a:rPr lang="en-US" sz="2000" dirty="0" err="1" smtClean="0">
                <a:latin typeface="Comic Sans MS" panose="030F0702030302020204" pitchFamily="66" charset="0"/>
              </a:rPr>
              <a:t>Shatunov</a:t>
            </a:r>
            <a:r>
              <a:rPr lang="en-US" sz="2000" dirty="0" smtClean="0">
                <a:latin typeface="Comic Sans MS" panose="030F0702030302020204" pitchFamily="66" charset="0"/>
              </a:rPr>
              <a:t>  technique of </a:t>
            </a:r>
          </a:p>
          <a:p>
            <a:r>
              <a:rPr lang="en-US" sz="2000" dirty="0">
                <a:latin typeface="Comic Sans MS" panose="030F0702030302020204" pitchFamily="66" charset="0"/>
              </a:rPr>
              <a:t>c</a:t>
            </a:r>
            <a:r>
              <a:rPr lang="en-US" sz="2000" dirty="0" smtClean="0">
                <a:latin typeface="Comic Sans MS" panose="030F0702030302020204" pitchFamily="66" charset="0"/>
              </a:rPr>
              <a:t>hromaticity minimization </a:t>
            </a:r>
          </a:p>
          <a:p>
            <a:endParaRPr lang="en-US" sz="2000" dirty="0">
              <a:latin typeface="Comic Sans MS" panose="030F0702030302020204" pitchFamily="66" charset="0"/>
            </a:endParaRPr>
          </a:p>
          <a:p>
            <a:r>
              <a:rPr lang="en-US" sz="2000" dirty="0" smtClean="0">
                <a:latin typeface="Comic Sans MS" panose="030F0702030302020204" pitchFamily="66" charset="0"/>
              </a:rPr>
              <a:t>JEDI: routine operation with coherence time of ~ 1500 s</a:t>
            </a:r>
            <a:endParaRPr lang="ru-RU" sz="2000" dirty="0">
              <a:latin typeface="Comic Sans MS" panose="030F0702030302020204" pitchFamily="66" charset="0"/>
            </a:endParaRPr>
          </a:p>
        </p:txBody>
      </p:sp>
    </p:spTree>
    <p:extLst>
      <p:ext uri="{BB962C8B-B14F-4D97-AF65-F5344CB8AC3E}">
        <p14:creationId xmlns:p14="http://schemas.microsoft.com/office/powerpoint/2010/main" val="8753220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4810" y="346453"/>
            <a:ext cx="10968990" cy="1081602"/>
          </a:xfrm>
        </p:spPr>
        <p:txBody>
          <a:bodyPr>
            <a:normAutofit/>
          </a:bodyPr>
          <a:lstStyle/>
          <a:p>
            <a:r>
              <a:rPr lang="en-US" sz="2400" dirty="0" smtClean="0">
                <a:solidFill>
                  <a:srgbClr val="C00000"/>
                </a:solidFill>
                <a:latin typeface="Comic Sans MS" panose="030F0702030302020204" pitchFamily="66" charset="0"/>
              </a:rPr>
              <a:t>CP Puzzle in QCD: P &amp; T violating  </a:t>
            </a:r>
            <a:br>
              <a:rPr lang="en-US" sz="2400" dirty="0" smtClean="0">
                <a:solidFill>
                  <a:srgbClr val="C00000"/>
                </a:solidFill>
                <a:latin typeface="Comic Sans MS" panose="030F0702030302020204" pitchFamily="66" charset="0"/>
              </a:rPr>
            </a:br>
            <a:r>
              <a:rPr lang="en-US" sz="2400" dirty="0">
                <a:solidFill>
                  <a:srgbClr val="C00000"/>
                </a:solidFill>
                <a:latin typeface="Comic Sans MS" panose="030F0702030302020204" pitchFamily="66" charset="0"/>
              </a:rPr>
              <a:t/>
            </a:r>
            <a:br>
              <a:rPr lang="en-US" sz="2400" dirty="0">
                <a:solidFill>
                  <a:srgbClr val="C00000"/>
                </a:solidFill>
                <a:latin typeface="Comic Sans MS" panose="030F0702030302020204" pitchFamily="66" charset="0"/>
              </a:rPr>
            </a:br>
            <a:r>
              <a:rPr lang="en-US" sz="2400" dirty="0" smtClean="0">
                <a:solidFill>
                  <a:srgbClr val="C00000"/>
                </a:solidFill>
                <a:latin typeface="Comic Sans MS" panose="030F0702030302020204" pitchFamily="66" charset="0"/>
              </a:rPr>
              <a:t>                                         </a:t>
            </a:r>
            <a:r>
              <a:rPr lang="en-US" sz="2000" dirty="0" smtClean="0">
                <a:solidFill>
                  <a:srgbClr val="C00000"/>
                </a:solidFill>
                <a:latin typeface="Comic Sans MS" panose="030F0702030302020204" pitchFamily="66" charset="0"/>
              </a:rPr>
              <a:t>,                                     </a:t>
            </a:r>
            <a:r>
              <a:rPr lang="en-US" sz="1600" dirty="0" smtClean="0">
                <a:solidFill>
                  <a:srgbClr val="C00000"/>
                </a:solidFill>
                <a:latin typeface="Comic Sans MS" panose="030F0702030302020204" pitchFamily="66" charset="0"/>
              </a:rPr>
              <a:t>preserves </a:t>
            </a:r>
            <a:r>
              <a:rPr lang="en-US" sz="1600" dirty="0" err="1" smtClean="0">
                <a:solidFill>
                  <a:srgbClr val="C00000"/>
                </a:solidFill>
                <a:latin typeface="Comic Sans MS" panose="030F0702030302020204" pitchFamily="66" charset="0"/>
              </a:rPr>
              <a:t>renormalizibilty</a:t>
            </a:r>
            <a:r>
              <a:rPr lang="en-US" sz="1600" dirty="0" smtClean="0">
                <a:solidFill>
                  <a:srgbClr val="C00000"/>
                </a:solidFill>
                <a:latin typeface="Comic Sans MS" panose="030F0702030302020204" pitchFamily="66" charset="0"/>
              </a:rPr>
              <a:t> </a:t>
            </a:r>
            <a:endParaRPr lang="ru-RU" sz="1600" dirty="0">
              <a:solidFill>
                <a:srgbClr val="C00000"/>
              </a:solidFill>
              <a:latin typeface="Comic Sans MS" panose="030F0702030302020204" pitchFamily="66" charset="0"/>
            </a:endParaRPr>
          </a:p>
        </p:txBody>
      </p:sp>
      <p:sp>
        <p:nvSpPr>
          <p:cNvPr id="4" name="Дата 3"/>
          <p:cNvSpPr>
            <a:spLocks noGrp="1"/>
          </p:cNvSpPr>
          <p:nvPr>
            <p:ph type="dt" sz="half" idx="10"/>
          </p:nvPr>
        </p:nvSpPr>
        <p:spPr/>
        <p:txBody>
          <a:bodyPr/>
          <a:lstStyle/>
          <a:p>
            <a:fld id="{BB955EE8-9797-47AE-88F0-674FEE0CE4DA}" type="datetime1">
              <a:rPr lang="ru-RU" smtClean="0"/>
              <a:t>20.02.2025</a:t>
            </a:fld>
            <a:endParaRPr lang="ru-RU"/>
          </a:p>
        </p:txBody>
      </p:sp>
      <p:sp>
        <p:nvSpPr>
          <p:cNvPr id="5" name="Номер слайда 4"/>
          <p:cNvSpPr>
            <a:spLocks noGrp="1"/>
          </p:cNvSpPr>
          <p:nvPr>
            <p:ph type="sldNum" sz="quarter" idx="12"/>
          </p:nvPr>
        </p:nvSpPr>
        <p:spPr/>
        <p:txBody>
          <a:bodyPr/>
          <a:lstStyle/>
          <a:p>
            <a:fld id="{3A239050-E816-432C-A4D0-7DA556497304}" type="slidenum">
              <a:rPr lang="ru-RU" smtClean="0"/>
              <a:t>7</a:t>
            </a:fld>
            <a:endParaRPr lang="ru-RU"/>
          </a:p>
        </p:txBody>
      </p:sp>
      <p:pic>
        <p:nvPicPr>
          <p:cNvPr id="7" name="Рисунок 6"/>
          <p:cNvPicPr>
            <a:picLocks noChangeAspect="1"/>
          </p:cNvPicPr>
          <p:nvPr/>
        </p:nvPicPr>
        <p:blipFill>
          <a:blip r:embed="rId2"/>
          <a:stretch>
            <a:fillRect/>
          </a:stretch>
        </p:blipFill>
        <p:spPr>
          <a:xfrm>
            <a:off x="3905388" y="775129"/>
            <a:ext cx="2510271" cy="697894"/>
          </a:xfrm>
          <a:prstGeom prst="rect">
            <a:avLst/>
          </a:prstGeom>
        </p:spPr>
      </p:pic>
      <p:pic>
        <p:nvPicPr>
          <p:cNvPr id="9" name="Объект 8"/>
          <p:cNvPicPr>
            <a:picLocks noGrp="1" noChangeAspect="1"/>
          </p:cNvPicPr>
          <p:nvPr>
            <p:ph idx="1"/>
          </p:nvPr>
        </p:nvPicPr>
        <p:blipFill>
          <a:blip r:embed="rId3"/>
          <a:stretch>
            <a:fillRect/>
          </a:stretch>
        </p:blipFill>
        <p:spPr>
          <a:xfrm>
            <a:off x="374564" y="749048"/>
            <a:ext cx="3206836" cy="706822"/>
          </a:xfrm>
          <a:prstGeom prst="rect">
            <a:avLst/>
          </a:prstGeom>
        </p:spPr>
      </p:pic>
      <p:pic>
        <p:nvPicPr>
          <p:cNvPr id="10" name="Рисунок 9"/>
          <p:cNvPicPr>
            <a:picLocks noChangeAspect="1"/>
          </p:cNvPicPr>
          <p:nvPr/>
        </p:nvPicPr>
        <p:blipFill>
          <a:blip r:embed="rId4"/>
          <a:stretch>
            <a:fillRect/>
          </a:stretch>
        </p:blipFill>
        <p:spPr>
          <a:xfrm>
            <a:off x="536813" y="1461721"/>
            <a:ext cx="2579369" cy="504308"/>
          </a:xfrm>
          <a:prstGeom prst="rect">
            <a:avLst/>
          </a:prstGeom>
        </p:spPr>
      </p:pic>
      <p:pic>
        <p:nvPicPr>
          <p:cNvPr id="11" name="Рисунок 10"/>
          <p:cNvPicPr>
            <a:picLocks noChangeAspect="1"/>
          </p:cNvPicPr>
          <p:nvPr/>
        </p:nvPicPr>
        <p:blipFill>
          <a:blip r:embed="rId5"/>
          <a:stretch>
            <a:fillRect/>
          </a:stretch>
        </p:blipFill>
        <p:spPr>
          <a:xfrm>
            <a:off x="3366819" y="1434554"/>
            <a:ext cx="4604957" cy="655225"/>
          </a:xfrm>
          <a:prstGeom prst="rect">
            <a:avLst/>
          </a:prstGeom>
        </p:spPr>
      </p:pic>
      <p:pic>
        <p:nvPicPr>
          <p:cNvPr id="16" name="Рисунок 15"/>
          <p:cNvPicPr>
            <a:picLocks noChangeAspect="1"/>
          </p:cNvPicPr>
          <p:nvPr/>
        </p:nvPicPr>
        <p:blipFill>
          <a:blip r:embed="rId6"/>
          <a:stretch>
            <a:fillRect/>
          </a:stretch>
        </p:blipFill>
        <p:spPr>
          <a:xfrm>
            <a:off x="1462346" y="2554634"/>
            <a:ext cx="2752600" cy="628095"/>
          </a:xfrm>
          <a:prstGeom prst="rect">
            <a:avLst/>
          </a:prstGeom>
        </p:spPr>
      </p:pic>
      <p:pic>
        <p:nvPicPr>
          <p:cNvPr id="17" name="Рисунок 16"/>
          <p:cNvPicPr>
            <a:picLocks noChangeAspect="1"/>
          </p:cNvPicPr>
          <p:nvPr/>
        </p:nvPicPr>
        <p:blipFill>
          <a:blip r:embed="rId7"/>
          <a:stretch>
            <a:fillRect/>
          </a:stretch>
        </p:blipFill>
        <p:spPr>
          <a:xfrm>
            <a:off x="4412267" y="2613475"/>
            <a:ext cx="4594008" cy="654966"/>
          </a:xfrm>
          <a:prstGeom prst="rect">
            <a:avLst/>
          </a:prstGeom>
        </p:spPr>
      </p:pic>
      <p:sp>
        <p:nvSpPr>
          <p:cNvPr id="3" name="TextBox 2"/>
          <p:cNvSpPr txBox="1"/>
          <p:nvPr/>
        </p:nvSpPr>
        <p:spPr>
          <a:xfrm>
            <a:off x="482620" y="2075083"/>
            <a:ext cx="9244838" cy="861774"/>
          </a:xfrm>
          <a:prstGeom prst="rect">
            <a:avLst/>
          </a:prstGeom>
          <a:noFill/>
        </p:spPr>
        <p:txBody>
          <a:bodyPr wrap="none" rtlCol="0">
            <a:spAutoFit/>
          </a:bodyPr>
          <a:lstStyle/>
          <a:p>
            <a:r>
              <a:rPr lang="en-US" sz="1600" dirty="0" smtClean="0">
                <a:latin typeface="Comic Sans MS" panose="030F0702030302020204" pitchFamily="66" charset="0"/>
              </a:rPr>
              <a:t>Unobservable in perturbation theory, </a:t>
            </a:r>
            <a:r>
              <a:rPr lang="en-US" sz="1600" dirty="0">
                <a:latin typeface="Comic Sans MS" panose="030F0702030302020204" pitchFamily="66" charset="0"/>
              </a:rPr>
              <a:t>but Adler-Bell-</a:t>
            </a:r>
            <a:r>
              <a:rPr lang="en-US" sz="1600" dirty="0" err="1">
                <a:latin typeface="Comic Sans MS" panose="030F0702030302020204" pitchFamily="66" charset="0"/>
              </a:rPr>
              <a:t>Jackiw</a:t>
            </a:r>
            <a:r>
              <a:rPr lang="en-US" sz="1600" dirty="0">
                <a:latin typeface="Comic Sans MS" panose="030F0702030302020204" pitchFamily="66" charset="0"/>
              </a:rPr>
              <a:t> anomaly and instanton </a:t>
            </a:r>
            <a:r>
              <a:rPr lang="en-US" sz="1600" dirty="0" smtClean="0">
                <a:latin typeface="Comic Sans MS" panose="030F0702030302020204" pitchFamily="66" charset="0"/>
              </a:rPr>
              <a:t>vacuum give</a:t>
            </a:r>
          </a:p>
          <a:p>
            <a:r>
              <a:rPr lang="en-US" sz="1600" dirty="0">
                <a:latin typeface="Comic Sans MS" panose="030F0702030302020204" pitchFamily="66" charset="0"/>
              </a:rPr>
              <a:t>o</a:t>
            </a:r>
            <a:r>
              <a:rPr lang="en-US" sz="1600" dirty="0" smtClean="0">
                <a:latin typeface="Comic Sans MS" panose="030F0702030302020204" pitchFamily="66" charset="0"/>
              </a:rPr>
              <a:t>bservable CP violation  </a:t>
            </a:r>
            <a:endParaRPr lang="ru-RU" sz="1600" dirty="0">
              <a:latin typeface="Comic Sans MS" panose="030F0702030302020204" pitchFamily="66" charset="0"/>
            </a:endParaRPr>
          </a:p>
          <a:p>
            <a:endParaRPr lang="ru-RU" dirty="0">
              <a:latin typeface="Comic Sans MS" panose="030F0702030302020204" pitchFamily="66" charset="0"/>
            </a:endParaRPr>
          </a:p>
        </p:txBody>
      </p:sp>
      <p:sp>
        <p:nvSpPr>
          <p:cNvPr id="6" name="TextBox 5"/>
          <p:cNvSpPr txBox="1"/>
          <p:nvPr/>
        </p:nvSpPr>
        <p:spPr>
          <a:xfrm>
            <a:off x="536813" y="3169940"/>
            <a:ext cx="7048724" cy="861774"/>
          </a:xfrm>
          <a:prstGeom prst="rect">
            <a:avLst/>
          </a:prstGeom>
          <a:noFill/>
        </p:spPr>
        <p:txBody>
          <a:bodyPr wrap="none" rtlCol="0">
            <a:spAutoFit/>
          </a:bodyPr>
          <a:lstStyle/>
          <a:p>
            <a:r>
              <a:rPr lang="en-US" sz="1600" dirty="0" smtClean="0">
                <a:latin typeface="Comic Sans MS" panose="030F0702030302020204" pitchFamily="66" charset="0"/>
              </a:rPr>
              <a:t>Exact Peccei-Quinn chiral symmetry U(1)</a:t>
            </a:r>
            <a:r>
              <a:rPr lang="en-US" sz="1600" b="1" baseline="-25000" dirty="0" smtClean="0">
                <a:latin typeface="Comic Sans MS" panose="030F0702030302020204" pitchFamily="66" charset="0"/>
              </a:rPr>
              <a:t>PQ</a:t>
            </a:r>
            <a:r>
              <a:rPr lang="en-US" sz="1600" b="1" dirty="0" smtClean="0">
                <a:latin typeface="Comic Sans MS" panose="030F0702030302020204" pitchFamily="66" charset="0"/>
              </a:rPr>
              <a:t> </a:t>
            </a:r>
            <a:r>
              <a:rPr lang="en-US" sz="1600" dirty="0" smtClean="0">
                <a:latin typeface="Comic Sans MS" panose="030F0702030302020204" pitchFamily="66" charset="0"/>
              </a:rPr>
              <a:t>if</a:t>
            </a:r>
            <a:r>
              <a:rPr lang="en-US" sz="1600" b="1" dirty="0" smtClean="0">
                <a:latin typeface="Comic Sans MS" panose="030F0702030302020204" pitchFamily="66" charset="0"/>
              </a:rPr>
              <a:t> </a:t>
            </a:r>
            <a:r>
              <a:rPr lang="en-US" sz="1600" dirty="0" smtClean="0">
                <a:latin typeface="Comic Sans MS" panose="030F0702030302020204" pitchFamily="66" charset="0"/>
              </a:rPr>
              <a:t>there is a massless quark</a:t>
            </a:r>
          </a:p>
          <a:p>
            <a:endParaRPr lang="en-US" sz="1600" dirty="0">
              <a:latin typeface="Comic Sans MS" panose="030F0702030302020204" pitchFamily="66" charset="0"/>
            </a:endParaRPr>
          </a:p>
          <a:p>
            <a:r>
              <a:rPr lang="en-US" dirty="0" smtClean="0">
                <a:latin typeface="Comic Sans MS" panose="030F0702030302020204" pitchFamily="66" charset="0"/>
              </a:rPr>
              <a:t>EDM of </a:t>
            </a:r>
            <a:r>
              <a:rPr lang="en-US" sz="1600" dirty="0" smtClean="0">
                <a:latin typeface="Comic Sans MS" panose="030F0702030302020204" pitchFamily="66" charset="0"/>
              </a:rPr>
              <a:t>nucleons</a:t>
            </a:r>
            <a:r>
              <a:rPr lang="en-US" dirty="0" smtClean="0">
                <a:latin typeface="Comic Sans MS" panose="030F0702030302020204" pitchFamily="66" charset="0"/>
              </a:rPr>
              <a:t> </a:t>
            </a:r>
            <a:endParaRPr lang="ru-RU" dirty="0">
              <a:latin typeface="Comic Sans MS" panose="030F0702030302020204" pitchFamily="66" charset="0"/>
            </a:endParaRPr>
          </a:p>
        </p:txBody>
      </p:sp>
      <p:pic>
        <p:nvPicPr>
          <p:cNvPr id="19" name="Рисунок 18"/>
          <p:cNvPicPr>
            <a:picLocks noChangeAspect="1"/>
          </p:cNvPicPr>
          <p:nvPr/>
        </p:nvPicPr>
        <p:blipFill>
          <a:blip r:embed="rId8"/>
          <a:stretch>
            <a:fillRect/>
          </a:stretch>
        </p:blipFill>
        <p:spPr>
          <a:xfrm>
            <a:off x="2729018" y="3467415"/>
            <a:ext cx="3980253" cy="790318"/>
          </a:xfrm>
          <a:prstGeom prst="rect">
            <a:avLst/>
          </a:prstGeom>
        </p:spPr>
      </p:pic>
      <p:sp>
        <p:nvSpPr>
          <p:cNvPr id="14" name="TextBox 13"/>
          <p:cNvSpPr txBox="1"/>
          <p:nvPr/>
        </p:nvSpPr>
        <p:spPr>
          <a:xfrm>
            <a:off x="1072055" y="4897480"/>
            <a:ext cx="237566" cy="369332"/>
          </a:xfrm>
          <a:prstGeom prst="rect">
            <a:avLst/>
          </a:prstGeom>
          <a:noFill/>
        </p:spPr>
        <p:txBody>
          <a:bodyPr wrap="none" rtlCol="0">
            <a:spAutoFit/>
          </a:bodyPr>
          <a:lstStyle/>
          <a:p>
            <a:r>
              <a:rPr lang="en-US" dirty="0" smtClean="0"/>
              <a:t> </a:t>
            </a:r>
            <a:endParaRPr lang="ru-RU" dirty="0"/>
          </a:p>
        </p:txBody>
      </p:sp>
      <p:pic>
        <p:nvPicPr>
          <p:cNvPr id="20" name="Объект 5"/>
          <p:cNvPicPr>
            <a:picLocks noChangeAspect="1"/>
          </p:cNvPicPr>
          <p:nvPr/>
        </p:nvPicPr>
        <p:blipFill>
          <a:blip r:embed="rId9"/>
          <a:stretch>
            <a:fillRect/>
          </a:stretch>
        </p:blipFill>
        <p:spPr>
          <a:xfrm>
            <a:off x="1977982" y="4329189"/>
            <a:ext cx="2393728" cy="391063"/>
          </a:xfrm>
          <a:prstGeom prst="rect">
            <a:avLst/>
          </a:prstGeom>
        </p:spPr>
      </p:pic>
      <p:sp>
        <p:nvSpPr>
          <p:cNvPr id="21" name="TextBox 20"/>
          <p:cNvSpPr txBox="1"/>
          <p:nvPr/>
        </p:nvSpPr>
        <p:spPr>
          <a:xfrm>
            <a:off x="536813" y="4346909"/>
            <a:ext cx="1622794" cy="338554"/>
          </a:xfrm>
          <a:prstGeom prst="rect">
            <a:avLst/>
          </a:prstGeom>
          <a:noFill/>
        </p:spPr>
        <p:txBody>
          <a:bodyPr wrap="square" rtlCol="0">
            <a:spAutoFit/>
          </a:bodyPr>
          <a:lstStyle/>
          <a:p>
            <a:r>
              <a:rPr lang="en-US" sz="1600" dirty="0" smtClean="0">
                <a:latin typeface="Comic Sans MS" panose="030F0702030302020204" pitchFamily="66" charset="0"/>
              </a:rPr>
              <a:t>PSI (2020):                       </a:t>
            </a:r>
            <a:endParaRPr lang="ru-RU" sz="1600" dirty="0">
              <a:latin typeface="Comic Sans MS" panose="030F0702030302020204" pitchFamily="66" charset="0"/>
            </a:endParaRPr>
          </a:p>
        </p:txBody>
      </p:sp>
      <p:sp>
        <p:nvSpPr>
          <p:cNvPr id="22" name="TextBox 21"/>
          <p:cNvSpPr txBox="1"/>
          <p:nvPr/>
        </p:nvSpPr>
        <p:spPr>
          <a:xfrm>
            <a:off x="4547769" y="4329189"/>
            <a:ext cx="735725" cy="461665"/>
          </a:xfrm>
          <a:prstGeom prst="rect">
            <a:avLst/>
          </a:prstGeom>
          <a:noFill/>
        </p:spPr>
        <p:txBody>
          <a:bodyPr wrap="square" rtlCol="0">
            <a:spAutoFit/>
          </a:bodyPr>
          <a:lstStyle/>
          <a:p>
            <a:r>
              <a:rPr lang="en-US" sz="2400" dirty="0" smtClean="0">
                <a:sym typeface="Wingdings" panose="05000000000000000000" pitchFamily="2" charset="2"/>
              </a:rPr>
              <a:t></a:t>
            </a:r>
            <a:endParaRPr lang="ru-RU" sz="2400" dirty="0"/>
          </a:p>
        </p:txBody>
      </p:sp>
      <p:pic>
        <p:nvPicPr>
          <p:cNvPr id="23" name="Рисунок 22"/>
          <p:cNvPicPr>
            <a:picLocks noChangeAspect="1"/>
          </p:cNvPicPr>
          <p:nvPr/>
        </p:nvPicPr>
        <p:blipFill>
          <a:blip r:embed="rId10"/>
          <a:stretch>
            <a:fillRect/>
          </a:stretch>
        </p:blipFill>
        <p:spPr>
          <a:xfrm>
            <a:off x="5280451" y="4383918"/>
            <a:ext cx="1428820" cy="342579"/>
          </a:xfrm>
          <a:prstGeom prst="rect">
            <a:avLst/>
          </a:prstGeom>
        </p:spPr>
      </p:pic>
      <p:sp>
        <p:nvSpPr>
          <p:cNvPr id="24" name="TextBox 23"/>
          <p:cNvSpPr txBox="1"/>
          <p:nvPr/>
        </p:nvSpPr>
        <p:spPr>
          <a:xfrm>
            <a:off x="517088" y="4818827"/>
            <a:ext cx="7088173" cy="338554"/>
          </a:xfrm>
          <a:prstGeom prst="rect">
            <a:avLst/>
          </a:prstGeom>
          <a:noFill/>
        </p:spPr>
        <p:txBody>
          <a:bodyPr wrap="square" rtlCol="0">
            <a:spAutoFit/>
          </a:bodyPr>
          <a:lstStyle/>
          <a:p>
            <a:r>
              <a:rPr lang="en-US" sz="1600" dirty="0" smtClean="0">
                <a:latin typeface="Comic Sans MS" panose="030F0702030302020204" pitchFamily="66" charset="0"/>
              </a:rPr>
              <a:t>Swap the QCD angle for the dynamic </a:t>
            </a:r>
            <a:r>
              <a:rPr lang="en-US" sz="1600" dirty="0" err="1" smtClean="0">
                <a:latin typeface="Comic Sans MS" panose="030F0702030302020204" pitchFamily="66" charset="0"/>
              </a:rPr>
              <a:t>pseudoscalaar</a:t>
            </a:r>
            <a:r>
              <a:rPr lang="en-US" sz="1600" dirty="0" smtClean="0">
                <a:latin typeface="Comic Sans MS" panose="030F0702030302020204" pitchFamily="66" charset="0"/>
              </a:rPr>
              <a:t> field:</a:t>
            </a:r>
            <a:r>
              <a:rPr lang="ru-RU" sz="1600" dirty="0" smtClean="0">
                <a:latin typeface="Comic Sans MS" panose="030F0702030302020204" pitchFamily="66" charset="0"/>
              </a:rPr>
              <a:t>  </a:t>
            </a:r>
            <a:endParaRPr lang="ru-RU" sz="1600" dirty="0">
              <a:latin typeface="Comic Sans MS" panose="030F0702030302020204" pitchFamily="66" charset="0"/>
            </a:endParaRPr>
          </a:p>
        </p:txBody>
      </p:sp>
      <p:pic>
        <p:nvPicPr>
          <p:cNvPr id="25" name="Рисунок 24"/>
          <p:cNvPicPr>
            <a:picLocks noChangeAspect="1"/>
          </p:cNvPicPr>
          <p:nvPr/>
        </p:nvPicPr>
        <p:blipFill>
          <a:blip r:embed="rId11"/>
          <a:stretch>
            <a:fillRect/>
          </a:stretch>
        </p:blipFill>
        <p:spPr>
          <a:xfrm>
            <a:off x="6488120" y="4781226"/>
            <a:ext cx="1483656" cy="558069"/>
          </a:xfrm>
          <a:prstGeom prst="rect">
            <a:avLst/>
          </a:prstGeom>
        </p:spPr>
      </p:pic>
      <p:sp>
        <p:nvSpPr>
          <p:cNvPr id="27" name="Прямоугольник 26"/>
          <p:cNvSpPr/>
          <p:nvPr/>
        </p:nvSpPr>
        <p:spPr>
          <a:xfrm>
            <a:off x="482620" y="5229678"/>
            <a:ext cx="10740529" cy="830997"/>
          </a:xfrm>
          <a:prstGeom prst="rect">
            <a:avLst/>
          </a:prstGeom>
        </p:spPr>
        <p:txBody>
          <a:bodyPr wrap="square">
            <a:spAutoFit/>
          </a:bodyPr>
          <a:lstStyle/>
          <a:p>
            <a:r>
              <a:rPr lang="en-US" sz="1600" dirty="0">
                <a:solidFill>
                  <a:srgbClr val="7030A0"/>
                </a:solidFill>
                <a:latin typeface="Comic Sans MS" panose="030F0702030302020204" pitchFamily="66" charset="0"/>
              </a:rPr>
              <a:t>Spontaneous breaking of  U(1)</a:t>
            </a:r>
            <a:r>
              <a:rPr lang="en-US" sz="1600" b="1" baseline="-25000" dirty="0">
                <a:solidFill>
                  <a:srgbClr val="7030A0"/>
                </a:solidFill>
                <a:latin typeface="Comic Sans MS" panose="030F0702030302020204" pitchFamily="66" charset="0"/>
              </a:rPr>
              <a:t>PQ</a:t>
            </a:r>
            <a:r>
              <a:rPr lang="en-US" sz="1600" dirty="0">
                <a:solidFill>
                  <a:srgbClr val="7030A0"/>
                </a:solidFill>
                <a:latin typeface="Comic Sans MS" panose="030F0702030302020204" pitchFamily="66" charset="0"/>
              </a:rPr>
              <a:t>  </a:t>
            </a:r>
            <a:r>
              <a:rPr lang="en-US" sz="1600" dirty="0">
                <a:solidFill>
                  <a:srgbClr val="7030A0"/>
                </a:solidFill>
                <a:latin typeface="Comic Sans MS" panose="030F0702030302020204" pitchFamily="66" charset="0"/>
                <a:sym typeface="Wingdings" panose="05000000000000000000" pitchFamily="2" charset="2"/>
              </a:rPr>
              <a:t> light </a:t>
            </a:r>
            <a:r>
              <a:rPr lang="en-US" sz="1600" dirty="0" err="1">
                <a:solidFill>
                  <a:srgbClr val="7030A0"/>
                </a:solidFill>
                <a:latin typeface="Comic Sans MS" panose="030F0702030302020204" pitchFamily="66" charset="0"/>
                <a:sym typeface="Wingdings" panose="05000000000000000000" pitchFamily="2" charset="2"/>
              </a:rPr>
              <a:t>pseudoscalar</a:t>
            </a:r>
            <a:r>
              <a:rPr lang="en-US" sz="1600" dirty="0">
                <a:solidFill>
                  <a:srgbClr val="7030A0"/>
                </a:solidFill>
                <a:latin typeface="Comic Sans MS" panose="030F0702030302020204" pitchFamily="66" charset="0"/>
                <a:sym typeface="Wingdings" panose="05000000000000000000" pitchFamily="2" charset="2"/>
              </a:rPr>
              <a:t> </a:t>
            </a:r>
            <a:r>
              <a:rPr lang="en-US" sz="1600" dirty="0" err="1">
                <a:solidFill>
                  <a:srgbClr val="7030A0"/>
                </a:solidFill>
                <a:latin typeface="Comic Sans MS" panose="030F0702030302020204" pitchFamily="66" charset="0"/>
                <a:sym typeface="Wingdings" panose="05000000000000000000" pitchFamily="2" charset="2"/>
              </a:rPr>
              <a:t>axion</a:t>
            </a:r>
            <a:r>
              <a:rPr lang="en-US" sz="1600" dirty="0">
                <a:solidFill>
                  <a:srgbClr val="7030A0"/>
                </a:solidFill>
                <a:latin typeface="Comic Sans MS" panose="030F0702030302020204" pitchFamily="66" charset="0"/>
                <a:sym typeface="Wingdings" panose="05000000000000000000" pitchFamily="2" charset="2"/>
              </a:rPr>
              <a:t> as a likely source of dark matter</a:t>
            </a:r>
            <a:endParaRPr lang="ru-RU" sz="1600" dirty="0">
              <a:solidFill>
                <a:srgbClr val="7030A0"/>
              </a:solidFill>
              <a:latin typeface="Comic Sans MS" panose="030F0702030302020204" pitchFamily="66" charset="0"/>
              <a:sym typeface="Wingdings" panose="05000000000000000000" pitchFamily="2" charset="2"/>
            </a:endParaRPr>
          </a:p>
          <a:p>
            <a:r>
              <a:rPr lang="en-US" sz="1600" dirty="0">
                <a:solidFill>
                  <a:srgbClr val="7030A0"/>
                </a:solidFill>
                <a:latin typeface="Comic Sans MS" panose="030F0702030302020204" pitchFamily="66" charset="0"/>
                <a:sym typeface="Wingdings" panose="05000000000000000000" pitchFamily="2" charset="2"/>
              </a:rPr>
              <a:t> </a:t>
            </a:r>
            <a:endParaRPr lang="ru-RU" sz="1600" dirty="0">
              <a:solidFill>
                <a:srgbClr val="7030A0"/>
              </a:solidFill>
              <a:latin typeface="Comic Sans MS" panose="030F0702030302020204" pitchFamily="66" charset="0"/>
              <a:sym typeface="Wingdings" panose="05000000000000000000" pitchFamily="2" charset="2"/>
            </a:endParaRPr>
          </a:p>
          <a:p>
            <a:r>
              <a:rPr lang="en-US" sz="1600" dirty="0">
                <a:latin typeface="Comic Sans MS" panose="030F0702030302020204" pitchFamily="66" charset="0"/>
              </a:rPr>
              <a:t>Weinberg (1978</a:t>
            </a:r>
            <a:r>
              <a:rPr lang="en-US" sz="1600" dirty="0" smtClean="0">
                <a:latin typeface="Comic Sans MS" panose="030F0702030302020204" pitchFamily="66" charset="0"/>
              </a:rPr>
              <a:t>) from </a:t>
            </a:r>
            <a:r>
              <a:rPr lang="en-US" sz="1600" dirty="0" err="1" smtClean="0">
                <a:latin typeface="Symbol" panose="05050102010706020507" pitchFamily="18" charset="2"/>
              </a:rPr>
              <a:t>p</a:t>
            </a:r>
            <a:r>
              <a:rPr lang="en-US" sz="1600" dirty="0" err="1" smtClean="0">
                <a:latin typeface="Comic Sans MS" panose="030F0702030302020204" pitchFamily="66" charset="0"/>
              </a:rPr>
              <a:t>NN</a:t>
            </a:r>
            <a:r>
              <a:rPr lang="en-US" sz="1600" dirty="0">
                <a:latin typeface="Comic Sans MS" panose="030F0702030302020204" pitchFamily="66" charset="0"/>
              </a:rPr>
              <a:t> </a:t>
            </a:r>
            <a:r>
              <a:rPr lang="en-US" sz="1600" dirty="0" smtClean="0">
                <a:latin typeface="Comic Sans MS" panose="030F0702030302020204" pitchFamily="66" charset="0"/>
              </a:rPr>
              <a:t>to  </a:t>
            </a:r>
            <a:r>
              <a:rPr lang="en-US" sz="1600" dirty="0" err="1" smtClean="0">
                <a:latin typeface="Comic Sans MS" panose="030F0702030302020204" pitchFamily="66" charset="0"/>
              </a:rPr>
              <a:t>aNN</a:t>
            </a:r>
            <a:r>
              <a:rPr lang="en-US" sz="1600" dirty="0" smtClean="0">
                <a:latin typeface="Comic Sans MS" panose="030F0702030302020204" pitchFamily="66" charset="0"/>
              </a:rPr>
              <a:t> </a:t>
            </a:r>
            <a:r>
              <a:rPr lang="en-US" sz="1600" dirty="0" smtClean="0">
                <a:latin typeface="Comic Sans MS" panose="030F0702030302020204" pitchFamily="66" charset="0"/>
                <a:sym typeface="Wingdings" panose="05000000000000000000" pitchFamily="2" charset="2"/>
              </a:rPr>
              <a:t></a:t>
            </a:r>
            <a:r>
              <a:rPr lang="en-US" sz="1600" dirty="0" smtClean="0">
                <a:latin typeface="Comic Sans MS" panose="030F0702030302020204" pitchFamily="66" charset="0"/>
              </a:rPr>
              <a:t> --:                                   ,      ,     </a:t>
            </a:r>
            <a:endParaRPr lang="en-US" sz="1600" dirty="0">
              <a:latin typeface="Comic Sans MS" panose="030F0702030302020204" pitchFamily="66" charset="0"/>
            </a:endParaRPr>
          </a:p>
        </p:txBody>
      </p:sp>
      <p:pic>
        <p:nvPicPr>
          <p:cNvPr id="28" name="Рисунок 27"/>
          <p:cNvPicPr>
            <a:picLocks noChangeAspect="1"/>
          </p:cNvPicPr>
          <p:nvPr/>
        </p:nvPicPr>
        <p:blipFill>
          <a:blip r:embed="rId12"/>
          <a:stretch>
            <a:fillRect/>
          </a:stretch>
        </p:blipFill>
        <p:spPr>
          <a:xfrm>
            <a:off x="4412267" y="5590225"/>
            <a:ext cx="2359522" cy="661901"/>
          </a:xfrm>
          <a:prstGeom prst="rect">
            <a:avLst/>
          </a:prstGeom>
        </p:spPr>
      </p:pic>
      <p:pic>
        <p:nvPicPr>
          <p:cNvPr id="29" name="Рисунок 28"/>
          <p:cNvPicPr>
            <a:picLocks noChangeAspect="1"/>
          </p:cNvPicPr>
          <p:nvPr/>
        </p:nvPicPr>
        <p:blipFill>
          <a:blip r:embed="rId13"/>
          <a:stretch>
            <a:fillRect/>
          </a:stretch>
        </p:blipFill>
        <p:spPr>
          <a:xfrm>
            <a:off x="6818762" y="5599437"/>
            <a:ext cx="2908696" cy="661670"/>
          </a:xfrm>
          <a:prstGeom prst="rect">
            <a:avLst/>
          </a:prstGeom>
        </p:spPr>
      </p:pic>
    </p:spTree>
    <p:extLst>
      <p:ext uri="{BB962C8B-B14F-4D97-AF65-F5344CB8AC3E}">
        <p14:creationId xmlns:p14="http://schemas.microsoft.com/office/powerpoint/2010/main" val="23478699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4321" y="-193671"/>
            <a:ext cx="10515600" cy="685909"/>
          </a:xfrm>
        </p:spPr>
        <p:txBody>
          <a:bodyPr>
            <a:normAutofit fontScale="90000"/>
          </a:bodyPr>
          <a:lstStyle/>
          <a:p>
            <a:r>
              <a:rPr lang="ru-RU" sz="2700" dirty="0" smtClean="0">
                <a:latin typeface="Comic Sans MS" panose="030F0702030302020204" pitchFamily="66" charset="0"/>
              </a:rPr>
              <a:t/>
            </a:r>
            <a:br>
              <a:rPr lang="ru-RU" sz="2700" dirty="0" smtClean="0">
                <a:latin typeface="Comic Sans MS" panose="030F0702030302020204" pitchFamily="66" charset="0"/>
              </a:rPr>
            </a:br>
            <a:r>
              <a:rPr lang="ru-RU" sz="2700" dirty="0">
                <a:latin typeface="Comic Sans MS" panose="030F0702030302020204" pitchFamily="66" charset="0"/>
              </a:rPr>
              <a:t/>
            </a:r>
            <a:br>
              <a:rPr lang="ru-RU" sz="2700" dirty="0">
                <a:latin typeface="Comic Sans MS" panose="030F0702030302020204" pitchFamily="66" charset="0"/>
              </a:rPr>
            </a:br>
            <a:r>
              <a:rPr lang="en-US" sz="2200" dirty="0" smtClean="0">
                <a:solidFill>
                  <a:srgbClr val="C00000"/>
                </a:solidFill>
                <a:latin typeface="Comic Sans MS" panose="030F0702030302020204" pitchFamily="66" charset="0"/>
              </a:rPr>
              <a:t>Relic </a:t>
            </a:r>
            <a:r>
              <a:rPr lang="en-US" sz="2200" dirty="0" err="1" smtClean="0">
                <a:solidFill>
                  <a:srgbClr val="C00000"/>
                </a:solidFill>
                <a:latin typeface="Comic Sans MS" panose="030F0702030302020204" pitchFamily="66" charset="0"/>
              </a:rPr>
              <a:t>axion</a:t>
            </a:r>
            <a:r>
              <a:rPr lang="en-US" sz="2200" dirty="0" smtClean="0">
                <a:solidFill>
                  <a:srgbClr val="C00000"/>
                </a:solidFill>
                <a:latin typeface="Comic Sans MS" panose="030F0702030302020204" pitchFamily="66" charset="0"/>
              </a:rPr>
              <a:t> dark matter </a:t>
            </a:r>
            <a:r>
              <a:rPr lang="ru-RU" sz="2700" dirty="0"/>
              <a:t/>
            </a:r>
            <a:br>
              <a:rPr lang="ru-RU" sz="2700" dirty="0"/>
            </a:br>
            <a:endParaRPr lang="ru-RU" sz="2700" dirty="0"/>
          </a:p>
        </p:txBody>
      </p:sp>
      <p:sp>
        <p:nvSpPr>
          <p:cNvPr id="3" name="Объект 2"/>
          <p:cNvSpPr>
            <a:spLocks noGrp="1"/>
          </p:cNvSpPr>
          <p:nvPr>
            <p:ph idx="1"/>
          </p:nvPr>
        </p:nvSpPr>
        <p:spPr>
          <a:xfrm>
            <a:off x="0" y="689729"/>
            <a:ext cx="11754864" cy="5870138"/>
          </a:xfrm>
        </p:spPr>
        <p:txBody>
          <a:bodyPr>
            <a:normAutofit fontScale="25000" lnSpcReduction="20000"/>
          </a:bodyPr>
          <a:lstStyle/>
          <a:p>
            <a:pPr marL="0" indent="0">
              <a:buNone/>
            </a:pPr>
            <a:r>
              <a:rPr lang="en-US" sz="6400" dirty="0" smtClean="0">
                <a:latin typeface="Comic Sans MS" panose="030F0702030302020204" pitchFamily="66" charset="0"/>
              </a:rPr>
              <a:t>Coherent </a:t>
            </a:r>
            <a:r>
              <a:rPr lang="en-US" sz="6400" dirty="0" err="1" smtClean="0">
                <a:latin typeface="Comic Sans MS" panose="030F0702030302020204" pitchFamily="66" charset="0"/>
              </a:rPr>
              <a:t>axion</a:t>
            </a:r>
            <a:r>
              <a:rPr lang="en-US" sz="6400" dirty="0" smtClean="0">
                <a:latin typeface="Comic Sans MS" panose="030F0702030302020204" pitchFamily="66" charset="0"/>
              </a:rPr>
              <a:t> galactic halo                                                                        </a:t>
            </a:r>
            <a:r>
              <a:rPr lang="en-US" sz="6400" dirty="0" err="1" smtClean="0">
                <a:solidFill>
                  <a:srgbClr val="0070C0"/>
                </a:solidFill>
                <a:latin typeface="Comic Sans MS" panose="030F0702030302020204" pitchFamily="66" charset="0"/>
              </a:rPr>
              <a:t>Preskill</a:t>
            </a:r>
            <a:r>
              <a:rPr lang="en-US" sz="6400" dirty="0" smtClean="0">
                <a:solidFill>
                  <a:srgbClr val="0070C0"/>
                </a:solidFill>
                <a:latin typeface="Comic Sans MS" panose="030F0702030302020204" pitchFamily="66" charset="0"/>
              </a:rPr>
              <a:t>, Wise, </a:t>
            </a:r>
            <a:r>
              <a:rPr lang="en-US" sz="6400" dirty="0" err="1" smtClean="0">
                <a:solidFill>
                  <a:srgbClr val="0070C0"/>
                </a:solidFill>
                <a:latin typeface="Comic Sans MS" panose="030F0702030302020204" pitchFamily="66" charset="0"/>
              </a:rPr>
              <a:t>Wilczek</a:t>
            </a:r>
            <a:r>
              <a:rPr lang="en-US" sz="6400" dirty="0" smtClean="0">
                <a:solidFill>
                  <a:srgbClr val="0070C0"/>
                </a:solidFill>
                <a:latin typeface="Comic Sans MS" panose="030F0702030302020204" pitchFamily="66" charset="0"/>
              </a:rPr>
              <a:t> (1983)</a:t>
            </a:r>
          </a:p>
          <a:p>
            <a:pPr marL="0" indent="0">
              <a:buNone/>
            </a:pPr>
            <a:r>
              <a:rPr lang="en-US" sz="6400" dirty="0" smtClean="0">
                <a:latin typeface="Comic Sans MS" panose="030F0702030302020204" pitchFamily="66" charset="0"/>
              </a:rPr>
              <a:t>                                                                                                                    </a:t>
            </a:r>
            <a:r>
              <a:rPr lang="en-US" sz="6400" dirty="0" smtClean="0">
                <a:solidFill>
                  <a:srgbClr val="0070C0"/>
                </a:solidFill>
                <a:latin typeface="Comic Sans MS" panose="030F0702030302020204" pitchFamily="66" charset="0"/>
              </a:rPr>
              <a:t>Abbott, </a:t>
            </a:r>
            <a:r>
              <a:rPr lang="en-US" sz="6400" dirty="0" err="1" smtClean="0">
                <a:solidFill>
                  <a:srgbClr val="0070C0"/>
                </a:solidFill>
                <a:latin typeface="Comic Sans MS" panose="030F0702030302020204" pitchFamily="66" charset="0"/>
              </a:rPr>
              <a:t>Sikivie</a:t>
            </a:r>
            <a:r>
              <a:rPr lang="en-US" sz="6400" dirty="0" smtClean="0">
                <a:solidFill>
                  <a:srgbClr val="0070C0"/>
                </a:solidFill>
                <a:latin typeface="Comic Sans MS" panose="030F0702030302020204" pitchFamily="66" charset="0"/>
              </a:rPr>
              <a:t>   (1983</a:t>
            </a:r>
            <a:r>
              <a:rPr lang="en-US" sz="6400" dirty="0" smtClean="0">
                <a:latin typeface="Comic Sans MS" panose="030F0702030302020204" pitchFamily="66" charset="0"/>
              </a:rPr>
              <a:t>) </a:t>
            </a:r>
          </a:p>
          <a:p>
            <a:pPr marL="0" indent="0">
              <a:buNone/>
            </a:pPr>
            <a:r>
              <a:rPr lang="en-US" sz="6400" dirty="0" smtClean="0">
                <a:latin typeface="Comic Sans MS" panose="030F0702030302020204" pitchFamily="66" charset="0"/>
              </a:rPr>
              <a:t>                                                                                                                    </a:t>
            </a:r>
            <a:r>
              <a:rPr lang="en-US" sz="6400" dirty="0" smtClean="0">
                <a:solidFill>
                  <a:srgbClr val="0070C0"/>
                </a:solidFill>
                <a:latin typeface="Comic Sans MS" panose="030F0702030302020204" pitchFamily="66" charset="0"/>
              </a:rPr>
              <a:t>Dine, </a:t>
            </a:r>
            <a:r>
              <a:rPr lang="en-US" sz="6400" dirty="0" err="1" smtClean="0">
                <a:solidFill>
                  <a:srgbClr val="0070C0"/>
                </a:solidFill>
                <a:latin typeface="Comic Sans MS" panose="030F0702030302020204" pitchFamily="66" charset="0"/>
              </a:rPr>
              <a:t>Fischler</a:t>
            </a:r>
            <a:r>
              <a:rPr lang="en-US" sz="6400" dirty="0" smtClean="0">
                <a:solidFill>
                  <a:srgbClr val="0070C0"/>
                </a:solidFill>
                <a:latin typeface="Comic Sans MS" panose="030F0702030302020204" pitchFamily="66" charset="0"/>
              </a:rPr>
              <a:t> (1983)</a:t>
            </a:r>
          </a:p>
          <a:p>
            <a:pPr marL="0" indent="0">
              <a:buNone/>
            </a:pPr>
            <a:r>
              <a:rPr lang="en-US" sz="6400" dirty="0">
                <a:latin typeface="Comic Sans MS" panose="030F0702030302020204" pitchFamily="66" charset="0"/>
              </a:rPr>
              <a:t> </a:t>
            </a:r>
            <a:r>
              <a:rPr lang="en-US" sz="6400" dirty="0" smtClean="0">
                <a:latin typeface="Comic Sans MS" panose="030F0702030302020204" pitchFamily="66" charset="0"/>
              </a:rPr>
              <a:t>                                                                                                                   </a:t>
            </a:r>
            <a:r>
              <a:rPr lang="en-US" sz="6400" dirty="0" smtClean="0">
                <a:solidFill>
                  <a:srgbClr val="0070C0"/>
                </a:solidFill>
                <a:latin typeface="Comic Sans MS" panose="030F0702030302020204" pitchFamily="66" charset="0"/>
              </a:rPr>
              <a:t>Review: </a:t>
            </a:r>
            <a:r>
              <a:rPr lang="en-US" sz="6400" dirty="0" err="1" smtClean="0">
                <a:solidFill>
                  <a:srgbClr val="0070C0"/>
                </a:solidFill>
                <a:latin typeface="Comic Sans MS" panose="030F0702030302020204" pitchFamily="66" charset="0"/>
              </a:rPr>
              <a:t>Sikivie</a:t>
            </a:r>
            <a:r>
              <a:rPr lang="en-US" sz="6400" dirty="0" smtClean="0">
                <a:solidFill>
                  <a:srgbClr val="0070C0"/>
                </a:solidFill>
                <a:latin typeface="Comic Sans MS" panose="030F0702030302020204" pitchFamily="66" charset="0"/>
              </a:rPr>
              <a:t> (2021)  </a:t>
            </a:r>
          </a:p>
          <a:p>
            <a:pPr marL="0" indent="0">
              <a:buNone/>
            </a:pPr>
            <a:r>
              <a:rPr lang="en-US" sz="6400" dirty="0" smtClean="0">
                <a:latin typeface="Comic Sans MS" panose="030F0702030302020204" pitchFamily="66" charset="0"/>
              </a:rPr>
              <a:t>Oscillating EDM </a:t>
            </a:r>
          </a:p>
          <a:p>
            <a:pPr marL="0" indent="0">
              <a:buNone/>
            </a:pPr>
            <a:r>
              <a:rPr lang="en-US" sz="6400" dirty="0" smtClean="0">
                <a:latin typeface="Comic Sans MS" panose="030F0702030302020204" pitchFamily="66" charset="0"/>
              </a:rPr>
              <a:t>         </a:t>
            </a:r>
            <a:r>
              <a:rPr lang="en-US" sz="6600" dirty="0">
                <a:solidFill>
                  <a:srgbClr val="7030A0"/>
                </a:solidFill>
                <a:latin typeface="Comic Sans MS" panose="030F0702030302020204" pitchFamily="66" charset="0"/>
              </a:rPr>
              <a:t/>
            </a:r>
            <a:br>
              <a:rPr lang="en-US" sz="6600" dirty="0">
                <a:solidFill>
                  <a:srgbClr val="7030A0"/>
                </a:solidFill>
                <a:latin typeface="Comic Sans MS" panose="030F0702030302020204" pitchFamily="66" charset="0"/>
              </a:rPr>
            </a:br>
            <a:r>
              <a:rPr lang="en-US" sz="6400" dirty="0" err="1" smtClean="0">
                <a:latin typeface="Comic Sans MS" panose="030F0702030302020204" pitchFamily="66" charset="0"/>
              </a:rPr>
              <a:t>Axion</a:t>
            </a:r>
            <a:r>
              <a:rPr lang="en-US" sz="6400" dirty="0" smtClean="0">
                <a:latin typeface="Comic Sans MS" panose="030F0702030302020204" pitchFamily="66" charset="0"/>
              </a:rPr>
              <a:t> halo acts on spin as a </a:t>
            </a:r>
            <a:r>
              <a:rPr lang="en-US" sz="6400" dirty="0" err="1" smtClean="0">
                <a:latin typeface="Comic Sans MS" panose="030F0702030302020204" pitchFamily="66" charset="0"/>
              </a:rPr>
              <a:t>psedomagnetic</a:t>
            </a:r>
            <a:r>
              <a:rPr lang="en-US" sz="6400" dirty="0" smtClean="0">
                <a:latin typeface="Comic Sans MS" panose="030F0702030302020204" pitchFamily="66" charset="0"/>
              </a:rPr>
              <a:t> field </a:t>
            </a:r>
            <a:r>
              <a:rPr lang="en-US" sz="6000" dirty="0" smtClean="0">
                <a:solidFill>
                  <a:srgbClr val="7030A0"/>
                </a:solidFill>
                <a:latin typeface="Comic Sans MS" panose="030F0702030302020204" pitchFamily="66" charset="0"/>
              </a:rPr>
              <a:t>(P</a:t>
            </a:r>
            <a:r>
              <a:rPr lang="en-US" sz="6000" dirty="0">
                <a:solidFill>
                  <a:srgbClr val="7030A0"/>
                </a:solidFill>
                <a:latin typeface="Comic Sans MS" panose="030F0702030302020204" pitchFamily="66" charset="0"/>
              </a:rPr>
              <a:t>. </a:t>
            </a:r>
            <a:r>
              <a:rPr lang="en-US" sz="6000" dirty="0" err="1">
                <a:solidFill>
                  <a:srgbClr val="7030A0"/>
                </a:solidFill>
                <a:latin typeface="Comic Sans MS" panose="030F0702030302020204" pitchFamily="66" charset="0"/>
              </a:rPr>
              <a:t>Vorobiev</a:t>
            </a:r>
            <a:r>
              <a:rPr lang="en-US" sz="6000" dirty="0">
                <a:solidFill>
                  <a:srgbClr val="7030A0"/>
                </a:solidFill>
                <a:latin typeface="Comic Sans MS" panose="030F0702030302020204" pitchFamily="66" charset="0"/>
              </a:rPr>
              <a:t>, </a:t>
            </a:r>
            <a:r>
              <a:rPr lang="en-US" sz="6000" dirty="0" err="1">
                <a:solidFill>
                  <a:srgbClr val="7030A0"/>
                </a:solidFill>
                <a:latin typeface="Comic Sans MS" panose="030F0702030302020204" pitchFamily="66" charset="0"/>
              </a:rPr>
              <a:t>I.Kolokolov</a:t>
            </a:r>
            <a:r>
              <a:rPr lang="en-US" sz="6000" dirty="0">
                <a:solidFill>
                  <a:srgbClr val="7030A0"/>
                </a:solidFill>
                <a:latin typeface="Comic Sans MS" panose="030F0702030302020204" pitchFamily="66" charset="0"/>
              </a:rPr>
              <a:t>, I. </a:t>
            </a:r>
            <a:r>
              <a:rPr lang="en-US" sz="6000" dirty="0" err="1">
                <a:solidFill>
                  <a:srgbClr val="7030A0"/>
                </a:solidFill>
                <a:latin typeface="Comic Sans MS" panose="030F0702030302020204" pitchFamily="66" charset="0"/>
              </a:rPr>
              <a:t>Fogel</a:t>
            </a:r>
            <a:r>
              <a:rPr lang="en-US" sz="6000" dirty="0">
                <a:solidFill>
                  <a:srgbClr val="7030A0"/>
                </a:solidFill>
                <a:latin typeface="Comic Sans MS" panose="030F0702030302020204" pitchFamily="66" charset="0"/>
              </a:rPr>
              <a:t> (1989), R. Barbieri (1989))</a:t>
            </a:r>
            <a:r>
              <a:rPr lang="en-US" sz="6400" dirty="0" smtClean="0">
                <a:latin typeface="Comic Sans MS" panose="030F0702030302020204" pitchFamily="66" charset="0"/>
              </a:rPr>
              <a:t>            </a:t>
            </a:r>
          </a:p>
          <a:p>
            <a:pPr marL="0" indent="0">
              <a:lnSpc>
                <a:spcPct val="120000"/>
              </a:lnSpc>
              <a:buNone/>
            </a:pPr>
            <a:r>
              <a:rPr lang="en-US" sz="6400" dirty="0" smtClean="0">
                <a:latin typeface="Comic Sans MS" panose="030F0702030302020204" pitchFamily="66" charset="0"/>
              </a:rPr>
              <a:t>Spins in storage rings move </a:t>
            </a:r>
            <a:r>
              <a:rPr lang="en-US" sz="6400" b="1" dirty="0" smtClean="0">
                <a:solidFill>
                  <a:srgbClr val="C00000"/>
                </a:solidFill>
                <a:latin typeface="Symbol" panose="05050102010706020507" pitchFamily="18" charset="2"/>
              </a:rPr>
              <a:t>~</a:t>
            </a:r>
            <a:r>
              <a:rPr lang="en-US" sz="6400" b="1" dirty="0" smtClean="0">
                <a:solidFill>
                  <a:srgbClr val="C00000"/>
                </a:solidFill>
                <a:latin typeface="Comic Sans MS" panose="030F0702030302020204" pitchFamily="66" charset="0"/>
              </a:rPr>
              <a:t>1000 </a:t>
            </a:r>
            <a:r>
              <a:rPr lang="en-US" sz="6400" dirty="0" smtClean="0">
                <a:latin typeface="Comic Sans MS" panose="030F0702030302020204" pitchFamily="66" charset="0"/>
              </a:rPr>
              <a:t>times faster than Earth w.r.t. </a:t>
            </a:r>
            <a:r>
              <a:rPr lang="en-US" sz="6400" dirty="0" err="1" smtClean="0">
                <a:latin typeface="Comic Sans MS" panose="030F0702030302020204" pitchFamily="66" charset="0"/>
              </a:rPr>
              <a:t>galatic</a:t>
            </a:r>
            <a:r>
              <a:rPr lang="en-US" sz="6400" dirty="0" smtClean="0">
                <a:latin typeface="Comic Sans MS" panose="030F0702030302020204" pitchFamily="66" charset="0"/>
              </a:rPr>
              <a:t> halo  </a:t>
            </a:r>
            <a:r>
              <a:rPr lang="en-US" sz="6400" dirty="0" err="1" smtClean="0">
                <a:latin typeface="Comic Sans MS" panose="030F0702030302020204" pitchFamily="66" charset="0"/>
              </a:rPr>
              <a:t>axions</a:t>
            </a:r>
            <a:r>
              <a:rPr lang="en-US" sz="6400" dirty="0" smtClean="0">
                <a:latin typeface="Comic Sans MS" panose="030F0702030302020204" pitchFamily="66" charset="0"/>
              </a:rPr>
              <a:t> </a:t>
            </a:r>
            <a:r>
              <a:rPr lang="en-US" sz="6400" dirty="0" smtClean="0">
                <a:latin typeface="Comic Sans MS" panose="030F0702030302020204" pitchFamily="66" charset="0"/>
                <a:sym typeface="Wingdings" panose="05000000000000000000" pitchFamily="2" charset="2"/>
              </a:rPr>
              <a:t> </a:t>
            </a:r>
            <a:r>
              <a:rPr lang="en-US" sz="6400" dirty="0" smtClean="0">
                <a:solidFill>
                  <a:srgbClr val="C00000"/>
                </a:solidFill>
                <a:latin typeface="Comic Sans MS" panose="030F0702030302020204" pitchFamily="66" charset="0"/>
                <a:sym typeface="Wingdings" panose="05000000000000000000" pitchFamily="2" charset="2"/>
              </a:rPr>
              <a:t>enhanced </a:t>
            </a:r>
            <a:r>
              <a:rPr lang="en-US" sz="6400" dirty="0" err="1" smtClean="0">
                <a:solidFill>
                  <a:srgbClr val="C00000"/>
                </a:solidFill>
                <a:latin typeface="Comic Sans MS" panose="030F0702030302020204" pitchFamily="66" charset="0"/>
                <a:sym typeface="Wingdings" panose="05000000000000000000" pitchFamily="2" charset="2"/>
              </a:rPr>
              <a:t>pseudomagnetic</a:t>
            </a:r>
            <a:r>
              <a:rPr lang="en-US" sz="6400" dirty="0" smtClean="0">
                <a:solidFill>
                  <a:srgbClr val="C00000"/>
                </a:solidFill>
                <a:latin typeface="Comic Sans MS" panose="030F0702030302020204" pitchFamily="66" charset="0"/>
                <a:sym typeface="Wingdings" panose="05000000000000000000" pitchFamily="2" charset="2"/>
              </a:rPr>
              <a:t> field, </a:t>
            </a:r>
            <a:r>
              <a:rPr lang="en-US" sz="6400" dirty="0" smtClean="0">
                <a:latin typeface="Comic Sans MS" panose="030F0702030302020204" pitchFamily="66" charset="0"/>
                <a:sym typeface="Wingdings" panose="05000000000000000000" pitchFamily="2" charset="2"/>
              </a:rPr>
              <a:t> </a:t>
            </a:r>
            <a:r>
              <a:rPr lang="en-US" sz="6400" dirty="0" err="1" smtClean="0">
                <a:latin typeface="Comic Sans MS" panose="030F0702030302020204" pitchFamily="66" charset="0"/>
                <a:sym typeface="Wingdings" panose="05000000000000000000" pitchFamily="2" charset="2"/>
              </a:rPr>
              <a:t>Foldy-</a:t>
            </a:r>
            <a:r>
              <a:rPr lang="en-US" sz="6400" dirty="0" err="1" smtClean="0">
                <a:latin typeface="Comic Sans MS" panose="030F0702030302020204" pitchFamily="66" charset="0"/>
              </a:rPr>
              <a:t>Wouthuysen</a:t>
            </a:r>
            <a:r>
              <a:rPr lang="en-US" sz="6400" dirty="0" smtClean="0">
                <a:latin typeface="Comic Sans MS" panose="030F0702030302020204" pitchFamily="66" charset="0"/>
              </a:rPr>
              <a:t> treatment is </a:t>
            </a:r>
            <a:r>
              <a:rPr lang="en-US" sz="6400" dirty="0" err="1" smtClean="0">
                <a:latin typeface="Comic Sans MS" panose="030F0702030302020204" pitchFamily="66" charset="0"/>
              </a:rPr>
              <a:t>mandatrory</a:t>
            </a:r>
            <a:r>
              <a:rPr lang="en-US" sz="6400" dirty="0" smtClean="0">
                <a:latin typeface="Comic Sans MS" panose="030F0702030302020204" pitchFamily="66" charset="0"/>
              </a:rPr>
              <a:t>           </a:t>
            </a:r>
            <a:r>
              <a:rPr lang="en-US" sz="6400" dirty="0" err="1" smtClean="0">
                <a:solidFill>
                  <a:srgbClr val="0070C0"/>
                </a:solidFill>
                <a:latin typeface="Comic Sans MS" panose="030F0702030302020204" pitchFamily="66" charset="0"/>
              </a:rPr>
              <a:t>Silenko</a:t>
            </a:r>
            <a:r>
              <a:rPr lang="en-US" sz="6400" dirty="0" smtClean="0">
                <a:solidFill>
                  <a:srgbClr val="0070C0"/>
                </a:solidFill>
                <a:latin typeface="Comic Sans MS" panose="030F0702030302020204" pitchFamily="66" charset="0"/>
              </a:rPr>
              <a:t> (2022)</a:t>
            </a:r>
          </a:p>
          <a:p>
            <a:pPr marL="0" indent="0">
              <a:lnSpc>
                <a:spcPct val="120000"/>
              </a:lnSpc>
              <a:buNone/>
            </a:pPr>
            <a:endParaRPr lang="en-US" sz="6400" dirty="0" smtClean="0">
              <a:solidFill>
                <a:srgbClr val="0070C0"/>
              </a:solidFill>
              <a:latin typeface="Comic Sans MS" panose="030F0702030302020204" pitchFamily="66" charset="0"/>
            </a:endParaRPr>
          </a:p>
          <a:p>
            <a:pPr marL="0" indent="0">
              <a:lnSpc>
                <a:spcPct val="120000"/>
              </a:lnSpc>
              <a:buNone/>
            </a:pPr>
            <a:r>
              <a:rPr lang="en-US" sz="6400" dirty="0" smtClean="0">
                <a:solidFill>
                  <a:srgbClr val="0070C0"/>
                </a:solidFill>
                <a:latin typeface="Comic Sans MS" panose="030F0702030302020204" pitchFamily="66" charset="0"/>
              </a:rPr>
              <a:t>Instantaneous spin rotation</a:t>
            </a:r>
            <a:endParaRPr lang="en-US" sz="6400" dirty="0">
              <a:solidFill>
                <a:srgbClr val="0070C0"/>
              </a:solidFill>
              <a:latin typeface="Comic Sans MS" panose="030F0702030302020204" pitchFamily="66" charset="0"/>
            </a:endParaRPr>
          </a:p>
          <a:p>
            <a:pPr marL="0" indent="0">
              <a:buNone/>
            </a:pPr>
            <a:endParaRPr lang="en-US" sz="6400" dirty="0">
              <a:latin typeface="Comic Sans MS" panose="030F0702030302020204" pitchFamily="66" charset="0"/>
            </a:endParaRPr>
          </a:p>
          <a:p>
            <a:pPr marL="0" indent="0">
              <a:buNone/>
            </a:pPr>
            <a:r>
              <a:rPr lang="en-US" sz="6400" dirty="0" smtClean="0">
                <a:latin typeface="Comic Sans MS" panose="030F0702030302020204" pitchFamily="66" charset="0"/>
              </a:rPr>
              <a:t>                                      </a:t>
            </a:r>
            <a:r>
              <a:rPr lang="en-US" sz="6400" dirty="0" err="1" smtClean="0">
                <a:solidFill>
                  <a:srgbClr val="C00000"/>
                </a:solidFill>
                <a:latin typeface="Comic Sans MS" panose="030F0702030302020204" pitchFamily="66" charset="0"/>
              </a:rPr>
              <a:t>pseudomagnetic</a:t>
            </a:r>
            <a:r>
              <a:rPr lang="en-US" sz="6400" dirty="0" smtClean="0">
                <a:solidFill>
                  <a:srgbClr val="C00000"/>
                </a:solidFill>
                <a:latin typeface="Comic Sans MS" panose="030F0702030302020204" pitchFamily="66" charset="0"/>
              </a:rPr>
              <a:t> field </a:t>
            </a:r>
            <a:r>
              <a:rPr lang="en-US" sz="6400" dirty="0" smtClean="0">
                <a:solidFill>
                  <a:srgbClr val="7030A0"/>
                </a:solidFill>
                <a:latin typeface="Comic Sans MS" panose="030F0702030302020204" pitchFamily="66" charset="0"/>
              </a:rPr>
              <a:t>(= </a:t>
            </a:r>
            <a:r>
              <a:rPr lang="en-US" sz="6400" dirty="0" err="1" smtClean="0">
                <a:solidFill>
                  <a:srgbClr val="7030A0"/>
                </a:solidFill>
                <a:latin typeface="Comic Sans MS" panose="030F0702030302020204" pitchFamily="66" charset="0"/>
              </a:rPr>
              <a:t>rf</a:t>
            </a:r>
            <a:r>
              <a:rPr lang="en-US" sz="6400" dirty="0" smtClean="0">
                <a:solidFill>
                  <a:srgbClr val="7030A0"/>
                </a:solidFill>
                <a:latin typeface="Comic Sans MS" panose="030F0702030302020204" pitchFamily="66" charset="0"/>
              </a:rPr>
              <a:t> solenoid)</a:t>
            </a:r>
            <a:r>
              <a:rPr lang="en-US" sz="6400" dirty="0" smtClean="0">
                <a:latin typeface="Comic Sans MS" panose="030F0702030302020204" pitchFamily="66" charset="0"/>
              </a:rPr>
              <a:t>         </a:t>
            </a:r>
            <a:r>
              <a:rPr lang="en-US" sz="6400" dirty="0" smtClean="0">
                <a:solidFill>
                  <a:srgbClr val="C00000"/>
                </a:solidFill>
                <a:latin typeface="Comic Sans MS" panose="030F0702030302020204" pitchFamily="66" charset="0"/>
              </a:rPr>
              <a:t>oscillating EDM </a:t>
            </a:r>
            <a:r>
              <a:rPr lang="en-US" sz="6400" dirty="0" smtClean="0">
                <a:solidFill>
                  <a:srgbClr val="0070C0"/>
                </a:solidFill>
                <a:latin typeface="Comic Sans MS" panose="030F0702030302020204" pitchFamily="66" charset="0"/>
              </a:rPr>
              <a:t>(= </a:t>
            </a:r>
            <a:r>
              <a:rPr lang="en-US" sz="6400" dirty="0" smtClean="0">
                <a:solidFill>
                  <a:srgbClr val="7030A0"/>
                </a:solidFill>
                <a:latin typeface="Comic Sans MS" panose="030F0702030302020204" pitchFamily="66" charset="0"/>
              </a:rPr>
              <a:t>Wien filter</a:t>
            </a:r>
            <a:r>
              <a:rPr lang="en-US" sz="6400" dirty="0" smtClean="0">
                <a:solidFill>
                  <a:srgbClr val="0070C0"/>
                </a:solidFill>
                <a:latin typeface="Comic Sans MS" panose="030F0702030302020204" pitchFamily="66" charset="0"/>
              </a:rPr>
              <a:t>)</a:t>
            </a:r>
            <a:endParaRPr lang="en-US" sz="6400" dirty="0" smtClean="0">
              <a:solidFill>
                <a:srgbClr val="0070C0"/>
              </a:solidFill>
              <a:latin typeface="Symbol" panose="05050102010706020507" pitchFamily="18" charset="2"/>
            </a:endParaRPr>
          </a:p>
          <a:p>
            <a:pPr marL="0" indent="0">
              <a:buNone/>
            </a:pPr>
            <a:r>
              <a:rPr lang="en-US" sz="6400" dirty="0" smtClean="0">
                <a:latin typeface="Symbol" panose="05050102010706020507" pitchFamily="18" charset="2"/>
              </a:rPr>
              <a:t>p/2 </a:t>
            </a:r>
            <a:r>
              <a:rPr lang="en-US" sz="6400" dirty="0" smtClean="0">
                <a:latin typeface="Comic Sans MS" panose="030F0702030302020204" pitchFamily="66" charset="0"/>
              </a:rPr>
              <a:t>phase shift of two spin rotators with orthogonal spin rotation axes ---  spin rotations are in sync             </a:t>
            </a:r>
          </a:p>
          <a:p>
            <a:pPr marL="0" indent="0">
              <a:buNone/>
            </a:pPr>
            <a:endParaRPr lang="en-US" sz="6400" dirty="0" smtClean="0">
              <a:latin typeface="Comic Sans MS" panose="030F0702030302020204" pitchFamily="66" charset="0"/>
            </a:endParaRPr>
          </a:p>
          <a:p>
            <a:pPr marL="0" indent="0">
              <a:buNone/>
            </a:pPr>
            <a:r>
              <a:rPr lang="en-US" sz="6400" dirty="0" err="1" smtClean="0">
                <a:latin typeface="Comic Sans MS" panose="030F0702030302020204" pitchFamily="66" charset="0"/>
              </a:rPr>
              <a:t>Axion</a:t>
            </a:r>
            <a:r>
              <a:rPr lang="en-US" sz="6400" dirty="0" smtClean="0">
                <a:latin typeface="Comic Sans MS" panose="030F0702030302020204" pitchFamily="66" charset="0"/>
              </a:rPr>
              <a:t> induced </a:t>
            </a:r>
            <a:r>
              <a:rPr lang="en-US" sz="6400" dirty="0" smtClean="0">
                <a:solidFill>
                  <a:srgbClr val="C00000"/>
                </a:solidFill>
                <a:latin typeface="Comic Sans MS" panose="030F0702030302020204" pitchFamily="66" charset="0"/>
              </a:rPr>
              <a:t>resonance</a:t>
            </a:r>
            <a:r>
              <a:rPr lang="en-US" sz="6400" dirty="0" smtClean="0">
                <a:latin typeface="Comic Sans MS" panose="030F0702030302020204" pitchFamily="66" charset="0"/>
              </a:rPr>
              <a:t> spin-flip angular velocity                                         </a:t>
            </a:r>
            <a:r>
              <a:rPr lang="en-US" sz="6400" dirty="0" err="1" smtClean="0">
                <a:solidFill>
                  <a:srgbClr val="0070C0"/>
                </a:solidFill>
                <a:latin typeface="Comic Sans MS" panose="030F0702030302020204" pitchFamily="66" charset="0"/>
              </a:rPr>
              <a:t>Silenko</a:t>
            </a:r>
            <a:r>
              <a:rPr lang="en-US" sz="6400" dirty="0" smtClean="0">
                <a:solidFill>
                  <a:srgbClr val="0070C0"/>
                </a:solidFill>
                <a:latin typeface="Comic Sans MS" panose="030F0702030302020204" pitchFamily="66" charset="0"/>
              </a:rPr>
              <a:t> (2022), NNN (2022)</a:t>
            </a:r>
          </a:p>
          <a:p>
            <a:pPr marL="0" indent="0">
              <a:buNone/>
            </a:pPr>
            <a:endParaRPr lang="en-US" sz="6400" dirty="0">
              <a:solidFill>
                <a:srgbClr val="0070C0"/>
              </a:solidFill>
              <a:latin typeface="Comic Sans MS" panose="030F0702030302020204" pitchFamily="66" charset="0"/>
            </a:endParaRPr>
          </a:p>
          <a:p>
            <a:pPr marL="0" indent="0">
              <a:buNone/>
            </a:pPr>
            <a:r>
              <a:rPr lang="en-US" sz="6400" dirty="0" smtClean="0">
                <a:latin typeface="Comic Sans MS" panose="030F0702030302020204" pitchFamily="66" charset="0"/>
              </a:rPr>
              <a:t>                                                                     is independent of the spin-</a:t>
            </a:r>
            <a:r>
              <a:rPr lang="en-US" sz="6400" dirty="0" err="1" smtClean="0">
                <a:latin typeface="Comic Sans MS" panose="030F0702030302020204" pitchFamily="66" charset="0"/>
              </a:rPr>
              <a:t>axion</a:t>
            </a:r>
            <a:r>
              <a:rPr lang="en-US" sz="6400" dirty="0" smtClean="0">
                <a:latin typeface="Comic Sans MS" panose="030F0702030302020204" pitchFamily="66" charset="0"/>
              </a:rPr>
              <a:t> phase difference</a:t>
            </a:r>
          </a:p>
          <a:p>
            <a:pPr marL="0" indent="0">
              <a:buNone/>
            </a:pPr>
            <a:endParaRPr lang="en-US" sz="7200" dirty="0">
              <a:solidFill>
                <a:srgbClr val="C00000"/>
              </a:solidFill>
              <a:latin typeface="Comic Sans MS" panose="030F0702030302020204" pitchFamily="66" charset="0"/>
            </a:endParaRPr>
          </a:p>
          <a:p>
            <a:pPr marL="0" indent="0">
              <a:buNone/>
            </a:pPr>
            <a:endParaRPr lang="en-US" sz="7200" dirty="0" smtClean="0">
              <a:solidFill>
                <a:srgbClr val="C00000"/>
              </a:solidFill>
              <a:latin typeface="Comic Sans MS" panose="030F0702030302020204" pitchFamily="66" charset="0"/>
            </a:endParaRPr>
          </a:p>
          <a:p>
            <a:pPr marL="0" indent="0">
              <a:buNone/>
            </a:pPr>
            <a:endParaRPr lang="en-US" sz="7200" dirty="0" smtClean="0">
              <a:solidFill>
                <a:srgbClr val="C00000"/>
              </a:solidFill>
              <a:latin typeface="Comic Sans MS" panose="030F0702030302020204" pitchFamily="66" charset="0"/>
            </a:endParaRPr>
          </a:p>
          <a:p>
            <a:pPr marL="0" indent="0">
              <a:buNone/>
            </a:pPr>
            <a:endParaRPr lang="en-US" sz="7200" dirty="0" smtClean="0">
              <a:solidFill>
                <a:srgbClr val="C00000"/>
              </a:solidFill>
              <a:latin typeface="Comic Sans MS" panose="030F0702030302020204" pitchFamily="66" charset="0"/>
            </a:endParaRPr>
          </a:p>
          <a:p>
            <a:pPr marL="0" indent="0">
              <a:buNone/>
            </a:pPr>
            <a:endParaRPr lang="en-US" sz="6400" dirty="0">
              <a:solidFill>
                <a:srgbClr val="C00000"/>
              </a:solidFill>
              <a:latin typeface="Comic Sans MS" panose="030F0702030302020204" pitchFamily="66" charset="0"/>
            </a:endParaRPr>
          </a:p>
          <a:p>
            <a:pPr marL="0" indent="0">
              <a:buNone/>
            </a:pPr>
            <a:endParaRPr lang="en-US" sz="6400" dirty="0" smtClean="0">
              <a:solidFill>
                <a:srgbClr val="C00000"/>
              </a:solidFill>
              <a:latin typeface="Comic Sans MS" panose="030F0702030302020204" pitchFamily="66" charset="0"/>
            </a:endParaRPr>
          </a:p>
          <a:p>
            <a:endParaRPr lang="ru-RU" sz="2000" dirty="0" smtClean="0">
              <a:latin typeface="Comic Sans MS" panose="030F0702030302020204" pitchFamily="66" charset="0"/>
            </a:endParaRPr>
          </a:p>
          <a:p>
            <a:endParaRPr lang="ru-RU" sz="2000" dirty="0">
              <a:latin typeface="Comic Sans MS" panose="030F0702030302020204" pitchFamily="66" charset="0"/>
            </a:endParaRPr>
          </a:p>
          <a:p>
            <a:endParaRPr lang="ru-RU" sz="2000" dirty="0" smtClean="0">
              <a:latin typeface="Comic Sans MS" panose="030F0702030302020204" pitchFamily="66" charset="0"/>
            </a:endParaRPr>
          </a:p>
          <a:p>
            <a:endParaRPr lang="ru-RU" sz="2000" dirty="0">
              <a:latin typeface="Comic Sans MS" panose="030F0702030302020204" pitchFamily="66" charset="0"/>
            </a:endParaRPr>
          </a:p>
          <a:p>
            <a:endParaRPr lang="ru-RU" sz="2000" dirty="0" smtClean="0">
              <a:latin typeface="Comic Sans MS" panose="030F0702030302020204" pitchFamily="66" charset="0"/>
            </a:endParaRPr>
          </a:p>
          <a:p>
            <a:endParaRPr lang="ru-RU" sz="2000" dirty="0" smtClean="0">
              <a:latin typeface="Comic Sans MS" panose="030F0702030302020204" pitchFamily="66" charset="0"/>
            </a:endParaRPr>
          </a:p>
          <a:p>
            <a:r>
              <a:rPr lang="en-US" sz="2000" dirty="0" smtClean="0">
                <a:latin typeface="Comic Sans MS" panose="030F0702030302020204" pitchFamily="66" charset="0"/>
              </a:rPr>
              <a:t>   </a:t>
            </a:r>
            <a:endParaRPr lang="ru-RU" sz="2000" dirty="0">
              <a:latin typeface="Comic Sans MS" panose="030F0702030302020204" pitchFamily="66" charset="0"/>
            </a:endParaRPr>
          </a:p>
        </p:txBody>
      </p:sp>
      <p:sp>
        <p:nvSpPr>
          <p:cNvPr id="4" name="Дата 3"/>
          <p:cNvSpPr>
            <a:spLocks noGrp="1"/>
          </p:cNvSpPr>
          <p:nvPr>
            <p:ph type="dt" sz="half" idx="10"/>
          </p:nvPr>
        </p:nvSpPr>
        <p:spPr/>
        <p:txBody>
          <a:bodyPr/>
          <a:lstStyle/>
          <a:p>
            <a:fld id="{BB955EE8-9797-47AE-88F0-674FEE0CE4DA}" type="datetime1">
              <a:rPr lang="ru-RU" smtClean="0"/>
              <a:t>20.02.2025</a:t>
            </a:fld>
            <a:endParaRPr lang="ru-RU" dirty="0"/>
          </a:p>
        </p:txBody>
      </p:sp>
      <p:sp>
        <p:nvSpPr>
          <p:cNvPr id="5" name="Номер слайда 4"/>
          <p:cNvSpPr>
            <a:spLocks noGrp="1"/>
          </p:cNvSpPr>
          <p:nvPr>
            <p:ph type="sldNum" sz="quarter" idx="12"/>
          </p:nvPr>
        </p:nvSpPr>
        <p:spPr/>
        <p:txBody>
          <a:bodyPr/>
          <a:lstStyle/>
          <a:p>
            <a:fld id="{3A239050-E816-432C-A4D0-7DA556497304}" type="slidenum">
              <a:rPr lang="ru-RU" smtClean="0"/>
              <a:t>8</a:t>
            </a:fld>
            <a:endParaRPr lang="ru-RU" dirty="0"/>
          </a:p>
        </p:txBody>
      </p:sp>
      <p:pic>
        <p:nvPicPr>
          <p:cNvPr id="6" name="Рисунок 5"/>
          <p:cNvPicPr>
            <a:picLocks noChangeAspect="1"/>
          </p:cNvPicPr>
          <p:nvPr/>
        </p:nvPicPr>
        <p:blipFill>
          <a:blip r:embed="rId2"/>
          <a:stretch>
            <a:fillRect/>
          </a:stretch>
        </p:blipFill>
        <p:spPr>
          <a:xfrm>
            <a:off x="3307139" y="597051"/>
            <a:ext cx="931111" cy="398017"/>
          </a:xfrm>
          <a:prstGeom prst="rect">
            <a:avLst/>
          </a:prstGeom>
        </p:spPr>
      </p:pic>
      <p:pic>
        <p:nvPicPr>
          <p:cNvPr id="7" name="Рисунок 6"/>
          <p:cNvPicPr>
            <a:picLocks noChangeAspect="1"/>
          </p:cNvPicPr>
          <p:nvPr/>
        </p:nvPicPr>
        <p:blipFill>
          <a:blip r:embed="rId3"/>
          <a:stretch>
            <a:fillRect/>
          </a:stretch>
        </p:blipFill>
        <p:spPr>
          <a:xfrm>
            <a:off x="4017391" y="579768"/>
            <a:ext cx="2847872" cy="317144"/>
          </a:xfrm>
          <a:prstGeom prst="rect">
            <a:avLst/>
          </a:prstGeom>
        </p:spPr>
      </p:pic>
      <p:pic>
        <p:nvPicPr>
          <p:cNvPr id="9" name="Рисунок 8"/>
          <p:cNvPicPr>
            <a:picLocks noChangeAspect="1"/>
          </p:cNvPicPr>
          <p:nvPr/>
        </p:nvPicPr>
        <p:blipFill>
          <a:blip r:embed="rId4"/>
          <a:stretch>
            <a:fillRect/>
          </a:stretch>
        </p:blipFill>
        <p:spPr>
          <a:xfrm>
            <a:off x="838200" y="1014706"/>
            <a:ext cx="1495097" cy="563616"/>
          </a:xfrm>
          <a:prstGeom prst="rect">
            <a:avLst/>
          </a:prstGeom>
        </p:spPr>
      </p:pic>
      <p:pic>
        <p:nvPicPr>
          <p:cNvPr id="10" name="Рисунок 9"/>
          <p:cNvPicPr>
            <a:picLocks noChangeAspect="1"/>
          </p:cNvPicPr>
          <p:nvPr/>
        </p:nvPicPr>
        <p:blipFill>
          <a:blip r:embed="rId5"/>
          <a:stretch>
            <a:fillRect/>
          </a:stretch>
        </p:blipFill>
        <p:spPr>
          <a:xfrm>
            <a:off x="3482172" y="929784"/>
            <a:ext cx="2134937" cy="759390"/>
          </a:xfrm>
          <a:prstGeom prst="rect">
            <a:avLst/>
          </a:prstGeom>
        </p:spPr>
      </p:pic>
      <p:pic>
        <p:nvPicPr>
          <p:cNvPr id="8" name="Рисунок 7"/>
          <p:cNvPicPr>
            <a:picLocks noChangeAspect="1"/>
          </p:cNvPicPr>
          <p:nvPr/>
        </p:nvPicPr>
        <p:blipFill>
          <a:blip r:embed="rId6"/>
          <a:stretch>
            <a:fillRect/>
          </a:stretch>
        </p:blipFill>
        <p:spPr>
          <a:xfrm>
            <a:off x="2908753" y="1763164"/>
            <a:ext cx="748848" cy="497942"/>
          </a:xfrm>
          <a:prstGeom prst="rect">
            <a:avLst/>
          </a:prstGeom>
        </p:spPr>
      </p:pic>
      <p:pic>
        <p:nvPicPr>
          <p:cNvPr id="11" name="Рисунок 10"/>
          <p:cNvPicPr>
            <a:picLocks noChangeAspect="1"/>
          </p:cNvPicPr>
          <p:nvPr/>
        </p:nvPicPr>
        <p:blipFill>
          <a:blip r:embed="rId7"/>
          <a:stretch>
            <a:fillRect/>
          </a:stretch>
        </p:blipFill>
        <p:spPr>
          <a:xfrm>
            <a:off x="3813369" y="1721841"/>
            <a:ext cx="1336700" cy="593172"/>
          </a:xfrm>
          <a:prstGeom prst="rect">
            <a:avLst/>
          </a:prstGeom>
        </p:spPr>
      </p:pic>
      <p:pic>
        <p:nvPicPr>
          <p:cNvPr id="12" name="Рисунок 11"/>
          <p:cNvPicPr>
            <a:picLocks noChangeAspect="1"/>
          </p:cNvPicPr>
          <p:nvPr/>
        </p:nvPicPr>
        <p:blipFill>
          <a:blip r:embed="rId8"/>
          <a:stretch>
            <a:fillRect/>
          </a:stretch>
        </p:blipFill>
        <p:spPr>
          <a:xfrm>
            <a:off x="3186524" y="3557208"/>
            <a:ext cx="5381815" cy="619978"/>
          </a:xfrm>
          <a:prstGeom prst="rect">
            <a:avLst/>
          </a:prstGeom>
        </p:spPr>
      </p:pic>
      <p:pic>
        <p:nvPicPr>
          <p:cNvPr id="15" name="Рисунок 14"/>
          <p:cNvPicPr>
            <a:picLocks noChangeAspect="1"/>
          </p:cNvPicPr>
          <p:nvPr/>
        </p:nvPicPr>
        <p:blipFill>
          <a:blip r:embed="rId9"/>
          <a:stretch>
            <a:fillRect/>
          </a:stretch>
        </p:blipFill>
        <p:spPr>
          <a:xfrm>
            <a:off x="582922" y="5569829"/>
            <a:ext cx="3230447" cy="666940"/>
          </a:xfrm>
          <a:prstGeom prst="rect">
            <a:avLst/>
          </a:prstGeom>
        </p:spPr>
      </p:pic>
      <p:cxnSp>
        <p:nvCxnSpPr>
          <p:cNvPr id="20" name="Прямая со стрелкой 19"/>
          <p:cNvCxnSpPr/>
          <p:nvPr/>
        </p:nvCxnSpPr>
        <p:spPr>
          <a:xfrm>
            <a:off x="6944403" y="4040485"/>
            <a:ext cx="338420" cy="2124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p:nvPr/>
        </p:nvCxnSpPr>
        <p:spPr>
          <a:xfrm flipH="1">
            <a:off x="4908839" y="4040485"/>
            <a:ext cx="482459" cy="2293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96971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3031" y="3085495"/>
            <a:ext cx="10374630" cy="1475105"/>
          </a:xfrm>
        </p:spPr>
        <p:txBody>
          <a:bodyPr>
            <a:normAutofit fontScale="90000"/>
          </a:bodyPr>
          <a:lstStyle/>
          <a:p>
            <a:r>
              <a:rPr lang="en-US" sz="2400" dirty="0" smtClean="0">
                <a:latin typeface="Comic Sans MS" panose="030F0702030302020204" pitchFamily="66" charset="0"/>
              </a:rPr>
              <a:t/>
            </a:r>
            <a:br>
              <a:rPr lang="en-US" sz="2400" dirty="0" smtClean="0">
                <a:latin typeface="Comic Sans MS" panose="030F0702030302020204" pitchFamily="66" charset="0"/>
              </a:rPr>
            </a:br>
            <a:r>
              <a:rPr lang="en-US" sz="1800" dirty="0">
                <a:latin typeface="Comic Sans MS" panose="030F0702030302020204" pitchFamily="66" charset="0"/>
              </a:rPr>
              <a:t/>
            </a:r>
            <a:br>
              <a:rPr lang="en-US" sz="1800" dirty="0">
                <a:latin typeface="Comic Sans MS" panose="030F0702030302020204" pitchFamily="66" charset="0"/>
              </a:rPr>
            </a:br>
            <a:r>
              <a:rPr lang="en-US" sz="1800" dirty="0" smtClean="0">
                <a:solidFill>
                  <a:srgbClr val="C00000"/>
                </a:solidFill>
                <a:latin typeface="Comic Sans MS" panose="030F0702030302020204" pitchFamily="66" charset="0"/>
              </a:rPr>
              <a:t>Dynamics of the Froissart-</a:t>
            </a:r>
            <a:r>
              <a:rPr lang="en-US" sz="1800" dirty="0" err="1" smtClean="0">
                <a:solidFill>
                  <a:srgbClr val="C00000"/>
                </a:solidFill>
                <a:latin typeface="Comic Sans MS" panose="030F0702030302020204" pitchFamily="66" charset="0"/>
              </a:rPr>
              <a:t>Stora</a:t>
            </a:r>
            <a:r>
              <a:rPr lang="en-US" sz="1800" dirty="0" smtClean="0">
                <a:solidFill>
                  <a:srgbClr val="C00000"/>
                </a:solidFill>
                <a:latin typeface="Comic Sans MS" panose="030F0702030302020204" pitchFamily="66" charset="0"/>
              </a:rPr>
              <a:t> scan:  </a:t>
            </a:r>
            <a:r>
              <a:rPr lang="en-US" sz="1800" dirty="0" err="1" smtClean="0">
                <a:solidFill>
                  <a:srgbClr val="C00000"/>
                </a:solidFill>
                <a:latin typeface="Comic Sans MS" panose="030F0702030302020204" pitchFamily="66" charset="0"/>
              </a:rPr>
              <a:t>axion</a:t>
            </a:r>
            <a:r>
              <a:rPr lang="en-US" sz="1800" dirty="0" smtClean="0">
                <a:solidFill>
                  <a:srgbClr val="C00000"/>
                </a:solidFill>
                <a:latin typeface="Comic Sans MS" panose="030F0702030302020204" pitchFamily="66" charset="0"/>
              </a:rPr>
              <a:t> phase ambiguity</a:t>
            </a:r>
            <a:br>
              <a:rPr lang="en-US" sz="1800" dirty="0" smtClean="0">
                <a:solidFill>
                  <a:srgbClr val="C00000"/>
                </a:solidFill>
                <a:latin typeface="Comic Sans MS" panose="030F0702030302020204" pitchFamily="66" charset="0"/>
              </a:rPr>
            </a:br>
            <a:r>
              <a:rPr lang="en-US" sz="1800" dirty="0">
                <a:solidFill>
                  <a:srgbClr val="C00000"/>
                </a:solidFill>
                <a:latin typeface="Comic Sans MS" panose="030F0702030302020204" pitchFamily="66" charset="0"/>
              </a:rPr>
              <a:t/>
            </a:r>
            <a:br>
              <a:rPr lang="en-US" sz="1800" dirty="0">
                <a:solidFill>
                  <a:srgbClr val="C00000"/>
                </a:solidFill>
                <a:latin typeface="Comic Sans MS" panose="030F0702030302020204" pitchFamily="66" charset="0"/>
              </a:rPr>
            </a:br>
            <a:r>
              <a:rPr lang="en-US" sz="1800" dirty="0" smtClean="0">
                <a:latin typeface="Comic Sans MS" panose="030F0702030302020204" pitchFamily="66" charset="0"/>
              </a:rPr>
              <a:t>Duration of the spin-jump must be  shorter than the </a:t>
            </a:r>
            <a:r>
              <a:rPr lang="en-US" sz="1800" dirty="0" err="1" smtClean="0">
                <a:latin typeface="Comic Sans MS" panose="030F0702030302020204" pitchFamily="66" charset="0"/>
              </a:rPr>
              <a:t>axion</a:t>
            </a:r>
            <a:r>
              <a:rPr lang="en-US" sz="1800" dirty="0" smtClean="0">
                <a:latin typeface="Comic Sans MS" panose="030F0702030302020204" pitchFamily="66" charset="0"/>
              </a:rPr>
              <a:t> coherence time</a:t>
            </a:r>
            <a:r>
              <a:rPr lang="en-US" sz="1800" dirty="0" smtClean="0">
                <a:solidFill>
                  <a:srgbClr val="C00000"/>
                </a:solidFill>
                <a:latin typeface="Comic Sans MS" panose="030F0702030302020204" pitchFamily="66" charset="0"/>
              </a:rPr>
              <a:t/>
            </a:r>
            <a:br>
              <a:rPr lang="en-US" sz="1800" dirty="0" smtClean="0">
                <a:solidFill>
                  <a:srgbClr val="C00000"/>
                </a:solidFill>
                <a:latin typeface="Comic Sans MS" panose="030F0702030302020204" pitchFamily="66" charset="0"/>
              </a:rPr>
            </a:br>
            <a:r>
              <a:rPr lang="en-US" sz="1800" dirty="0" smtClean="0">
                <a:latin typeface="Comic Sans MS" panose="030F0702030302020204" pitchFamily="66" charset="0"/>
              </a:rPr>
              <a:t/>
            </a:r>
            <a:br>
              <a:rPr lang="en-US" sz="1800" dirty="0" smtClean="0">
                <a:latin typeface="Comic Sans MS" panose="030F0702030302020204" pitchFamily="66" charset="0"/>
              </a:rPr>
            </a:br>
            <a:r>
              <a:rPr lang="en-US" sz="1800" dirty="0" smtClean="0">
                <a:latin typeface="Comic Sans MS" panose="030F0702030302020204" pitchFamily="66" charset="0"/>
              </a:rPr>
              <a:t>JEDI sensitive to m</a:t>
            </a:r>
            <a:r>
              <a:rPr lang="en-US" sz="1800" baseline="-25000" dirty="0" smtClean="0">
                <a:latin typeface="Comic Sans MS" panose="030F0702030302020204" pitchFamily="66" charset="0"/>
              </a:rPr>
              <a:t>a</a:t>
            </a:r>
            <a:r>
              <a:rPr lang="en-US" sz="1800" dirty="0" smtClean="0">
                <a:latin typeface="Comic Sans MS" panose="030F0702030302020204" pitchFamily="66" charset="0"/>
              </a:rPr>
              <a:t> = 0.5 </a:t>
            </a:r>
            <a:r>
              <a:rPr lang="en-US" sz="1800" dirty="0" err="1" smtClean="0">
                <a:latin typeface="Comic Sans MS" panose="030F0702030302020204" pitchFamily="66" charset="0"/>
              </a:rPr>
              <a:t>neV</a:t>
            </a:r>
            <a:r>
              <a:rPr lang="en-US" sz="1800" dirty="0" smtClean="0">
                <a:latin typeface="Comic Sans MS" panose="030F0702030302020204" pitchFamily="66" charset="0"/>
              </a:rPr>
              <a:t>, lab velocity </a:t>
            </a:r>
            <a:r>
              <a:rPr lang="en-US" sz="1800" dirty="0" err="1" smtClean="0">
                <a:latin typeface="Comic Sans MS" panose="030F0702030302020204" pitchFamily="66" charset="0"/>
              </a:rPr>
              <a:t>wrt</a:t>
            </a:r>
            <a:r>
              <a:rPr lang="en-US" sz="1800" dirty="0" smtClean="0">
                <a:latin typeface="Comic Sans MS" panose="030F0702030302020204" pitchFamily="66" charset="0"/>
              </a:rPr>
              <a:t> </a:t>
            </a:r>
            <a:r>
              <a:rPr lang="en-US" sz="1800" dirty="0" err="1" smtClean="0">
                <a:latin typeface="Comic Sans MS" panose="030F0702030302020204" pitchFamily="66" charset="0"/>
              </a:rPr>
              <a:t>axions</a:t>
            </a:r>
            <a:r>
              <a:rPr lang="en-US" sz="1800" dirty="0" smtClean="0">
                <a:latin typeface="Comic Sans MS" panose="030F0702030302020204" pitchFamily="66" charset="0"/>
              </a:rPr>
              <a:t> halo v ~10</a:t>
            </a:r>
            <a:r>
              <a:rPr lang="en-US" sz="1800" baseline="30000" dirty="0" smtClean="0">
                <a:latin typeface="Comic Sans MS" panose="030F0702030302020204" pitchFamily="66" charset="0"/>
              </a:rPr>
              <a:t>-3 </a:t>
            </a:r>
            <a:r>
              <a:rPr lang="en-US" sz="1800" dirty="0" smtClean="0">
                <a:latin typeface="Comic Sans MS" panose="030F0702030302020204" pitchFamily="66" charset="0"/>
              </a:rPr>
              <a:t> </a:t>
            </a:r>
            <a:r>
              <a:rPr lang="en-US" sz="1800" dirty="0" smtClean="0">
                <a:latin typeface="Comic Sans MS" panose="030F0702030302020204" pitchFamily="66" charset="0"/>
                <a:sym typeface="Wingdings" panose="05000000000000000000" pitchFamily="2" charset="2"/>
              </a:rPr>
              <a:t>   </a:t>
            </a:r>
            <a:br>
              <a:rPr lang="en-US" sz="1800" dirty="0" smtClean="0">
                <a:latin typeface="Comic Sans MS" panose="030F0702030302020204" pitchFamily="66" charset="0"/>
                <a:sym typeface="Wingdings" panose="05000000000000000000" pitchFamily="2" charset="2"/>
              </a:rPr>
            </a:br>
            <a:r>
              <a:rPr lang="en-US" sz="1800" dirty="0" smtClean="0">
                <a:latin typeface="Comic Sans MS" panose="030F0702030302020204" pitchFamily="66" charset="0"/>
                <a:sym typeface="Wingdings" panose="05000000000000000000" pitchFamily="2" charset="2"/>
              </a:rPr>
              <a:t> </a:t>
            </a:r>
            <a:br>
              <a:rPr lang="en-US" sz="1800" dirty="0" smtClean="0">
                <a:latin typeface="Comic Sans MS" panose="030F0702030302020204" pitchFamily="66" charset="0"/>
                <a:sym typeface="Wingdings" panose="05000000000000000000" pitchFamily="2" charset="2"/>
              </a:rPr>
            </a:br>
            <a:r>
              <a:rPr lang="en-US" sz="1800" b="1" dirty="0" smtClean="0">
                <a:latin typeface="Symbol" panose="05050102010706020507" pitchFamily="18" charset="2"/>
                <a:sym typeface="Wingdings" panose="05000000000000000000" pitchFamily="2" charset="2"/>
              </a:rPr>
              <a:t>t </a:t>
            </a:r>
            <a:r>
              <a:rPr lang="en-US" sz="1800" dirty="0" smtClean="0">
                <a:latin typeface="Symbol" panose="05050102010706020507" pitchFamily="18" charset="2"/>
                <a:sym typeface="Wingdings" panose="05000000000000000000" pitchFamily="2" charset="2"/>
              </a:rPr>
              <a:t>~ 10 </a:t>
            </a:r>
            <a:r>
              <a:rPr lang="en-US" sz="1800" dirty="0" smtClean="0">
                <a:latin typeface="Comic Sans MS" panose="030F0702030302020204" pitchFamily="66" charset="0"/>
                <a:sym typeface="Wingdings" panose="05000000000000000000" pitchFamily="2" charset="2"/>
              </a:rPr>
              <a:t>s,  tune ramp rate properly</a:t>
            </a:r>
            <a:br>
              <a:rPr lang="en-US" sz="1800" dirty="0" smtClean="0">
                <a:latin typeface="Comic Sans MS" panose="030F0702030302020204" pitchFamily="66" charset="0"/>
                <a:sym typeface="Wingdings" panose="05000000000000000000" pitchFamily="2" charset="2"/>
              </a:rPr>
            </a:br>
            <a:r>
              <a:rPr lang="en-US" sz="1800" dirty="0">
                <a:latin typeface="Comic Sans MS" panose="030F0702030302020204" pitchFamily="66" charset="0"/>
                <a:sym typeface="Wingdings" panose="05000000000000000000" pitchFamily="2" charset="2"/>
              </a:rPr>
              <a:t/>
            </a:r>
            <a:br>
              <a:rPr lang="en-US" sz="1800" dirty="0">
                <a:latin typeface="Comic Sans MS" panose="030F0702030302020204" pitchFamily="66" charset="0"/>
                <a:sym typeface="Wingdings" panose="05000000000000000000" pitchFamily="2" charset="2"/>
              </a:rPr>
            </a:br>
            <a:r>
              <a:rPr lang="en-US" sz="1800" dirty="0" smtClean="0">
                <a:latin typeface="Comic Sans MS" panose="030F0702030302020204" pitchFamily="66" charset="0"/>
                <a:sym typeface="Wingdings" panose="05000000000000000000" pitchFamily="2" charset="2"/>
              </a:rPr>
              <a:t>At least 1 s  for single determination of the spin phase</a:t>
            </a:r>
            <a:r>
              <a:rPr lang="en-US" sz="1800" dirty="0" smtClean="0">
                <a:latin typeface="Comic Sans MS" panose="030F0702030302020204" pitchFamily="66" charset="0"/>
              </a:rPr>
              <a:t/>
            </a:r>
            <a:br>
              <a:rPr lang="en-US" sz="1800" dirty="0" smtClean="0">
                <a:latin typeface="Comic Sans MS" panose="030F0702030302020204" pitchFamily="66" charset="0"/>
              </a:rPr>
            </a:br>
            <a:r>
              <a:rPr lang="en-US" sz="1800" dirty="0" smtClean="0">
                <a:latin typeface="Comic Sans MS" panose="030F0702030302020204" pitchFamily="66" charset="0"/>
              </a:rPr>
              <a:t/>
            </a:r>
            <a:br>
              <a:rPr lang="en-US" sz="1800" dirty="0" smtClean="0">
                <a:latin typeface="Comic Sans MS" panose="030F0702030302020204" pitchFamily="66" charset="0"/>
              </a:rPr>
            </a:br>
            <a:r>
              <a:rPr lang="en-US" sz="1800" dirty="0" smtClean="0">
                <a:latin typeface="Comic Sans MS" panose="030F0702030302020204" pitchFamily="66" charset="0"/>
              </a:rPr>
              <a:t>Spin-flip frequency is </a:t>
            </a:r>
            <a:r>
              <a:rPr lang="en-US" sz="1800" dirty="0" smtClean="0">
                <a:solidFill>
                  <a:srgbClr val="00B0F0"/>
                </a:solidFill>
                <a:latin typeface="Comic Sans MS" panose="030F0702030302020204" pitchFamily="66" charset="0"/>
              </a:rPr>
              <a:t>independent</a:t>
            </a:r>
            <a:r>
              <a:rPr lang="en-US" sz="1800" dirty="0">
                <a:latin typeface="Comic Sans MS" panose="030F0702030302020204" pitchFamily="66" charset="0"/>
              </a:rPr>
              <a:t> </a:t>
            </a:r>
            <a:r>
              <a:rPr lang="en-US" sz="1800" dirty="0" smtClean="0">
                <a:latin typeface="Comic Sans MS" panose="030F0702030302020204" pitchFamily="66" charset="0"/>
              </a:rPr>
              <a:t>of </a:t>
            </a:r>
            <a:br>
              <a:rPr lang="en-US" sz="1800" dirty="0" smtClean="0">
                <a:latin typeface="Comic Sans MS" panose="030F0702030302020204" pitchFamily="66" charset="0"/>
              </a:rPr>
            </a:br>
            <a:r>
              <a:rPr lang="en-US" sz="1800" dirty="0" smtClean="0">
                <a:latin typeface="Comic Sans MS" panose="030F0702030302020204" pitchFamily="66" charset="0"/>
              </a:rPr>
              <a:t>the </a:t>
            </a:r>
            <a:r>
              <a:rPr lang="en-US" sz="1800" dirty="0" smtClean="0">
                <a:solidFill>
                  <a:srgbClr val="C00000"/>
                </a:solidFill>
                <a:latin typeface="Comic Sans MS" panose="030F0702030302020204" pitchFamily="66" charset="0"/>
              </a:rPr>
              <a:t>entirely unknown </a:t>
            </a:r>
            <a:r>
              <a:rPr lang="en-US" sz="1800" dirty="0" smtClean="0">
                <a:latin typeface="Comic Sans MS" panose="030F0702030302020204" pitchFamily="66" charset="0"/>
              </a:rPr>
              <a:t>relative spin-</a:t>
            </a:r>
            <a:r>
              <a:rPr lang="en-US" sz="1800" dirty="0" err="1" smtClean="0">
                <a:latin typeface="Comic Sans MS" panose="030F0702030302020204" pitchFamily="66" charset="0"/>
              </a:rPr>
              <a:t>axion</a:t>
            </a:r>
            <a:r>
              <a:rPr lang="en-US" sz="1800" dirty="0" smtClean="0">
                <a:latin typeface="Comic Sans MS" panose="030F0702030302020204" pitchFamily="66" charset="0"/>
              </a:rPr>
              <a:t> </a:t>
            </a:r>
            <a:br>
              <a:rPr lang="en-US" sz="1800" dirty="0" smtClean="0">
                <a:latin typeface="Comic Sans MS" panose="030F0702030302020204" pitchFamily="66" charset="0"/>
              </a:rPr>
            </a:br>
            <a:r>
              <a:rPr lang="en-US" sz="1800" dirty="0" smtClean="0">
                <a:latin typeface="Comic Sans MS" panose="030F0702030302020204" pitchFamily="66" charset="0"/>
              </a:rPr>
              <a:t>phase</a:t>
            </a:r>
            <a:r>
              <a:rPr lang="ru-RU" sz="1800" dirty="0" smtClean="0">
                <a:latin typeface="Comic Sans MS" panose="030F0702030302020204" pitchFamily="66" charset="0"/>
              </a:rPr>
              <a:t> </a:t>
            </a:r>
            <a:r>
              <a:rPr lang="en-US" sz="1800" b="1" dirty="0" smtClean="0">
                <a:latin typeface="Symbol" panose="05050102010706020507" pitchFamily="18" charset="2"/>
              </a:rPr>
              <a:t>D</a:t>
            </a:r>
            <a:r>
              <a:rPr lang="en-US" sz="1800" dirty="0" smtClean="0">
                <a:latin typeface="Comic Sans MS" panose="030F0702030302020204" pitchFamily="66" charset="0"/>
              </a:rPr>
              <a:t/>
            </a:r>
            <a:br>
              <a:rPr lang="en-US" sz="1800" dirty="0" smtClean="0">
                <a:latin typeface="Comic Sans MS" panose="030F0702030302020204" pitchFamily="66" charset="0"/>
              </a:rPr>
            </a:br>
            <a:r>
              <a:rPr lang="en-US" sz="1800" dirty="0" smtClean="0">
                <a:latin typeface="Comic Sans MS" panose="030F0702030302020204" pitchFamily="66" charset="0"/>
              </a:rPr>
              <a:t/>
            </a:r>
            <a:br>
              <a:rPr lang="en-US" sz="1800" dirty="0" smtClean="0">
                <a:latin typeface="Comic Sans MS" panose="030F0702030302020204" pitchFamily="66" charset="0"/>
              </a:rPr>
            </a:br>
            <a:r>
              <a:rPr lang="en-US" sz="1800" dirty="0" smtClean="0">
                <a:latin typeface="Comic Sans MS" panose="030F0702030302020204" pitchFamily="66" charset="0"/>
              </a:rPr>
              <a:t>But the resonant spin jump is ~ cos </a:t>
            </a:r>
            <a:r>
              <a:rPr lang="en-US" sz="1800" b="1" dirty="0" smtClean="0">
                <a:latin typeface="Symbol" panose="05050102010706020507" pitchFamily="18" charset="2"/>
              </a:rPr>
              <a:t>D</a:t>
            </a:r>
            <a:r>
              <a:rPr lang="ru-RU" sz="1800" dirty="0">
                <a:latin typeface="Comic Sans MS" panose="030F0702030302020204" pitchFamily="66" charset="0"/>
              </a:rPr>
              <a:t/>
            </a:r>
            <a:br>
              <a:rPr lang="ru-RU" sz="1800" dirty="0">
                <a:latin typeface="Comic Sans MS" panose="030F0702030302020204" pitchFamily="66" charset="0"/>
              </a:rPr>
            </a:br>
            <a:r>
              <a:rPr lang="en-US" sz="1800" dirty="0" smtClean="0">
                <a:latin typeface="Comic Sans MS" panose="030F0702030302020204" pitchFamily="66" charset="0"/>
              </a:rPr>
              <a:t/>
            </a:r>
            <a:br>
              <a:rPr lang="en-US" sz="1800" dirty="0" smtClean="0">
                <a:latin typeface="Comic Sans MS" panose="030F0702030302020204" pitchFamily="66" charset="0"/>
              </a:rPr>
            </a:br>
            <a:r>
              <a:rPr lang="en-US" sz="1800" dirty="0" smtClean="0">
                <a:solidFill>
                  <a:srgbClr val="7030A0"/>
                </a:solidFill>
                <a:latin typeface="Comic Sans MS" panose="030F0702030302020204" pitchFamily="66" charset="0"/>
              </a:rPr>
              <a:t>Multiple </a:t>
            </a:r>
            <a:r>
              <a:rPr lang="en-US" sz="1800" dirty="0">
                <a:solidFill>
                  <a:srgbClr val="7030A0"/>
                </a:solidFill>
                <a:latin typeface="Comic Sans MS" panose="030F0702030302020204" pitchFamily="66" charset="0"/>
              </a:rPr>
              <a:t>bunch solution for the phase </a:t>
            </a:r>
            <a:br>
              <a:rPr lang="en-US" sz="1800" dirty="0">
                <a:solidFill>
                  <a:srgbClr val="7030A0"/>
                </a:solidFill>
                <a:latin typeface="Comic Sans MS" panose="030F0702030302020204" pitchFamily="66" charset="0"/>
              </a:rPr>
            </a:br>
            <a:r>
              <a:rPr lang="en-US" sz="1800" dirty="0">
                <a:solidFill>
                  <a:srgbClr val="7030A0"/>
                </a:solidFill>
                <a:latin typeface="Comic Sans MS" panose="030F0702030302020204" pitchFamily="66" charset="0"/>
              </a:rPr>
              <a:t>problem</a:t>
            </a:r>
            <a:br>
              <a:rPr lang="en-US" sz="1800" dirty="0">
                <a:solidFill>
                  <a:srgbClr val="7030A0"/>
                </a:solidFill>
                <a:latin typeface="Comic Sans MS" panose="030F0702030302020204" pitchFamily="66" charset="0"/>
              </a:rPr>
            </a:br>
            <a:r>
              <a:rPr lang="en-US" sz="1800" dirty="0">
                <a:latin typeface="Comic Sans MS" panose="030F0702030302020204" pitchFamily="66" charset="0"/>
              </a:rPr>
              <a:t/>
            </a:r>
            <a:br>
              <a:rPr lang="en-US" sz="1800" dirty="0">
                <a:latin typeface="Comic Sans MS" panose="030F0702030302020204" pitchFamily="66" charset="0"/>
              </a:rPr>
            </a:br>
            <a:r>
              <a:rPr lang="en-US" sz="1800" dirty="0" smtClean="0">
                <a:solidFill>
                  <a:srgbClr val="C00000"/>
                </a:solidFill>
                <a:latin typeface="Comic Sans MS" panose="030F0702030302020204" pitchFamily="66" charset="0"/>
              </a:rPr>
              <a:t>N.B. </a:t>
            </a:r>
            <a:r>
              <a:rPr lang="en-US" sz="1800" dirty="0" smtClean="0">
                <a:solidFill>
                  <a:srgbClr val="7030A0"/>
                </a:solidFill>
                <a:latin typeface="Comic Sans MS" panose="030F0702030302020204" pitchFamily="66" charset="0"/>
              </a:rPr>
              <a:t>Rotation of spin from </a:t>
            </a:r>
            <a:r>
              <a:rPr lang="en-US" sz="1800" dirty="0" smtClean="0">
                <a:solidFill>
                  <a:srgbClr val="C00000"/>
                </a:solidFill>
                <a:latin typeface="Comic Sans MS" panose="030F0702030302020204" pitchFamily="66" charset="0"/>
              </a:rPr>
              <a:t>the initial </a:t>
            </a:r>
            <a:br>
              <a:rPr lang="en-US" sz="1800" dirty="0" smtClean="0">
                <a:solidFill>
                  <a:srgbClr val="C00000"/>
                </a:solidFill>
                <a:latin typeface="Comic Sans MS" panose="030F0702030302020204" pitchFamily="66" charset="0"/>
              </a:rPr>
            </a:br>
            <a:r>
              <a:rPr lang="en-US" sz="1800" dirty="0" smtClean="0">
                <a:solidFill>
                  <a:srgbClr val="C00000"/>
                </a:solidFill>
                <a:latin typeface="Comic Sans MS" panose="030F0702030302020204" pitchFamily="66" charset="0"/>
              </a:rPr>
              <a:t>vertical to the horizontal one</a:t>
            </a:r>
            <a:r>
              <a:rPr lang="en-US" sz="1800" dirty="0" smtClean="0">
                <a:solidFill>
                  <a:srgbClr val="7030A0"/>
                </a:solidFill>
                <a:latin typeface="Comic Sans MS" panose="030F0702030302020204" pitchFamily="66" charset="0"/>
              </a:rPr>
              <a:t> is entirely </a:t>
            </a:r>
            <a:br>
              <a:rPr lang="en-US" sz="1800" dirty="0" smtClean="0">
                <a:solidFill>
                  <a:srgbClr val="7030A0"/>
                </a:solidFill>
                <a:latin typeface="Comic Sans MS" panose="030F0702030302020204" pitchFamily="66" charset="0"/>
              </a:rPr>
            </a:br>
            <a:r>
              <a:rPr lang="en-US" sz="1800" dirty="0" smtClean="0">
                <a:solidFill>
                  <a:srgbClr val="7030A0"/>
                </a:solidFill>
                <a:latin typeface="Comic Sans MS" panose="030F0702030302020204" pitchFamily="66" charset="0"/>
              </a:rPr>
              <a:t>free of the phase ambiguity </a:t>
            </a:r>
            <a:r>
              <a:rPr lang="en-US" sz="1800" dirty="0" smtClean="0">
                <a:solidFill>
                  <a:srgbClr val="7030A0"/>
                </a:solidFill>
                <a:latin typeface="Comic Sans MS" panose="030F0702030302020204" pitchFamily="66" charset="0"/>
                <a:sym typeface="Wingdings" panose="05000000000000000000" pitchFamily="2" charset="2"/>
              </a:rPr>
              <a:t> </a:t>
            </a:r>
            <a:r>
              <a:rPr lang="en-US" sz="1800" dirty="0" err="1" smtClean="0">
                <a:solidFill>
                  <a:srgbClr val="7030A0"/>
                </a:solidFill>
                <a:latin typeface="Comic Sans MS" panose="030F0702030302020204" pitchFamily="66" charset="0"/>
                <a:sym typeface="Wingdings" panose="05000000000000000000" pitchFamily="2" charset="2"/>
              </a:rPr>
              <a:t>axion</a:t>
            </a:r>
            <a:r>
              <a:rPr lang="en-US" sz="1800" dirty="0" smtClean="0">
                <a:solidFill>
                  <a:srgbClr val="7030A0"/>
                </a:solidFill>
                <a:latin typeface="Comic Sans MS" panose="030F0702030302020204" pitchFamily="66" charset="0"/>
                <a:sym typeface="Wingdings" panose="05000000000000000000" pitchFamily="2" charset="2"/>
              </a:rPr>
              <a:t> </a:t>
            </a:r>
            <a:br>
              <a:rPr lang="en-US" sz="1800" dirty="0" smtClean="0">
                <a:solidFill>
                  <a:srgbClr val="7030A0"/>
                </a:solidFill>
                <a:latin typeface="Comic Sans MS" panose="030F0702030302020204" pitchFamily="66" charset="0"/>
                <a:sym typeface="Wingdings" panose="05000000000000000000" pitchFamily="2" charset="2"/>
              </a:rPr>
            </a:br>
            <a:r>
              <a:rPr lang="en-US" sz="1800" dirty="0" smtClean="0">
                <a:solidFill>
                  <a:srgbClr val="7030A0"/>
                </a:solidFill>
                <a:latin typeface="Comic Sans MS" panose="030F0702030302020204" pitchFamily="66" charset="0"/>
                <a:sym typeface="Wingdings" panose="05000000000000000000" pitchFamily="2" charset="2"/>
              </a:rPr>
              <a:t>signal is an </a:t>
            </a:r>
            <a:r>
              <a:rPr lang="en-US" sz="1800" dirty="0" err="1" smtClean="0">
                <a:solidFill>
                  <a:srgbClr val="7030A0"/>
                </a:solidFill>
                <a:latin typeface="Comic Sans MS" panose="030F0702030302020204" pitchFamily="66" charset="0"/>
                <a:sym typeface="Wingdings" panose="05000000000000000000" pitchFamily="2" charset="2"/>
              </a:rPr>
              <a:t>nemergece</a:t>
            </a:r>
            <a:r>
              <a:rPr lang="en-US" sz="1800" dirty="0" smtClean="0">
                <a:solidFill>
                  <a:srgbClr val="7030A0"/>
                </a:solidFill>
                <a:latin typeface="Comic Sans MS" panose="030F0702030302020204" pitchFamily="66" charset="0"/>
                <a:sym typeface="Wingdings" panose="05000000000000000000" pitchFamily="2" charset="2"/>
              </a:rPr>
              <a:t> of </a:t>
            </a:r>
            <a:r>
              <a:rPr lang="en-US" sz="1800" dirty="0" err="1" smtClean="0">
                <a:solidFill>
                  <a:srgbClr val="7030A0"/>
                </a:solidFill>
                <a:latin typeface="Comic Sans MS" panose="030F0702030302020204" pitchFamily="66" charset="0"/>
                <a:sym typeface="Wingdings" panose="05000000000000000000" pitchFamily="2" charset="2"/>
              </a:rPr>
              <a:t>precessing</a:t>
            </a:r>
            <a:r>
              <a:rPr lang="en-US" sz="1800" dirty="0" smtClean="0">
                <a:solidFill>
                  <a:srgbClr val="7030A0"/>
                </a:solidFill>
                <a:latin typeface="Comic Sans MS" panose="030F0702030302020204" pitchFamily="66" charset="0"/>
                <a:sym typeface="Wingdings" panose="05000000000000000000" pitchFamily="2" charset="2"/>
              </a:rPr>
              <a:t/>
            </a:r>
            <a:br>
              <a:rPr lang="en-US" sz="1800" dirty="0" smtClean="0">
                <a:solidFill>
                  <a:srgbClr val="7030A0"/>
                </a:solidFill>
                <a:latin typeface="Comic Sans MS" panose="030F0702030302020204" pitchFamily="66" charset="0"/>
                <a:sym typeface="Wingdings" panose="05000000000000000000" pitchFamily="2" charset="2"/>
              </a:rPr>
            </a:br>
            <a:r>
              <a:rPr lang="en-US" sz="1800" dirty="0" smtClean="0">
                <a:solidFill>
                  <a:srgbClr val="7030A0"/>
                </a:solidFill>
                <a:latin typeface="Comic Sans MS" panose="030F0702030302020204" pitchFamily="66" charset="0"/>
                <a:sym typeface="Wingdings" panose="05000000000000000000" pitchFamily="2" charset="2"/>
              </a:rPr>
              <a:t>in-plane velocity</a:t>
            </a:r>
            <a:r>
              <a:rPr lang="en-US" sz="1800" dirty="0" smtClean="0">
                <a:solidFill>
                  <a:srgbClr val="7030A0"/>
                </a:solidFill>
                <a:latin typeface="Comic Sans MS" panose="030F0702030302020204" pitchFamily="66" charset="0"/>
              </a:rPr>
              <a:t/>
            </a:r>
            <a:br>
              <a:rPr lang="en-US" sz="1800" dirty="0" smtClean="0">
                <a:solidFill>
                  <a:srgbClr val="7030A0"/>
                </a:solidFill>
                <a:latin typeface="Comic Sans MS" panose="030F0702030302020204" pitchFamily="66" charset="0"/>
              </a:rPr>
            </a:br>
            <a:r>
              <a:rPr lang="en-US" sz="1800" dirty="0" smtClean="0">
                <a:solidFill>
                  <a:srgbClr val="7030A0"/>
                </a:solidFill>
                <a:latin typeface="Comic Sans MS" panose="030F0702030302020204" pitchFamily="66" charset="0"/>
              </a:rPr>
              <a:t/>
            </a:r>
            <a:br>
              <a:rPr lang="en-US" sz="1800" dirty="0" smtClean="0">
                <a:solidFill>
                  <a:srgbClr val="7030A0"/>
                </a:solidFill>
                <a:latin typeface="Comic Sans MS" panose="030F0702030302020204" pitchFamily="66" charset="0"/>
              </a:rPr>
            </a:br>
            <a:r>
              <a:rPr lang="en-US" sz="2000" dirty="0" smtClean="0">
                <a:solidFill>
                  <a:srgbClr val="7030A0"/>
                </a:solidFill>
                <a:latin typeface="Comic Sans MS" panose="030F0702030302020204" pitchFamily="66" charset="0"/>
              </a:rPr>
              <a:t/>
            </a:r>
            <a:br>
              <a:rPr lang="en-US" sz="2000" dirty="0" smtClean="0">
                <a:solidFill>
                  <a:srgbClr val="7030A0"/>
                </a:solidFill>
                <a:latin typeface="Comic Sans MS" panose="030F0702030302020204" pitchFamily="66" charset="0"/>
              </a:rPr>
            </a:br>
            <a:r>
              <a:rPr lang="en-US" sz="2000" dirty="0" smtClean="0">
                <a:latin typeface="Comic Sans MS" panose="030F0702030302020204" pitchFamily="66" charset="0"/>
              </a:rPr>
              <a:t/>
            </a:r>
            <a:br>
              <a:rPr lang="en-US" sz="2000" dirty="0" smtClean="0">
                <a:latin typeface="Comic Sans MS" panose="030F0702030302020204" pitchFamily="66" charset="0"/>
              </a:rPr>
            </a:br>
            <a:r>
              <a:rPr lang="en-US" sz="2000" dirty="0" smtClean="0">
                <a:latin typeface="Comic Sans MS" panose="030F0702030302020204" pitchFamily="66" charset="0"/>
              </a:rPr>
              <a:t/>
            </a:r>
            <a:br>
              <a:rPr lang="en-US" sz="2000" dirty="0" smtClean="0">
                <a:latin typeface="Comic Sans MS" panose="030F0702030302020204" pitchFamily="66" charset="0"/>
              </a:rPr>
            </a:br>
            <a:r>
              <a:rPr lang="en-US" sz="2000" dirty="0" smtClean="0">
                <a:latin typeface="Comic Sans MS" panose="030F0702030302020204" pitchFamily="66" charset="0"/>
              </a:rPr>
              <a:t/>
            </a:r>
            <a:br>
              <a:rPr lang="en-US" sz="2000" dirty="0" smtClean="0">
                <a:latin typeface="Comic Sans MS" panose="030F0702030302020204" pitchFamily="66" charset="0"/>
              </a:rPr>
            </a:br>
            <a:r>
              <a:rPr lang="en-US" sz="2400" dirty="0">
                <a:latin typeface="Comic Sans MS" panose="030F0702030302020204" pitchFamily="66" charset="0"/>
              </a:rPr>
              <a:t/>
            </a:r>
            <a:br>
              <a:rPr lang="en-US" sz="2400" dirty="0">
                <a:latin typeface="Comic Sans MS" panose="030F0702030302020204" pitchFamily="66" charset="0"/>
              </a:rPr>
            </a:br>
            <a:endParaRPr lang="ru-RU" sz="2400" dirty="0">
              <a:latin typeface="Comic Sans MS" panose="030F0702030302020204" pitchFamily="66" charset="0"/>
            </a:endParaRPr>
          </a:p>
        </p:txBody>
      </p:sp>
      <p:pic>
        <p:nvPicPr>
          <p:cNvPr id="6" name="Объект 5"/>
          <p:cNvPicPr>
            <a:picLocks noGrp="1" noChangeAspect="1"/>
          </p:cNvPicPr>
          <p:nvPr>
            <p:ph idx="1"/>
          </p:nvPr>
        </p:nvPicPr>
        <p:blipFill>
          <a:blip r:embed="rId2"/>
          <a:stretch>
            <a:fillRect/>
          </a:stretch>
        </p:blipFill>
        <p:spPr>
          <a:xfrm>
            <a:off x="5948218" y="2360735"/>
            <a:ext cx="6018992" cy="3598088"/>
          </a:xfrm>
          <a:prstGeom prst="rect">
            <a:avLst/>
          </a:prstGeom>
        </p:spPr>
      </p:pic>
      <p:sp>
        <p:nvSpPr>
          <p:cNvPr id="4" name="Дата 3"/>
          <p:cNvSpPr>
            <a:spLocks noGrp="1"/>
          </p:cNvSpPr>
          <p:nvPr>
            <p:ph type="dt" sz="half" idx="10"/>
          </p:nvPr>
        </p:nvSpPr>
        <p:spPr/>
        <p:txBody>
          <a:bodyPr/>
          <a:lstStyle/>
          <a:p>
            <a:fld id="{BB955EE8-9797-47AE-88F0-674FEE0CE4DA}" type="datetime1">
              <a:rPr lang="ru-RU" smtClean="0"/>
              <a:t>20.02.2025</a:t>
            </a:fld>
            <a:endParaRPr lang="ru-RU" dirty="0"/>
          </a:p>
        </p:txBody>
      </p:sp>
      <p:sp>
        <p:nvSpPr>
          <p:cNvPr id="5" name="Номер слайда 4"/>
          <p:cNvSpPr>
            <a:spLocks noGrp="1"/>
          </p:cNvSpPr>
          <p:nvPr>
            <p:ph type="sldNum" sz="quarter" idx="12"/>
          </p:nvPr>
        </p:nvSpPr>
        <p:spPr/>
        <p:txBody>
          <a:bodyPr/>
          <a:lstStyle/>
          <a:p>
            <a:fld id="{3A239050-E816-432C-A4D0-7DA556497304}" type="slidenum">
              <a:rPr lang="ru-RU" smtClean="0"/>
              <a:t>9</a:t>
            </a:fld>
            <a:endParaRPr lang="ru-RU"/>
          </a:p>
        </p:txBody>
      </p:sp>
      <p:pic>
        <p:nvPicPr>
          <p:cNvPr id="7" name="Рисунок 6"/>
          <p:cNvPicPr>
            <a:picLocks noChangeAspect="1"/>
          </p:cNvPicPr>
          <p:nvPr/>
        </p:nvPicPr>
        <p:blipFill>
          <a:blip r:embed="rId3"/>
          <a:stretch>
            <a:fillRect/>
          </a:stretch>
        </p:blipFill>
        <p:spPr>
          <a:xfrm>
            <a:off x="8146184" y="662821"/>
            <a:ext cx="1623060" cy="787556"/>
          </a:xfrm>
          <a:prstGeom prst="rect">
            <a:avLst/>
          </a:prstGeom>
        </p:spPr>
      </p:pic>
    </p:spTree>
    <p:extLst>
      <p:ext uri="{BB962C8B-B14F-4D97-AF65-F5344CB8AC3E}">
        <p14:creationId xmlns:p14="http://schemas.microsoft.com/office/powerpoint/2010/main" val="1071565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50159</TotalTime>
  <Words>1261</Words>
  <Application>Microsoft Office PowerPoint</Application>
  <PresentationFormat>Широкоэкранный</PresentationFormat>
  <Paragraphs>251</Paragraphs>
  <Slides>24</Slides>
  <Notes>6</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24</vt:i4>
      </vt:variant>
    </vt:vector>
  </HeadingPairs>
  <TitlesOfParts>
    <vt:vector size="32" baseType="lpstr">
      <vt:lpstr>Arial</vt:lpstr>
      <vt:lpstr>Calibri</vt:lpstr>
      <vt:lpstr>Calibri Light</vt:lpstr>
      <vt:lpstr>Comic Sans MS</vt:lpstr>
      <vt:lpstr>Symbol</vt:lpstr>
      <vt:lpstr>Times New Roman</vt:lpstr>
      <vt:lpstr>Wingdings</vt:lpstr>
      <vt:lpstr>Тема Office</vt:lpstr>
      <vt:lpstr>     Fundamental Symmetreis at NICA   (EDM, Axions, Parity and Time-Reversal Violation as Windows to Baryogenesis and Dark Matter )  N.N. Nkolaev, Yu.N. Senichev  L.D.Landau Institute  of Theoretical Physis, Chernogolovka N.N.Bogoliubov Laboratory of Theoretical Physics, JINR, Dubna  Institute of Nuclear Research, Troitsk    «Физика фундаментальных взаимодействий»  К 70-летию со дня рождения  Валерия Анатольевича Рубакова.  Президиум РАН, Москва,  17 -21 февраля 2025 г.                </vt:lpstr>
      <vt:lpstr>After RHIC  SPD@NICA assumes leadership in hafronic collider spin physics for decades to come    it is absolutely imperative to make NICA a versatile spin physics workhorse</vt:lpstr>
      <vt:lpstr> A state of the art in precision spin dynamics in storage rings    (more than a decade of JEDI @ COSY)</vt:lpstr>
      <vt:lpstr>Презентация PowerPoint</vt:lpstr>
      <vt:lpstr>Презентация PowerPoint</vt:lpstr>
      <vt:lpstr>Презентация PowerPoint</vt:lpstr>
      <vt:lpstr>CP Puzzle in QCD: P &amp; T violating                                             ,                                     preserves renormalizibilty </vt:lpstr>
      <vt:lpstr>  Relic axion dark matter  </vt:lpstr>
      <vt:lpstr>  Dynamics of the Froissart-Stora scan:  axion phase ambiguity  Duration of the spin-jump must be  shorter than the axion coherence time  JEDI sensitive to ma = 0.5 neV, lab velocity wrt axions halo v ~10-3        t ~ 10 s,  tune ramp rate properly  At least 1 s  for single determination of the spin phase  Spin-flip frequency is independent of  the entirely unknown relative spin-axion  phase D  But the resonant spin jump is ~ cos D  Multiple bunch solution for the phase  problem  N.B. Rotation of spin from the initial  vertical to the horizontal one is entirely  free of the phase ambiguity  axion  signal is an nemergece of precessing in-plane velocity       </vt:lpstr>
      <vt:lpstr>                               90% confidence level sensitivity for excluding the axion  (ALP) induced                                       oscillating EDM of the deuteron (assuming the EDM  dominance)   Basically no direct experimental upper bounds in the PDG tables on the static EDM of bare protons and deuterons to compare with     </vt:lpstr>
      <vt:lpstr>Презентация PowerPoint</vt:lpstr>
      <vt:lpstr>NICA as a hybrid axion antenna with E+B bypasses   Prime motivation: quaisi-frozen deuteron spin at NICA to search for the deuteron EDM  Two approx. 100 m bypasses will endow NICA with partial features of PTR  Bypasses with magentic dipoles and electric deflectors  act on spin as static WFs                Still better: long straight sections in the new Nuclotron (under discussion)</vt:lpstr>
      <vt:lpstr>Bypass/Straight sections</vt:lpstr>
      <vt:lpstr>Презентация PowerPoint</vt:lpstr>
      <vt:lpstr>Summary and outlook</vt:lpstr>
      <vt:lpstr>Презентация PowerPoint</vt:lpstr>
      <vt:lpstr>Презентация PowerPoint</vt:lpstr>
      <vt:lpstr>                                                                                               1. Senichev Y, Aksentev A, Ivanov A and Valetov E.,  Frequency domain method of the search for the deuteron electric dipole moment in a storage ring with imperfections, preprint arxiv:1711.06512 [physics.acc-ph], 2017                                                                                                                                                         2. A E Aksentev and Y V Senichev, Frequency domain method of the search for the electric dipole moment in a storage ring, J. Phys. Conf. Ser.1435, 012026 (2020), URL https://doi.org/10.1088/1742-6596/1435/1/012047.  3. A. A. Melnikov, Yu. V. Senichev, A. E. Aksentyev, S. D.Kolokolchikov, The nature of spin decoherence of a polarized beam of light nuclei in a  storage ring for EDM search,  Письма в ЖЭТФ, 118 (2023) 713-720 </vt:lpstr>
      <vt:lpstr>Testing SM by Parity Violation (PV)                                                                    </vt:lpstr>
      <vt:lpstr>     PV expt with deuterons extracted from Nuclotron – 2   Counting single events is unrealistic (?): measure the total charges of bunches in front of and behind the  external target.  Non-invasive measurement of the beam charge  by Rogowski coils  Bunched beam: signal from the Rogowski coil = the derivative of the beam current  Two integratons:  1-st  integration  current of the bunch  2-nd integration  total charge in the bunch  Upstreasm and downstream families of 3-5  Rogowski coils for crosscheck and boosting the precision  The complementary polarimetry behind the target to monitor the polarization of the beam  PV asymmetries &lt; 10-7  are within the reach in 1 month at NICA </vt:lpstr>
      <vt:lpstr>PV expt with single-turn extraction of deuterons from Nuclotron   I.A. Koop, A.I. Mil’shtein, N.N. Nikolaev, A.S. Popov, C.G. Sal’nikov, P.Yu. Shatunov, Yu.M. Shatunov,  Physics of Particles and Nuclei, 52(4), 549-554 (2021)   Store vertically polarized beam (upgraded Nuclotron to boost  intensity)   Fast (&lt; 1 s) rotation of spin from vertical to the in-plane by RF spin flipper (solenoid)  JEDI: the precessing spin phase is measured by  time-stamp  of oscillating radial polarization :  Px = +/-1  at internal polarimeter  within 1-2 s  Time stamp allows single-turn extraction of the bunch of any desired helixity:  Pz = +/-1 for PV  studies  Fourier anlysis of the PV would reduce systematics  Beam prep &amp; spin-flip &amp; polarimetry &amp; extraction cycle shorter than 5 s   &gt; 5x105 cycles per month  No stringent demands for the deuteron beam cooling from the spin coherence time  consideration (5 s &lt;&lt; 1400 s of JEDI)  Protons might be problematic because of short spin coherence time?  A possibility to run PV expt in Nuclotron parasitically while NICA is busy in the collider mode ?  Modest additions to Nuclotron: RF spin flipper and polarimeter  --- they are imperative anyway </vt:lpstr>
      <vt:lpstr>Презентация PowerPoint</vt:lpstr>
      <vt:lpstr>What is the state of art in PV? </vt:lpstr>
      <vt:lpstr>Spin coherence time: crucial issue for protons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Nikolai Nikolaev</dc:creator>
  <cp:lastModifiedBy>Nikolai Nikolaev</cp:lastModifiedBy>
  <cp:revision>531</cp:revision>
  <dcterms:created xsi:type="dcterms:W3CDTF">2020-02-27T13:33:15Z</dcterms:created>
  <dcterms:modified xsi:type="dcterms:W3CDTF">2025-02-20T10:43:16Z</dcterms:modified>
</cp:coreProperties>
</file>