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1" r:id="rId2"/>
    <p:sldId id="316" r:id="rId3"/>
    <p:sldId id="414" r:id="rId4"/>
    <p:sldId id="368" r:id="rId5"/>
    <p:sldId id="359" r:id="rId6"/>
    <p:sldId id="357" r:id="rId7"/>
    <p:sldId id="502" r:id="rId8"/>
    <p:sldId id="485" r:id="rId9"/>
    <p:sldId id="442" r:id="rId10"/>
    <p:sldId id="479" r:id="rId11"/>
    <p:sldId id="503" r:id="rId12"/>
    <p:sldId id="338" r:id="rId13"/>
    <p:sldId id="415" r:id="rId14"/>
    <p:sldId id="480" r:id="rId15"/>
    <p:sldId id="492" r:id="rId16"/>
    <p:sldId id="484" r:id="rId17"/>
    <p:sldId id="272" r:id="rId18"/>
    <p:sldId id="504" r:id="rId19"/>
    <p:sldId id="498" r:id="rId20"/>
    <p:sldId id="499" r:id="rId21"/>
    <p:sldId id="494" r:id="rId22"/>
    <p:sldId id="501" r:id="rId23"/>
    <p:sldId id="495" r:id="rId24"/>
    <p:sldId id="496" r:id="rId25"/>
    <p:sldId id="497" r:id="rId26"/>
  </p:sldIdLst>
  <p:sldSz cx="12190413"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autoAdjust="0"/>
    <p:restoredTop sz="85587" autoAdjust="0"/>
  </p:normalViewPr>
  <p:slideViewPr>
    <p:cSldViewPr>
      <p:cViewPr>
        <p:scale>
          <a:sx n="100" d="100"/>
          <a:sy n="100" d="100"/>
        </p:scale>
        <p:origin x="-472" y="2456"/>
      </p:cViewPr>
      <p:guideLst>
        <p:guide orient="horz" pos="2160"/>
        <p:guide pos="3840"/>
      </p:guideLst>
    </p:cSldViewPr>
  </p:slideViewPr>
  <p:outlineViewPr>
    <p:cViewPr>
      <p:scale>
        <a:sx n="33" d="100"/>
        <a:sy n="33" d="100"/>
      </p:scale>
      <p:origin x="0" y="55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0E7E1-81F2-2349-8FED-89454811E37F}" type="datetimeFigureOut">
              <a:rPr lang="en-US" smtClean="0"/>
              <a:t>16/02/25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68D5B-502A-5D45-84C8-DA65FED6D234}" type="slidenum">
              <a:rPr lang="en-US" smtClean="0"/>
              <a:t>‹#›</a:t>
            </a:fld>
            <a:endParaRPr lang="en-US"/>
          </a:p>
        </p:txBody>
      </p:sp>
    </p:spTree>
    <p:extLst>
      <p:ext uri="{BB962C8B-B14F-4D97-AF65-F5344CB8AC3E}">
        <p14:creationId xmlns:p14="http://schemas.microsoft.com/office/powerpoint/2010/main" val="1983240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6201C-4B23-1142-8130-94BFC21D3469}" type="datetimeFigureOut">
              <a:rPr lang="en-US" smtClean="0"/>
              <a:t>16/02/25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EADF8-AE78-7743-8CFF-471B9B2EA2B2}" type="slidenum">
              <a:rPr lang="en-US" smtClean="0"/>
              <a:t>‹#›</a:t>
            </a:fld>
            <a:endParaRPr lang="en-US"/>
          </a:p>
        </p:txBody>
      </p:sp>
    </p:spTree>
    <p:extLst>
      <p:ext uri="{BB962C8B-B14F-4D97-AF65-F5344CB8AC3E}">
        <p14:creationId xmlns:p14="http://schemas.microsoft.com/office/powerpoint/2010/main" val="9601324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idx="5"/>
          </p:nvPr>
        </p:nvSpPr>
        <p:spPr/>
        <p:txBody>
          <a:bodyPr/>
          <a:lstStyle/>
          <a:p>
            <a:pPr>
              <a:defRPr/>
            </a:pPr>
            <a:fld id="{DB0BF7CB-DF60-6D47-BEC9-6069DDFB82F4}" type="slidenum">
              <a:rPr lang="en-US"/>
              <a:pPr>
                <a:defRPr/>
              </a:pPr>
              <a:t>1</a:t>
            </a:fld>
            <a:endParaRPr lang="en-US"/>
          </a:p>
        </p:txBody>
      </p:sp>
      <p:sp>
        <p:nvSpPr>
          <p:cNvPr id="5427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defRPr/>
            </a:pPr>
            <a:fld id="{8514BEE7-C0A5-3D42-9567-708ADFF9983A}" type="slidenum">
              <a:rPr lang="en-US">
                <a:solidFill>
                  <a:srgbClr val="000000"/>
                </a:solidFill>
              </a:rPr>
              <a:pPr>
                <a:defRPr/>
              </a:pPr>
              <a:t>1</a:t>
            </a:fld>
            <a:endParaRPr lang="en-US">
              <a:solidFill>
                <a:srgbClr val="000000"/>
              </a:solidFill>
            </a:endParaRPr>
          </a:p>
        </p:txBody>
      </p:sp>
      <p:sp>
        <p:nvSpPr>
          <p:cNvPr id="54274" name="Text Box 2"/>
          <p:cNvSpPr txBox="1">
            <a:spLocks noGrp="1" noChangeArrowheads="1"/>
          </p:cNvSpPr>
          <p:nvPr>
            <p:ph type="body"/>
          </p:nvPr>
        </p:nvSpPr>
        <p:spPr>
          <a:xfrm>
            <a:off x="685800" y="4343400"/>
            <a:ext cx="5481638" cy="41116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defRPr/>
            </a:pPr>
            <a:endParaRPr lang="en-US" sz="2000" smtClean="0">
              <a:latin typeface="Arial" charset="0"/>
              <a:ea typeface="Microsoft YaHei" charset="0"/>
              <a:cs typeface="Microsoft YaHei" charset="0"/>
            </a:endParaRPr>
          </a:p>
        </p:txBody>
      </p:sp>
      <p:sp>
        <p:nvSpPr>
          <p:cNvPr id="54275" name="Rectangle 3"/>
          <p:cNvSpPr>
            <a:spLocks noChangeArrowheads="1"/>
          </p:cNvSpPr>
          <p:nvPr/>
        </p:nvSpPr>
        <p:spPr bwMode="auto">
          <a:xfrm>
            <a:off x="228600" y="1127125"/>
            <a:ext cx="4572000" cy="34448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10</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12</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dirty="0" smtClean="0"/>
              <a:t>Direct photons can be emitted either in hard processes involving </a:t>
            </a:r>
            <a:r>
              <a:rPr lang="en-US" sz="1200" dirty="0" err="1" smtClean="0"/>
              <a:t>partons</a:t>
            </a:r>
            <a:r>
              <a:rPr lang="en-US" sz="1200" dirty="0" smtClean="0"/>
              <a:t> of incoming nucleons (prompt  direct photons) or as the thermal emission of hot quark or hadron matter  (thermal  direct photons).</a:t>
            </a:r>
          </a:p>
          <a:p>
            <a:endParaRPr lang="en-US" sz="1200" b="0" i="0" u="none" strike="noStrike" kern="1200" baseline="0" dirty="0" smtClean="0">
              <a:solidFill>
                <a:schemeClr val="tx1"/>
              </a:solidFill>
              <a:latin typeface="+mn-lt"/>
              <a:ea typeface="+mn-ea"/>
              <a:cs typeface="+mn-cs"/>
            </a:endParaRPr>
          </a:p>
          <a:p>
            <a:pPr>
              <a:buFont typeface="Wingdings" charset="2"/>
              <a:buChar char="Ø"/>
            </a:pPr>
            <a:r>
              <a:rPr lang="en-US" sz="1200" dirty="0" smtClean="0">
                <a:solidFill>
                  <a:srgbClr val="0000FF"/>
                </a:solidFill>
                <a:latin typeface="Times New Roman"/>
                <a:cs typeface="Times New Roman"/>
              </a:rPr>
              <a:t>Reconstruction of the direct photons in MPD at NICA[1]: </a:t>
            </a:r>
          </a:p>
          <a:p>
            <a:pPr marL="0" indent="0">
              <a:buNone/>
            </a:pPr>
            <a:r>
              <a:rPr lang="en-US" sz="1200" dirty="0" smtClean="0"/>
              <a:t>--- either in electromagnetic calorimeter (ECAL) or converted in the material of inner detectors and reconstructed as a pair of </a:t>
            </a:r>
            <a:r>
              <a:rPr lang="en-US" sz="1200" dirty="0" err="1" smtClean="0"/>
              <a:t>e+e</a:t>
            </a:r>
            <a:r>
              <a:rPr lang="en-US" sz="1200" dirty="0" smtClean="0"/>
              <a:t>−  tracks in the tracking system. --Photon Conversion Method (PCM).</a:t>
            </a:r>
            <a:endParaRPr lang="en-US" sz="1200" dirty="0" smtClean="0">
              <a:latin typeface="Times New Roman"/>
              <a:cs typeface="Times New Roman"/>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Photons in </a:t>
            </a:r>
            <a:r>
              <a:rPr lang="en-US" sz="1200" b="0" i="0" u="none" strike="noStrike" kern="1200" baseline="0" dirty="0" err="1" smtClean="0">
                <a:solidFill>
                  <a:schemeClr val="tx1"/>
                </a:solidFill>
                <a:latin typeface="+mn-lt"/>
                <a:ea typeface="+mn-ea"/>
                <a:cs typeface="+mn-cs"/>
              </a:rPr>
              <a:t>theMPD</a:t>
            </a:r>
            <a:r>
              <a:rPr lang="en-US" sz="1200" b="0" i="0" u="none" strike="noStrike" kern="1200" baseline="0" dirty="0" smtClean="0">
                <a:solidFill>
                  <a:schemeClr val="tx1"/>
                </a:solidFill>
                <a:latin typeface="+mn-lt"/>
                <a:ea typeface="+mn-ea"/>
                <a:cs typeface="+mn-cs"/>
              </a:rPr>
              <a:t> can be reconstructed in two ways, ei1432</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ther</a:t>
            </a:r>
            <a:r>
              <a:rPr lang="en-US" sz="1200" b="0" i="0" u="none" strike="noStrike" kern="1200" baseline="0" dirty="0" smtClean="0">
                <a:solidFill>
                  <a:schemeClr val="tx1"/>
                </a:solidFill>
                <a:latin typeface="+mn-lt"/>
                <a:ea typeface="+mn-ea"/>
                <a:cs typeface="+mn-cs"/>
              </a:rPr>
              <a:t> in electromagnetic calorimeter (ECAL) or converted in</a:t>
            </a:r>
          </a:p>
          <a:p>
            <a:r>
              <a:rPr lang="en-US" sz="1200" b="0" i="0" u="none" strike="noStrike" kern="1200" baseline="0" dirty="0" smtClean="0">
                <a:solidFill>
                  <a:schemeClr val="tx1"/>
                </a:solidFill>
                <a:latin typeface="+mn-lt"/>
                <a:ea typeface="+mn-ea"/>
                <a:cs typeface="+mn-cs"/>
              </a:rPr>
              <a:t>1433  the material of inner detectors and reconstructed as a pair of</a:t>
            </a:r>
          </a:p>
          <a:p>
            <a:r>
              <a:rPr lang="en-US" sz="1200" b="0" i="0" u="none" strike="noStrike" kern="1200" baseline="0" dirty="0" smtClean="0">
                <a:solidFill>
                  <a:schemeClr val="tx1"/>
                </a:solidFill>
                <a:latin typeface="+mn-lt"/>
                <a:ea typeface="+mn-ea"/>
                <a:cs typeface="+mn-cs"/>
              </a:rPr>
              <a:t>1434 </a:t>
            </a:r>
            <a:r>
              <a:rPr lang="en-US" sz="1200" b="0" i="0" u="none" strike="noStrike" kern="1200" baseline="0" dirty="0" err="1" smtClean="0">
                <a:solidFill>
                  <a:schemeClr val="tx1"/>
                </a:solidFill>
                <a:latin typeface="+mn-lt"/>
                <a:ea typeface="+mn-ea"/>
                <a:cs typeface="+mn-cs"/>
              </a:rPr>
              <a:t>e+e</a:t>
            </a:r>
            <a:r>
              <a:rPr lang="en-US" sz="1200" b="0" i="0" u="none" strike="noStrike" kern="1200" baseline="0" dirty="0" smtClean="0">
                <a:solidFill>
                  <a:schemeClr val="tx1"/>
                </a:solidFill>
                <a:latin typeface="+mn-lt"/>
                <a:ea typeface="+mn-ea"/>
                <a:cs typeface="+mn-cs"/>
              </a:rPr>
              <a:t>−  tracks in the tracking system.</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13</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Measurements of resonance properties in heavy-ion collisions</a:t>
            </a:r>
          </a:p>
          <a:p>
            <a:r>
              <a:rPr lang="en-US" sz="1200" b="0" i="0" u="none" strike="noStrike" kern="1200" baseline="0" dirty="0" smtClean="0">
                <a:solidFill>
                  <a:schemeClr val="tx1"/>
                </a:solidFill>
                <a:latin typeface="+mn-lt"/>
                <a:ea typeface="+mn-ea"/>
                <a:cs typeface="+mn-cs"/>
              </a:rPr>
              <a:t>at √</a:t>
            </a:r>
            <a:r>
              <a:rPr lang="en-US" sz="1200" b="0" i="0" u="none" strike="noStrike" kern="1200" baseline="0" dirty="0" err="1" smtClean="0">
                <a:solidFill>
                  <a:schemeClr val="tx1"/>
                </a:solidFill>
                <a:latin typeface="+mn-lt"/>
                <a:ea typeface="+mn-ea"/>
                <a:cs typeface="+mn-cs"/>
              </a:rPr>
              <a:t>sNN</a:t>
            </a:r>
            <a:r>
              <a:rPr lang="en-US" sz="1200" b="0" i="0" u="none" strike="noStrike" kern="1200" baseline="0" dirty="0" smtClean="0">
                <a:solidFill>
                  <a:schemeClr val="tx1"/>
                </a:solidFill>
                <a:latin typeface="+mn-lt"/>
                <a:ea typeface="+mn-ea"/>
                <a:cs typeface="+mn-cs"/>
              </a:rPr>
              <a:t> = 7.7−5020  </a:t>
            </a:r>
            <a:r>
              <a:rPr lang="en-US" sz="1200" b="0" i="0" u="none" strike="noStrike" kern="1200" baseline="0" dirty="0" err="1" smtClean="0">
                <a:solidFill>
                  <a:schemeClr val="tx1"/>
                </a:solidFill>
                <a:latin typeface="+mn-lt"/>
                <a:ea typeface="+mn-ea"/>
                <a:cs typeface="+mn-cs"/>
              </a:rPr>
              <a:t>GeV</a:t>
            </a:r>
            <a:r>
              <a:rPr lang="en-US" sz="1200" b="0" i="0" u="none" strike="noStrike" kern="1200" baseline="0" dirty="0" smtClean="0">
                <a:solidFill>
                  <a:schemeClr val="tx1"/>
                </a:solidFill>
                <a:latin typeface="+mn-lt"/>
                <a:ea typeface="+mn-ea"/>
                <a:cs typeface="+mn-cs"/>
              </a:rPr>
              <a:t> revealed that production of  resonances with lifetimes </a:t>
            </a:r>
            <a:r>
              <a:rPr lang="en-US" sz="1200" b="0" i="0" u="none" strike="noStrike" kern="1200" baseline="0" dirty="0" err="1" smtClean="0">
                <a:solidFill>
                  <a:schemeClr val="tx1"/>
                </a:solidFill>
                <a:latin typeface="+mn-lt"/>
                <a:ea typeface="+mn-ea"/>
                <a:cs typeface="+mn-cs"/>
              </a:rPr>
              <a:t>τ</a:t>
            </a:r>
            <a:r>
              <a:rPr lang="en-US" sz="1200" b="0" i="0" u="none" strike="noStrike" kern="1200" baseline="0" dirty="0" smtClean="0">
                <a:solidFill>
                  <a:schemeClr val="tx1"/>
                </a:solidFill>
                <a:latin typeface="+mn-lt"/>
                <a:ea typeface="+mn-ea"/>
                <a:cs typeface="+mn-cs"/>
              </a:rPr>
              <a:t> &lt; 20  </a:t>
            </a:r>
            <a:r>
              <a:rPr lang="en-US" sz="1200" b="0" i="0" u="none" strike="noStrike" kern="1200" baseline="0" dirty="0" err="1" smtClean="0">
                <a:solidFill>
                  <a:schemeClr val="tx1"/>
                </a:solidFill>
                <a:latin typeface="+mn-lt"/>
                <a:ea typeface="+mn-ea"/>
                <a:cs typeface="+mn-cs"/>
              </a:rPr>
              <a:t>fm</a:t>
            </a:r>
            <a:r>
              <a:rPr lang="en-US" sz="1200" b="0" i="0" u="none" strike="noStrike" kern="1200" baseline="0" dirty="0" smtClean="0">
                <a:solidFill>
                  <a:schemeClr val="tx1"/>
                </a:solidFill>
                <a:latin typeface="+mn-lt"/>
                <a:ea typeface="+mn-ea"/>
                <a:cs typeface="+mn-cs"/>
              </a:rPr>
              <a:t>/c  is suppressed in </a:t>
            </a:r>
            <a:r>
              <a:rPr lang="en-US" sz="1200" b="0" i="0" u="none" strike="noStrike" kern="1200" baseline="0" dirty="0" err="1" smtClean="0">
                <a:solidFill>
                  <a:schemeClr val="tx1"/>
                </a:solidFill>
                <a:latin typeface="+mn-lt"/>
                <a:ea typeface="+mn-ea"/>
                <a:cs typeface="+mn-cs"/>
              </a:rPr>
              <a:t>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tral</a:t>
            </a:r>
            <a:r>
              <a:rPr lang="en-US" sz="1200" b="0" i="0" u="none" strike="noStrike" kern="1200" baseline="0" dirty="0" smtClean="0">
                <a:solidFill>
                  <a:schemeClr val="tx1"/>
                </a:solidFill>
                <a:latin typeface="+mn-lt"/>
                <a:ea typeface="+mn-ea"/>
                <a:cs typeface="+mn-cs"/>
              </a:rPr>
              <a:t> collisions, while production of longer-lived resonances  like </a:t>
            </a:r>
            <a:r>
              <a:rPr lang="en-US" sz="1200" b="0" i="0" u="none" strike="noStrike" kern="1200" baseline="0" dirty="0" err="1" smtClean="0">
                <a:solidFill>
                  <a:schemeClr val="tx1"/>
                </a:solidFill>
                <a:latin typeface="+mn-lt"/>
                <a:ea typeface="+mn-ea"/>
                <a:cs typeface="+mn-cs"/>
              </a:rPr>
              <a:t>ϕ</a:t>
            </a:r>
            <a:r>
              <a:rPr lang="en-US" sz="1200" b="0" i="0" u="none" strike="noStrike" kern="1200" baseline="0" dirty="0" smtClean="0">
                <a:solidFill>
                  <a:schemeClr val="tx1"/>
                </a:solidFill>
                <a:latin typeface="+mn-lt"/>
                <a:ea typeface="+mn-ea"/>
                <a:cs typeface="+mn-cs"/>
              </a:rPr>
              <a:t> (1020) remains almost unchanged</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14</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Measurements of resonance properties in heavy-ion collisions</a:t>
            </a:r>
          </a:p>
          <a:p>
            <a:r>
              <a:rPr lang="en-US" sz="1200" b="0" i="0" u="none" strike="noStrike" kern="1200" baseline="0" dirty="0" smtClean="0">
                <a:solidFill>
                  <a:schemeClr val="tx1"/>
                </a:solidFill>
                <a:latin typeface="+mn-lt"/>
                <a:ea typeface="+mn-ea"/>
                <a:cs typeface="+mn-cs"/>
              </a:rPr>
              <a:t>at √</a:t>
            </a:r>
            <a:r>
              <a:rPr lang="en-US" sz="1200" b="0" i="0" u="none" strike="noStrike" kern="1200" baseline="0" dirty="0" err="1" smtClean="0">
                <a:solidFill>
                  <a:schemeClr val="tx1"/>
                </a:solidFill>
                <a:latin typeface="+mn-lt"/>
                <a:ea typeface="+mn-ea"/>
                <a:cs typeface="+mn-cs"/>
              </a:rPr>
              <a:t>sNN</a:t>
            </a:r>
            <a:r>
              <a:rPr lang="en-US" sz="1200" b="0" i="0" u="none" strike="noStrike" kern="1200" baseline="0" dirty="0" smtClean="0">
                <a:solidFill>
                  <a:schemeClr val="tx1"/>
                </a:solidFill>
                <a:latin typeface="+mn-lt"/>
                <a:ea typeface="+mn-ea"/>
                <a:cs typeface="+mn-cs"/>
              </a:rPr>
              <a:t> = 7.7−5020  </a:t>
            </a:r>
            <a:r>
              <a:rPr lang="en-US" sz="1200" b="0" i="0" u="none" strike="noStrike" kern="1200" baseline="0" dirty="0" err="1" smtClean="0">
                <a:solidFill>
                  <a:schemeClr val="tx1"/>
                </a:solidFill>
                <a:latin typeface="+mn-lt"/>
                <a:ea typeface="+mn-ea"/>
                <a:cs typeface="+mn-cs"/>
              </a:rPr>
              <a:t>GeV</a:t>
            </a:r>
            <a:r>
              <a:rPr lang="en-US" sz="1200" b="0" i="0" u="none" strike="noStrike" kern="1200" baseline="0" dirty="0" smtClean="0">
                <a:solidFill>
                  <a:schemeClr val="tx1"/>
                </a:solidFill>
                <a:latin typeface="+mn-lt"/>
                <a:ea typeface="+mn-ea"/>
                <a:cs typeface="+mn-cs"/>
              </a:rPr>
              <a:t> revealed that production of  resonances with lifetimes </a:t>
            </a:r>
            <a:r>
              <a:rPr lang="en-US" sz="1200" b="0" i="0" u="none" strike="noStrike" kern="1200" baseline="0" dirty="0" err="1" smtClean="0">
                <a:solidFill>
                  <a:schemeClr val="tx1"/>
                </a:solidFill>
                <a:latin typeface="+mn-lt"/>
                <a:ea typeface="+mn-ea"/>
                <a:cs typeface="+mn-cs"/>
              </a:rPr>
              <a:t>τ</a:t>
            </a:r>
            <a:r>
              <a:rPr lang="en-US" sz="1200" b="0" i="0" u="none" strike="noStrike" kern="1200" baseline="0" dirty="0" smtClean="0">
                <a:solidFill>
                  <a:schemeClr val="tx1"/>
                </a:solidFill>
                <a:latin typeface="+mn-lt"/>
                <a:ea typeface="+mn-ea"/>
                <a:cs typeface="+mn-cs"/>
              </a:rPr>
              <a:t> &lt; 20  </a:t>
            </a:r>
            <a:r>
              <a:rPr lang="en-US" sz="1200" b="0" i="0" u="none" strike="noStrike" kern="1200" baseline="0" dirty="0" err="1" smtClean="0">
                <a:solidFill>
                  <a:schemeClr val="tx1"/>
                </a:solidFill>
                <a:latin typeface="+mn-lt"/>
                <a:ea typeface="+mn-ea"/>
                <a:cs typeface="+mn-cs"/>
              </a:rPr>
              <a:t>fm</a:t>
            </a:r>
            <a:r>
              <a:rPr lang="en-US" sz="1200" b="0" i="0" u="none" strike="noStrike" kern="1200" baseline="0" dirty="0" smtClean="0">
                <a:solidFill>
                  <a:schemeClr val="tx1"/>
                </a:solidFill>
                <a:latin typeface="+mn-lt"/>
                <a:ea typeface="+mn-ea"/>
                <a:cs typeface="+mn-cs"/>
              </a:rPr>
              <a:t>/c  is suppressed in </a:t>
            </a:r>
            <a:r>
              <a:rPr lang="en-US" sz="1200" b="0" i="0" u="none" strike="noStrike" kern="1200" baseline="0" dirty="0" err="1" smtClean="0">
                <a:solidFill>
                  <a:schemeClr val="tx1"/>
                </a:solidFill>
                <a:latin typeface="+mn-lt"/>
                <a:ea typeface="+mn-ea"/>
                <a:cs typeface="+mn-cs"/>
              </a:rPr>
              <a:t>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tral</a:t>
            </a:r>
            <a:r>
              <a:rPr lang="en-US" sz="1200" b="0" i="0" u="none" strike="noStrike" kern="1200" baseline="0" dirty="0" smtClean="0">
                <a:solidFill>
                  <a:schemeClr val="tx1"/>
                </a:solidFill>
                <a:latin typeface="+mn-lt"/>
                <a:ea typeface="+mn-ea"/>
                <a:cs typeface="+mn-cs"/>
              </a:rPr>
              <a:t> collisions, while production of longer-</a:t>
            </a:r>
            <a:r>
              <a:rPr lang="en-US" sz="1200" b="0" i="0" u="none" strike="noStrike" kern="1200" baseline="0" smtClean="0">
                <a:solidFill>
                  <a:schemeClr val="tx1"/>
                </a:solidFill>
                <a:latin typeface="+mn-lt"/>
                <a:ea typeface="+mn-ea"/>
                <a:cs typeface="+mn-cs"/>
              </a:rPr>
              <a:t>lived resonances  </a:t>
            </a:r>
            <a:r>
              <a:rPr lang="en-US" sz="1200" b="0" i="0" u="none" strike="noStrike" kern="1200" baseline="0" dirty="0" smtClean="0">
                <a:solidFill>
                  <a:schemeClr val="tx1"/>
                </a:solidFill>
                <a:latin typeface="+mn-lt"/>
                <a:ea typeface="+mn-ea"/>
                <a:cs typeface="+mn-cs"/>
              </a:rPr>
              <a:t>like </a:t>
            </a:r>
            <a:r>
              <a:rPr lang="en-US" sz="1200" b="0" i="0" u="none" strike="noStrike" kern="1200" baseline="0" dirty="0" err="1" smtClean="0">
                <a:solidFill>
                  <a:schemeClr val="tx1"/>
                </a:solidFill>
                <a:latin typeface="+mn-lt"/>
                <a:ea typeface="+mn-ea"/>
                <a:cs typeface="+mn-cs"/>
              </a:rPr>
              <a:t>ϕ</a:t>
            </a:r>
            <a:r>
              <a:rPr lang="en-US" sz="1200" b="0" i="0" u="none" strike="noStrike" kern="1200" baseline="0" dirty="0" smtClean="0">
                <a:solidFill>
                  <a:schemeClr val="tx1"/>
                </a:solidFill>
                <a:latin typeface="+mn-lt"/>
                <a:ea typeface="+mn-ea"/>
                <a:cs typeface="+mn-cs"/>
              </a:rPr>
              <a:t> (1020) remains almost unchanged</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15</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16</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relevant progress in the description of the </a:t>
            </a:r>
            <a:r>
              <a:rPr lang="en-US" dirty="0" err="1" smtClean="0"/>
              <a:t>EoS</a:t>
            </a:r>
            <a:r>
              <a:rPr lang="en-US" dirty="0" smtClean="0"/>
              <a:t>,</a:t>
            </a:r>
          </a:p>
          <a:p>
            <a:r>
              <a:rPr lang="en-US" dirty="0" smtClean="0"/>
              <a:t>both for the </a:t>
            </a:r>
            <a:r>
              <a:rPr lang="en-US" dirty="0" err="1" smtClean="0"/>
              <a:t>isospin</a:t>
            </a:r>
            <a:r>
              <a:rPr lang="en-US" dirty="0" smtClean="0"/>
              <a:t>-symmetric matter and </a:t>
            </a:r>
          </a:p>
          <a:p>
            <a:r>
              <a:rPr lang="en-US" dirty="0" smtClean="0"/>
              <a:t>and for the </a:t>
            </a:r>
            <a:r>
              <a:rPr lang="en-US" dirty="0" err="1" smtClean="0"/>
              <a:t>isospin</a:t>
            </a:r>
            <a:r>
              <a:rPr lang="en-US" dirty="0" smtClean="0"/>
              <a:t>-asymmetric matter,</a:t>
            </a:r>
          </a:p>
          <a:p>
            <a:r>
              <a:rPr lang="en-US" dirty="0" smtClean="0"/>
              <a:t>the so called symmetry energy</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21</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24</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equilibration, within roughly 10</a:t>
            </a:r>
            <a:r>
              <a:rPr lang="en-US" baseline="30000" dirty="0" smtClean="0"/>
              <a:t>–24</a:t>
            </a:r>
            <a:r>
              <a:rPr lang="en-US" dirty="0" smtClean="0"/>
              <a:t> s, </a:t>
            </a:r>
          </a:p>
          <a:p>
            <a:r>
              <a:rPr lang="en-US" dirty="0" smtClean="0"/>
              <a:t>The resulting </a:t>
            </a:r>
            <a:r>
              <a:rPr lang="en-US" dirty="0" err="1" smtClean="0"/>
              <a:t>deconfined</a:t>
            </a:r>
            <a:r>
              <a:rPr lang="en-US" dirty="0" smtClean="0"/>
              <a:t> and </a:t>
            </a:r>
            <a:r>
              <a:rPr lang="en-US" dirty="0" err="1" smtClean="0"/>
              <a:t>thermalised</a:t>
            </a:r>
            <a:r>
              <a:rPr lang="en-US" dirty="0" smtClean="0"/>
              <a:t> medium expands and cools over the next few 10</a:t>
            </a:r>
            <a:r>
              <a:rPr lang="en-US" baseline="30000" dirty="0" smtClean="0"/>
              <a:t>–24</a:t>
            </a:r>
            <a:r>
              <a:rPr lang="en-US" dirty="0" smtClean="0"/>
              <a:t> s, before the quarks and gluons recombine to form a hadron gas.</a:t>
            </a:r>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2</a:t>
            </a:fld>
            <a:endParaRPr lang="en-US"/>
          </a:p>
        </p:txBody>
      </p:sp>
    </p:spTree>
    <p:extLst>
      <p:ext uri="{BB962C8B-B14F-4D97-AF65-F5344CB8AC3E}">
        <p14:creationId xmlns:p14="http://schemas.microsoft.com/office/powerpoint/2010/main" val="96153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red-yellow dotted line corresponds to the chemical freeze-out obtained from the </a:t>
            </a:r>
            <a:r>
              <a:rPr lang="en-US" sz="1200" b="0" i="0" u="none" strike="noStrike" kern="1200" baseline="0" dirty="0" err="1" smtClean="0">
                <a:solidFill>
                  <a:schemeClr val="tx1"/>
                </a:solidFill>
                <a:latin typeface="+mn-lt"/>
                <a:ea typeface="+mn-ea"/>
                <a:cs typeface="+mn-cs"/>
              </a:rPr>
              <a:t>ts</a:t>
            </a:r>
            <a:r>
              <a:rPr lang="en-US" sz="1200" b="0" i="0" u="none" strike="noStrike" kern="1200" baseline="0" dirty="0" smtClean="0">
                <a:solidFill>
                  <a:schemeClr val="tx1"/>
                </a:solidFill>
                <a:latin typeface="+mn-lt"/>
                <a:ea typeface="+mn-ea"/>
                <a:cs typeface="+mn-cs"/>
              </a:rPr>
              <a:t> of particle yields in heavy-ion collisions using a thermal model.</a:t>
            </a:r>
          </a:p>
          <a:p>
            <a:r>
              <a:rPr lang="en-US" sz="1200" b="0" i="0" u="none" strike="noStrike" kern="1200" baseline="0" dirty="0" smtClean="0">
                <a:solidFill>
                  <a:schemeClr val="tx1"/>
                </a:solidFill>
                <a:latin typeface="+mn-lt"/>
                <a:ea typeface="+mn-ea"/>
                <a:cs typeface="+mn-cs"/>
              </a:rPr>
              <a:t>The liquid-gas transition region features a second order critical point (red- circle) and a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-order transition line (yellow line) that connect the critical point to the ground state of nuclear matter (T  0 and B  925 MeV)</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3</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4</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NA61/SHINE: The results on the energy dependence of the K+/π+ ratio (horn plot) from the 10% most</a:t>
            </a:r>
          </a:p>
          <a:p>
            <a:r>
              <a:rPr lang="en-US" dirty="0" smtClean="0"/>
              <a:t>central </a:t>
            </a:r>
            <a:r>
              <a:rPr lang="en-US" dirty="0" err="1" smtClean="0"/>
              <a:t>Ar+Sc</a:t>
            </a:r>
            <a:r>
              <a:rPr lang="en-US" dirty="0" smtClean="0"/>
              <a:t> collisions are shown in Fig. 15 together with measurements in inelastic </a:t>
            </a:r>
            <a:r>
              <a:rPr lang="en-US" dirty="0" err="1" smtClean="0"/>
              <a:t>p+p</a:t>
            </a:r>
            <a:r>
              <a:rPr lang="en-US" dirty="0" smtClean="0"/>
              <a:t>,</a:t>
            </a:r>
          </a:p>
          <a:p>
            <a:r>
              <a:rPr lang="en-US" dirty="0" smtClean="0"/>
              <a:t>central </a:t>
            </a:r>
            <a:r>
              <a:rPr lang="en-US" dirty="0" err="1" smtClean="0"/>
              <a:t>Be+Be</a:t>
            </a:r>
            <a:r>
              <a:rPr lang="en-US" dirty="0" smtClean="0"/>
              <a:t>, central </a:t>
            </a:r>
            <a:r>
              <a:rPr lang="en-US" dirty="0" err="1" smtClean="0"/>
              <a:t>Pb+Pb</a:t>
            </a:r>
            <a:r>
              <a:rPr lang="en-US" dirty="0" smtClean="0"/>
              <a:t> and central </a:t>
            </a:r>
            <a:r>
              <a:rPr lang="en-US" dirty="0" err="1" smtClean="0"/>
              <a:t>Au+Au</a:t>
            </a:r>
            <a:r>
              <a:rPr lang="en-US" dirty="0" smtClean="0"/>
              <a:t> collisions. A clear distinction between the</a:t>
            </a:r>
          </a:p>
          <a:p>
            <a:r>
              <a:rPr lang="en-US" dirty="0" smtClean="0"/>
              <a:t>two data subsets is visible – </a:t>
            </a:r>
            <a:r>
              <a:rPr lang="en-US" dirty="0" err="1" smtClean="0"/>
              <a:t>p+p</a:t>
            </a:r>
            <a:r>
              <a:rPr lang="en-US" dirty="0" smtClean="0"/>
              <a:t> and </a:t>
            </a:r>
            <a:r>
              <a:rPr lang="en-US" dirty="0" err="1" smtClean="0"/>
              <a:t>Be+Be</a:t>
            </a:r>
            <a:r>
              <a:rPr lang="en-US" dirty="0" smtClean="0"/>
              <a:t> results show similar values and collision energy</a:t>
            </a:r>
          </a:p>
          <a:p>
            <a:r>
              <a:rPr lang="en-US" dirty="0" smtClean="0"/>
              <a:t>dependence, while the heavy systems of </a:t>
            </a:r>
            <a:r>
              <a:rPr lang="en-US" dirty="0" err="1" smtClean="0"/>
              <a:t>Pb+Pb</a:t>
            </a:r>
            <a:r>
              <a:rPr lang="en-US" dirty="0" smtClean="0"/>
              <a:t>, </a:t>
            </a:r>
            <a:r>
              <a:rPr lang="en-US" dirty="0" err="1" smtClean="0"/>
              <a:t>Au+Au</a:t>
            </a:r>
            <a:r>
              <a:rPr lang="en-US" dirty="0" smtClean="0"/>
              <a:t>, and </a:t>
            </a:r>
            <a:r>
              <a:rPr lang="en-US" dirty="0" err="1" smtClean="0"/>
              <a:t>Ar+Sc</a:t>
            </a:r>
            <a:r>
              <a:rPr lang="en-US" dirty="0" smtClean="0"/>
              <a:t> show much higher</a:t>
            </a:r>
          </a:p>
          <a:p>
            <a:r>
              <a:rPr lang="en-US" dirty="0" smtClean="0"/>
              <a:t>K+/π+ ratios.</a:t>
            </a:r>
          </a:p>
          <a:p>
            <a:endParaRPr lang="en-US" dirty="0" smtClean="0"/>
          </a:p>
          <a:p>
            <a:endParaRPr lang="en-US" dirty="0" smtClean="0"/>
          </a:p>
          <a:p>
            <a:r>
              <a:rPr lang="en-US" dirty="0" smtClean="0"/>
              <a:t>STAR BES: hadron-string dynamics (HSD)) and </a:t>
            </a:r>
            <a:r>
              <a:rPr lang="en-US" dirty="0" err="1" smtClean="0"/>
              <a:t>statisti</a:t>
            </a:r>
            <a:r>
              <a:rPr lang="en-US" dirty="0" smtClean="0"/>
              <a:t>-</a:t>
            </a:r>
          </a:p>
          <a:p>
            <a:r>
              <a:rPr lang="en-US" dirty="0" err="1" smtClean="0"/>
              <a:t>cal</a:t>
            </a:r>
            <a:r>
              <a:rPr lang="en-US" dirty="0" smtClean="0"/>
              <a:t> hadron gas model (SHM) [55, 76, 77]. The STAR BES</a:t>
            </a:r>
          </a:p>
          <a:p>
            <a:r>
              <a:rPr lang="en-US" dirty="0" smtClean="0"/>
              <a:t>data are in good agreement with the trend displayed by the</a:t>
            </a:r>
          </a:p>
          <a:p>
            <a:r>
              <a:rPr lang="en-US" dirty="0" smtClean="0"/>
              <a:t>existing experimental data. The </a:t>
            </a:r>
            <a:r>
              <a:rPr lang="en-US" dirty="0" err="1" smtClean="0"/>
              <a:t>hadronic</a:t>
            </a:r>
            <a:r>
              <a:rPr lang="en-US" dirty="0" smtClean="0"/>
              <a:t> models (</a:t>
            </a:r>
            <a:r>
              <a:rPr lang="en-US" dirty="0" err="1" smtClean="0"/>
              <a:t>UrQMD</a:t>
            </a:r>
            <a:endParaRPr lang="en-US" dirty="0" smtClean="0"/>
          </a:p>
          <a:p>
            <a:r>
              <a:rPr lang="en-US" dirty="0" smtClean="0"/>
              <a:t>1.3 and HSD) seem to reproduce the </a:t>
            </a:r>
            <a:r>
              <a:rPr lang="en-US" dirty="0" err="1" smtClean="0"/>
              <a:t>Λ</a:t>
            </a:r>
            <a:r>
              <a:rPr lang="en-US" dirty="0" smtClean="0"/>
              <a:t>∕𝜋 data, indicating</a:t>
            </a:r>
          </a:p>
          <a:p>
            <a:r>
              <a:rPr lang="en-US" dirty="0" smtClean="0"/>
              <a:t>that </a:t>
            </a:r>
            <a:r>
              <a:rPr lang="en-US" dirty="0" err="1" smtClean="0"/>
              <a:t>hadronic</a:t>
            </a:r>
            <a:r>
              <a:rPr lang="en-US" dirty="0" smtClean="0"/>
              <a:t> </a:t>
            </a:r>
            <a:r>
              <a:rPr lang="en-US" dirty="0" err="1" smtClean="0"/>
              <a:t>rescatterings</a:t>
            </a:r>
            <a:r>
              <a:rPr lang="en-US" dirty="0" smtClean="0"/>
              <a:t> might play an important role in</a:t>
            </a:r>
          </a:p>
          <a:p>
            <a:r>
              <a:rPr lang="en-US" dirty="0" smtClean="0"/>
              <a:t>hyperon production in heavy ion collisions</a:t>
            </a:r>
          </a:p>
          <a:p>
            <a:endParaRPr lang="en-US" dirty="0" smtClean="0"/>
          </a:p>
          <a:p>
            <a:r>
              <a:rPr lang="en-US" sz="1200" b="0" i="0" u="none" strike="noStrike" kern="1200" baseline="0" dirty="0" smtClean="0">
                <a:solidFill>
                  <a:schemeClr val="tx1"/>
                </a:solidFill>
                <a:latin typeface="+mn-lt"/>
                <a:ea typeface="+mn-ea"/>
                <a:cs typeface="+mn-cs"/>
              </a:rPr>
              <a:t> The steep variation of the K</a:t>
            </a:r>
            <a:r>
              <a:rPr lang="mr-IN" sz="1200" b="0" i="0" u="none" strike="noStrike" kern="1200" baseline="0" dirty="0" smtClean="0">
                <a:solidFill>
                  <a:schemeClr val="tx1"/>
                </a:solidFill>
                <a:latin typeface="+mn-lt"/>
                <a:ea typeface="+mn-ea"/>
                <a:cs typeface="+mn-cs"/>
              </a:rPr>
              <a:t>+/π</a:t>
            </a:r>
            <a:r>
              <a:rPr lang="en-US" sz="1200" b="0" i="0" u="none" strike="noStrike" kern="1200" baseline="0" dirty="0" smtClean="0">
                <a:solidFill>
                  <a:schemeClr val="tx1"/>
                </a:solidFill>
                <a:latin typeface="+mn-lt"/>
                <a:ea typeface="+mn-ea"/>
                <a:cs typeface="+mn-cs"/>
              </a:rPr>
              <a:t>+  and K−</a:t>
            </a:r>
            <a:r>
              <a:rPr lang="mr-IN" sz="1200" b="0" i="0" u="none" strike="noStrike" kern="1200" baseline="0" dirty="0" smtClean="0">
                <a:solidFill>
                  <a:schemeClr val="tx1"/>
                </a:solidFill>
                <a:latin typeface="+mn-lt"/>
                <a:ea typeface="+mn-ea"/>
                <a:cs typeface="+mn-cs"/>
              </a:rPr>
              <a:t>/π</a:t>
            </a:r>
            <a:r>
              <a:rPr lang="en-US" sz="1200" b="0" i="0" u="none" strike="noStrike" kern="1200" baseline="0" dirty="0" smtClean="0">
                <a:solidFill>
                  <a:schemeClr val="tx1"/>
                </a:solidFill>
                <a:latin typeface="+mn-lt"/>
                <a:ea typeface="+mn-ea"/>
                <a:cs typeface="+mn-cs"/>
              </a:rPr>
              <a:t>−  ratios at the lowest</a:t>
            </a:r>
          </a:p>
          <a:p>
            <a:r>
              <a:rPr lang="en-US" sz="1200" b="0" i="0" u="none" strike="noStrike" kern="1200" baseline="0" dirty="0" smtClean="0">
                <a:solidFill>
                  <a:schemeClr val="tx1"/>
                </a:solidFill>
                <a:latin typeface="+mn-lt"/>
                <a:ea typeface="+mn-ea"/>
                <a:cs typeface="+mn-cs"/>
              </a:rPr>
              <a:t>energies reflects the threshold for strangeness production, determined in the model by the steep</a:t>
            </a:r>
          </a:p>
          <a:p>
            <a:r>
              <a:rPr lang="en-US" sz="1200" b="0" i="0" u="none" strike="noStrike" kern="1200" baseline="0" dirty="0" smtClean="0">
                <a:solidFill>
                  <a:schemeClr val="tx1"/>
                </a:solidFill>
                <a:latin typeface="+mn-lt"/>
                <a:ea typeface="+mn-ea"/>
                <a:cs typeface="+mn-cs"/>
              </a:rPr>
              <a:t>increase of the temperature.</a:t>
            </a:r>
            <a:endParaRPr lang="en-US" dirty="0" smtClean="0"/>
          </a:p>
          <a:p>
            <a:endParaRPr lang="en-US" dirty="0" smtClean="0"/>
          </a:p>
          <a:p>
            <a:r>
              <a:rPr lang="en-US" dirty="0" smtClean="0"/>
              <a:t>On</a:t>
            </a:r>
          </a:p>
          <a:p>
            <a:r>
              <a:rPr lang="en-US" dirty="0" smtClean="0"/>
              <a:t>the other hand, the SHM model predictions agree well with</a:t>
            </a:r>
          </a:p>
          <a:p>
            <a:r>
              <a:rPr lang="en-US" dirty="0" smtClean="0"/>
              <a:t>data across the entire energy range from AGS to top RHIC.</a:t>
            </a:r>
          </a:p>
          <a:p>
            <a:r>
              <a:rPr lang="en-US" dirty="0" smtClean="0"/>
              <a:t>The SHM model used here is based on a grand canonical</a:t>
            </a:r>
          </a:p>
          <a:p>
            <a:r>
              <a:rPr lang="en-US" dirty="0" smtClean="0"/>
              <a:t>ensemble and assumes chemical equilibrium.</a:t>
            </a:r>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5</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6</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S.Ejiri</a:t>
            </a:r>
            <a:r>
              <a:rPr lang="en-US" dirty="0" smtClean="0"/>
              <a:t>, : We discuss the properties of </a:t>
            </a:r>
            <a:r>
              <a:rPr lang="en-US" dirty="0" err="1" smtClean="0"/>
              <a:t>hadronic</a:t>
            </a:r>
            <a:r>
              <a:rPr lang="en-US" dirty="0" smtClean="0"/>
              <a:t> fluctuations, i.e. fluctuations of net quark and </a:t>
            </a:r>
            <a:r>
              <a:rPr lang="en-US" dirty="0" err="1" smtClean="0"/>
              <a:t>isospin</a:t>
            </a:r>
            <a:r>
              <a:rPr lang="en-US" dirty="0" smtClean="0"/>
              <a:t> numbers as well as electric charge, in the vicinity of the QCD transition in </a:t>
            </a:r>
            <a:r>
              <a:rPr lang="en-US" dirty="0" err="1" smtClean="0"/>
              <a:t>isospin</a:t>
            </a:r>
            <a:r>
              <a:rPr lang="en-US" dirty="0" smtClean="0"/>
              <a:t>-symmetric matter at vanishing quark chemical potential. We </a:t>
            </a:r>
            <a:r>
              <a:rPr lang="en-US" dirty="0" err="1" smtClean="0"/>
              <a:t>analyse</a:t>
            </a:r>
            <a:r>
              <a:rPr lang="en-US" dirty="0" smtClean="0"/>
              <a:t> second- and fourth-order </a:t>
            </a:r>
            <a:r>
              <a:rPr lang="en-US" dirty="0" err="1" smtClean="0"/>
              <a:t>cumulants</a:t>
            </a:r>
            <a:r>
              <a:rPr lang="en-US" dirty="0" smtClean="0"/>
              <a:t> of these fluctuations and argue that the ratio of quartic and quadratic </a:t>
            </a:r>
            <a:r>
              <a:rPr lang="en-US" dirty="0" err="1" smtClean="0"/>
              <a:t>cumulants</a:t>
            </a:r>
            <a:r>
              <a:rPr lang="en-US" dirty="0" smtClean="0"/>
              <a:t> reflects the relevant degrees of freedom that carry the quark number, </a:t>
            </a:r>
            <a:r>
              <a:rPr lang="en-US" dirty="0" err="1" smtClean="0"/>
              <a:t>isospin</a:t>
            </a:r>
            <a:r>
              <a:rPr lang="en-US" dirty="0" smtClean="0"/>
              <a:t> or charge, respectively. In the </a:t>
            </a:r>
            <a:r>
              <a:rPr lang="en-US" dirty="0" err="1" smtClean="0"/>
              <a:t>hadronic</a:t>
            </a:r>
            <a:r>
              <a:rPr lang="en-US" dirty="0" smtClean="0"/>
              <a:t> phase we find that an enhancement of charge fluctuations arises from contributions of doubly charged hadrons to the thermodynamics. The rapid suppression of fluctuations seen in the high-temperature phase suggests that in the QGP, net quark number and electric charge are predominantly carried by quasi-particles, with the quantum numbers of quarks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 </a:t>
            </a:r>
            <a:r>
              <a:rPr lang="en-US" dirty="0" err="1" smtClean="0"/>
              <a:t>Ejiri</a:t>
            </a:r>
            <a:r>
              <a:rPr lang="en-US" dirty="0" smtClean="0"/>
              <a:t>, F. </a:t>
            </a:r>
            <a:r>
              <a:rPr lang="en-US" dirty="0" err="1" smtClean="0"/>
              <a:t>Karsch</a:t>
            </a:r>
            <a:r>
              <a:rPr lang="en-US" dirty="0" smtClean="0"/>
              <a:t>, and K. </a:t>
            </a:r>
            <a:r>
              <a:rPr lang="en-US" dirty="0" err="1" smtClean="0"/>
              <a:t>Redlich</a:t>
            </a:r>
            <a:r>
              <a:rPr lang="en-US" dirty="0" smtClean="0"/>
              <a:t>, Phys. </a:t>
            </a:r>
            <a:r>
              <a:rPr lang="en-US" dirty="0" err="1" smtClean="0"/>
              <a:t>Lett</a:t>
            </a:r>
            <a:r>
              <a:rPr lang="en-US" dirty="0" smtClean="0"/>
              <a:t>. B 633, 275 </a:t>
            </a:r>
            <a:r>
              <a:rPr lang="is-IS" dirty="0" smtClean="0"/>
              <a:t>(2006).</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physics, the susceptibility of a material or substance describes its response to an applied field. More general, a susceptibility is a quantification for the change of an extensive property under variation of an intensive property</a:t>
            </a:r>
          </a:p>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7</a:t>
            </a:fld>
            <a:endParaRPr lang="en-US"/>
          </a:p>
        </p:txBody>
      </p:sp>
    </p:spTree>
    <p:extLst>
      <p:ext uri="{BB962C8B-B14F-4D97-AF65-F5344CB8AC3E}">
        <p14:creationId xmlns:p14="http://schemas.microsoft.com/office/powerpoint/2010/main" val="409336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Google Shape;150;p5: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84994" name="Google Shape;151;p5: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200">
                <a:solidFill>
                  <a:schemeClr val="tx1"/>
                </a:solidFill>
                <a:latin typeface="Arial" charset="0"/>
                <a:ea typeface="MS PGothic"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r>
              <a:rPr lang="en-US"/>
              <a:t>The MPD will be put in operation at two stages. At the first one the barrel part will be equipped with  major tracking detector TPC, TOF end ECAL. FHC and FD will be operational as well.</a:t>
            </a:r>
          </a:p>
          <a:p>
            <a:pPr>
              <a:spcBef>
                <a:spcPts val="363"/>
              </a:spcBef>
            </a:pPr>
            <a:r>
              <a:rPr lang="en-US"/>
              <a:t>At the second stage the detector will be supplemented with IT and end cap subdetectors.</a:t>
            </a:r>
          </a:p>
          <a:p>
            <a:pPr>
              <a:spcBef>
                <a:spcPts val="363"/>
              </a:spcBef>
            </a:pPr>
            <a:r>
              <a:rPr lang="en-US"/>
              <a:t>  </a:t>
            </a:r>
          </a:p>
        </p:txBody>
      </p:sp>
      <p:sp>
        <p:nvSpPr>
          <p:cNvPr id="84995" name="Google Shape;152;p5:notes"/>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5EDD10A-5B12-8B43-A317-F26FF40F4B02}" type="slidenum">
              <a:rPr lang="en-US" sz="1200">
                <a:solidFill>
                  <a:srgbClr val="000000"/>
                </a:solidFill>
                <a:cs typeface="Arial" charset="0"/>
                <a:sym typeface="Arial" charset="0"/>
              </a:rPr>
              <a:pPr/>
              <a:t>8</a:t>
            </a:fld>
            <a:endParaRPr lang="en-US" sz="1200">
              <a:solidFill>
                <a:srgbClr val="000000"/>
              </a:solidFill>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S.Ejiri</a:t>
            </a:r>
            <a:r>
              <a:rPr lang="en-US" dirty="0" smtClean="0"/>
              <a:t>, : We discuss the properties of </a:t>
            </a:r>
            <a:r>
              <a:rPr lang="en-US" dirty="0" err="1" smtClean="0"/>
              <a:t>hadronic</a:t>
            </a:r>
            <a:r>
              <a:rPr lang="en-US" dirty="0" smtClean="0"/>
              <a:t> fluctuations, i.e. fluctuations of net quark and </a:t>
            </a:r>
            <a:r>
              <a:rPr lang="en-US" dirty="0" err="1" smtClean="0"/>
              <a:t>isospin</a:t>
            </a:r>
            <a:r>
              <a:rPr lang="en-US" dirty="0" smtClean="0"/>
              <a:t> numbers as well as electric charge, in the vicinity of the QCD transition in </a:t>
            </a:r>
            <a:r>
              <a:rPr lang="en-US" dirty="0" err="1" smtClean="0"/>
              <a:t>isospin</a:t>
            </a:r>
            <a:r>
              <a:rPr lang="en-US" dirty="0" smtClean="0"/>
              <a:t>-symmetric matter at vanishing quark chemical potential. We </a:t>
            </a:r>
            <a:r>
              <a:rPr lang="en-US" dirty="0" err="1" smtClean="0"/>
              <a:t>analyse</a:t>
            </a:r>
            <a:r>
              <a:rPr lang="en-US" dirty="0" smtClean="0"/>
              <a:t> second- and fourth-order </a:t>
            </a:r>
            <a:r>
              <a:rPr lang="en-US" dirty="0" err="1" smtClean="0"/>
              <a:t>cumulants</a:t>
            </a:r>
            <a:r>
              <a:rPr lang="en-US" dirty="0" smtClean="0"/>
              <a:t> of these fluctuations and argue that the ratio of quartic and quadratic </a:t>
            </a:r>
            <a:r>
              <a:rPr lang="en-US" dirty="0" err="1" smtClean="0"/>
              <a:t>cumulants</a:t>
            </a:r>
            <a:r>
              <a:rPr lang="en-US" dirty="0" smtClean="0"/>
              <a:t> reflects the relevant degrees of freedom that carry the quark number, </a:t>
            </a:r>
            <a:r>
              <a:rPr lang="en-US" dirty="0" err="1" smtClean="0"/>
              <a:t>isospin</a:t>
            </a:r>
            <a:r>
              <a:rPr lang="en-US" dirty="0" smtClean="0"/>
              <a:t> or charge, respectively. In the </a:t>
            </a:r>
            <a:r>
              <a:rPr lang="en-US" dirty="0" err="1" smtClean="0"/>
              <a:t>hadronic</a:t>
            </a:r>
            <a:r>
              <a:rPr lang="en-US" dirty="0" smtClean="0"/>
              <a:t> phase we find that an enhancement of charge fluctuations arises from contributions of doubly charged hadrons to the thermodynamics. The rapid suppression of fluctuations seen in the high-temperature phase suggests that in the QGP, net quark number and electric charge are predominantly carried by quasi-particles, with the quantum numbers of quarks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 </a:t>
            </a:r>
            <a:r>
              <a:rPr lang="en-US" dirty="0" err="1" smtClean="0"/>
              <a:t>Ejiri</a:t>
            </a:r>
            <a:r>
              <a:rPr lang="en-US" dirty="0" smtClean="0"/>
              <a:t>, F. </a:t>
            </a:r>
            <a:r>
              <a:rPr lang="en-US" dirty="0" err="1" smtClean="0"/>
              <a:t>Karsch</a:t>
            </a:r>
            <a:r>
              <a:rPr lang="en-US" dirty="0" smtClean="0"/>
              <a:t>, and K. </a:t>
            </a:r>
            <a:r>
              <a:rPr lang="en-US" dirty="0" err="1" smtClean="0"/>
              <a:t>Redlich</a:t>
            </a:r>
            <a:r>
              <a:rPr lang="en-US" dirty="0" smtClean="0"/>
              <a:t>, Phys. </a:t>
            </a:r>
            <a:r>
              <a:rPr lang="en-US" dirty="0" err="1" smtClean="0"/>
              <a:t>Lett</a:t>
            </a:r>
            <a:r>
              <a:rPr lang="en-US" dirty="0" smtClean="0"/>
              <a:t>. B 633, 275 </a:t>
            </a:r>
            <a:r>
              <a:rPr lang="is-IS" dirty="0" smtClean="0"/>
              <a:t>(2006).</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physics, the susceptibility of a material or substance describes its response to an applied field. More general, a susceptibility is a quantification for the change of an extensive property under variation of an intensive property</a:t>
            </a:r>
          </a:p>
          <a:p>
            <a:endParaRPr lang="en-US" dirty="0"/>
          </a:p>
        </p:txBody>
      </p:sp>
      <p:sp>
        <p:nvSpPr>
          <p:cNvPr id="4" name="Slide Number Placeholder 3"/>
          <p:cNvSpPr>
            <a:spLocks noGrp="1"/>
          </p:cNvSpPr>
          <p:nvPr>
            <p:ph type="sldNum" sz="quarter" idx="10"/>
          </p:nvPr>
        </p:nvSpPr>
        <p:spPr/>
        <p:txBody>
          <a:bodyPr/>
          <a:lstStyle/>
          <a:p>
            <a:fld id="{8E1EADF8-AE78-7743-8CFF-471B9B2EA2B2}" type="slidenum">
              <a:rPr lang="en-US" smtClean="0"/>
              <a:t>9</a:t>
            </a:fld>
            <a:endParaRPr lang="en-US"/>
          </a:p>
        </p:txBody>
      </p:sp>
    </p:spTree>
    <p:extLst>
      <p:ext uri="{BB962C8B-B14F-4D97-AF65-F5344CB8AC3E}">
        <p14:creationId xmlns:p14="http://schemas.microsoft.com/office/powerpoint/2010/main" val="409336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2" y="2130427"/>
            <a:ext cx="1036185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2B31BA-B890-4E42-8C95-B62FFC414ED8}" type="datetime1">
              <a:rPr lang="en-US" smtClean="0"/>
              <a:t>16/02/25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DBCF45-870D-374E-A647-209FABCF5C24}" type="datetime1">
              <a:rPr lang="en-US" smtClean="0"/>
              <a:t>16/02/25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8050" y="274640"/>
            <a:ext cx="2742842"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521" y="274640"/>
            <a:ext cx="8025356"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72CE31-097A-334D-8F51-8EE78F81D565}" type="datetime1">
              <a:rPr lang="en-US" smtClean="0"/>
              <a:t>16/02/25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10969256" cy="1143000"/>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p:txBody>
          <a:bodyPr/>
          <a:lstStyle>
            <a:lvl1pPr>
              <a:defRPr/>
            </a:lvl1pPr>
          </a:lstStyle>
          <a:p>
            <a:pPr>
              <a:defRPr/>
            </a:pPr>
            <a:fld id="{403D90A8-48A1-5D47-B9A3-DAC90F29B529}" type="datetime1">
              <a:rPr lang="en-US" smtClean="0"/>
              <a:t>16/02/25</a:t>
            </a:fld>
            <a:endParaRPr lang="en-US"/>
          </a:p>
        </p:txBody>
      </p:sp>
      <p:sp>
        <p:nvSpPr>
          <p:cNvPr id="4" name="Rectangle 3"/>
          <p:cNvSpPr>
            <a:spLocks noGrp="1" noChangeArrowheads="1"/>
          </p:cNvSpPr>
          <p:nvPr>
            <p:ph type="sldNum" idx="11"/>
          </p:nvPr>
        </p:nvSpPr>
        <p:spPr/>
        <p:txBody>
          <a:bodyPr/>
          <a:lstStyle>
            <a:lvl1pPr>
              <a:defRPr/>
            </a:lvl1pPr>
          </a:lstStyle>
          <a:p>
            <a:pPr>
              <a:defRPr/>
            </a:pPr>
            <a:fld id="{A09A12F1-D472-CB48-857F-1F45761710FB}" type="slidenum">
              <a:rPr lang="en-US"/>
              <a:pPr>
                <a:defRPr/>
              </a:pPr>
              <a:t>‹#›</a:t>
            </a:fld>
            <a:endParaRPr lang="en-US"/>
          </a:p>
        </p:txBody>
      </p:sp>
    </p:spTree>
    <p:extLst>
      <p:ext uri="{BB962C8B-B14F-4D97-AF65-F5344CB8AC3E}">
        <p14:creationId xmlns:p14="http://schemas.microsoft.com/office/powerpoint/2010/main" val="184128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1ADDF9-E1FD-104E-AC30-6B1A46525835}" type="datetime1">
              <a:rPr lang="en-US" smtClean="0"/>
              <a:t>16/02/25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8" y="4406902"/>
            <a:ext cx="10361851"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2958"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B889ED-2FDC-8A40-8DE4-6777BAB69A32}" type="datetime1">
              <a:rPr lang="en-US" smtClean="0"/>
              <a:t>16/02/25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520" y="1600202"/>
            <a:ext cx="5384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6794" y="1600202"/>
            <a:ext cx="5384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F157F6-6CB1-D94E-A2B2-2C37C6471938}" type="datetime1">
              <a:rPr lang="en-US" smtClean="0"/>
              <a:t>16/02/25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522"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522"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D8D2875-D1DD-F246-945F-2FD1A2FE7F6F}" type="datetime1">
              <a:rPr lang="en-US" smtClean="0"/>
              <a:t>16/02/25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94196F-ECD6-2945-B26A-22C421BEBF2B}" type="datetime1">
              <a:rPr lang="en-US" smtClean="0"/>
              <a:t>16/02/25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4C9F6D-F048-6E45-A908-1F10640FD94B}" type="datetime1">
              <a:rPr lang="en-US" smtClean="0"/>
              <a:t>16/02/25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112" y="273052"/>
            <a:ext cx="68147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521" y="1435102"/>
            <a:ext cx="40105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5C59F0-29DD-0949-8793-CD0D2A172B39}" type="datetime1">
              <a:rPr lang="en-US" smtClean="0"/>
              <a:t>16/02/25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7" y="4800600"/>
            <a:ext cx="731424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407"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7"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E8415D-F799-C640-B3FD-101428B81283}" type="datetime1">
              <a:rPr lang="en-US" smtClean="0"/>
              <a:t>16/02/25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0E8156-41CA-4243-A2EA-A419F1929A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521" y="6356352"/>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B754D-5C3A-F949-8A6E-EC651CE4C6A4}" type="datetime1">
              <a:rPr lang="en-US" smtClean="0"/>
              <a:t>16/02/25</a:t>
            </a:fld>
            <a:endParaRPr lang="ru-RU"/>
          </a:p>
        </p:txBody>
      </p:sp>
      <p:sp>
        <p:nvSpPr>
          <p:cNvPr id="5" name="Нижний колонтитул 4"/>
          <p:cNvSpPr>
            <a:spLocks noGrp="1"/>
          </p:cNvSpPr>
          <p:nvPr>
            <p:ph type="ftr" sz="quarter" idx="3"/>
          </p:nvPr>
        </p:nvSpPr>
        <p:spPr>
          <a:xfrm>
            <a:off x="4165059" y="6356352"/>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6352"/>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E8156-41CA-4243-A2EA-A419F1929A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link.springer.com/journal/11450" TargetMode="External"/><Relationship Id="rId4" Type="http://schemas.openxmlformats.org/officeDocument/2006/relationships/hyperlink" Target="https://link.springer.com/journal/11450/79/5/page/1" TargetMode="External"/><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20.png"/><Relationship Id="rId8" Type="http://schemas.openxmlformats.org/officeDocument/2006/relationships/hyperlink" Target="https://link.springer.com/journal/11450" TargetMode="External"/><Relationship Id="rId9" Type="http://schemas.openxmlformats.org/officeDocument/2006/relationships/hyperlink" Target="https://link.springer.com/journal/11450/79/5/page/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ww.nupecc.org/lrp2016/Documents/lrp2017.pdf" TargetMode="External"/><Relationship Id="rId6" Type="http://schemas.openxmlformats.org/officeDocument/2006/relationships/hyperlink" Target="https://arxiv.org/abs/2211.04384" TargetMode="External"/><Relationship Id="rId7" Type="http://schemas.openxmlformats.org/officeDocument/2006/relationships/hyperlink" Target="https://doi.org/10.1140/epjc/s10052-024-12935-y"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cedirect.com/journal/progress-in-particle-and-nuclear-physics" TargetMode="External"/><Relationship Id="rId4" Type="http://schemas.openxmlformats.org/officeDocument/2006/relationships/hyperlink" Target="https://www.sciencedirect.com/journal/progress-in-particle-and-nuclear-physics/vol/134/suppl/C" TargetMode="External"/><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indico.particle.mephi.ru/event/436/contributions/4130/attachments/2575/4727/ICPPA_2024.pdf"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cds.cern.ch/record/2878507/files/SPSC-SR-336.pdf" TargetMode="External"/><Relationship Id="rId5" Type="http://schemas.openxmlformats.org/officeDocument/2006/relationships/hyperlink" Target="https://doi.org/10.1007/s41365-024-01591-2" TargetMode="External"/><Relationship Id="rId6" Type="http://schemas.openxmlformats.org/officeDocument/2006/relationships/hyperlink" Target="https://arxiv.org/abs/1710.09425" TargetMode="Externa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03/PhysRevLett.130.082301"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88/1742-6596/316/1/012003"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pPr>
              <a:defRPr/>
            </a:pPr>
            <a:fld id="{358C3AEB-275B-3241-903A-5A5A0AE93B5C}" type="slidenum">
              <a:rPr lang="en-US"/>
              <a:pPr>
                <a:defRPr/>
              </a:pPr>
              <a:t>1</a:t>
            </a:fld>
            <a:endParaRPr lang="en-US"/>
          </a:p>
        </p:txBody>
      </p:sp>
      <p:sp>
        <p:nvSpPr>
          <p:cNvPr id="8193" name="Rectangle 1"/>
          <p:cNvSpPr>
            <a:spLocks noChangeArrowheads="1"/>
          </p:cNvSpPr>
          <p:nvPr/>
        </p:nvSpPr>
        <p:spPr bwMode="auto">
          <a:xfrm>
            <a:off x="838622" y="3501008"/>
            <a:ext cx="10801200" cy="17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0000FF"/>
                </a:solidFill>
                <a:latin typeface="Times New Roman"/>
                <a:cs typeface="Times New Roman"/>
              </a:rPr>
              <a:t>First </a:t>
            </a:r>
            <a:r>
              <a:rPr lang="ru-RU" sz="4000" dirty="0" err="1">
                <a:solidFill>
                  <a:srgbClr val="0000FF"/>
                </a:solidFill>
                <a:latin typeface="Times New Roman"/>
                <a:cs typeface="Times New Roman"/>
              </a:rPr>
              <a:t>physics</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studies</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planned</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with</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the</a:t>
            </a:r>
            <a:r>
              <a:rPr lang="ru-RU" sz="4000" dirty="0">
                <a:solidFill>
                  <a:srgbClr val="0000FF"/>
                </a:solidFill>
                <a:latin typeface="Times New Roman"/>
                <a:cs typeface="Times New Roman"/>
              </a:rPr>
              <a:t> MPD </a:t>
            </a:r>
            <a:r>
              <a:rPr lang="ru-RU" sz="4000" dirty="0" err="1">
                <a:solidFill>
                  <a:srgbClr val="0000FF"/>
                </a:solidFill>
                <a:latin typeface="Times New Roman"/>
                <a:cs typeface="Times New Roman"/>
              </a:rPr>
              <a:t>experiment</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at</a:t>
            </a:r>
            <a:r>
              <a:rPr lang="ru-RU" sz="4000" dirty="0">
                <a:solidFill>
                  <a:srgbClr val="0000FF"/>
                </a:solidFill>
                <a:latin typeface="Times New Roman"/>
                <a:cs typeface="Times New Roman"/>
              </a:rPr>
              <a:t> NICA </a:t>
            </a:r>
            <a:r>
              <a:rPr lang="ru-RU" sz="4000" dirty="0" err="1">
                <a:solidFill>
                  <a:srgbClr val="0000FF"/>
                </a:solidFill>
                <a:latin typeface="Times New Roman"/>
                <a:cs typeface="Times New Roman"/>
              </a:rPr>
              <a:t>in</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Bi+Bi</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collisions</a:t>
            </a:r>
            <a:r>
              <a:rPr lang="ru-RU" sz="4000" dirty="0">
                <a:solidFill>
                  <a:srgbClr val="0000FF"/>
                </a:solidFill>
                <a:latin typeface="Times New Roman"/>
                <a:cs typeface="Times New Roman"/>
              </a:rPr>
              <a:t> </a:t>
            </a:r>
            <a:endParaRPr lang="en-US" sz="4000" dirty="0" smtClean="0">
              <a:solidFill>
                <a:srgbClr val="0000FF"/>
              </a:solidFill>
              <a:latin typeface="Times New Roman"/>
              <a:cs typeface="Times New Roman"/>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ru-RU" sz="4000" dirty="0" err="1" smtClean="0">
                <a:solidFill>
                  <a:srgbClr val="0000FF"/>
                </a:solidFill>
                <a:latin typeface="Times New Roman"/>
                <a:cs typeface="Times New Roman"/>
              </a:rPr>
              <a:t>at</a:t>
            </a:r>
            <a:r>
              <a:rPr lang="ru-RU" sz="4000" dirty="0" smtClean="0">
                <a:solidFill>
                  <a:srgbClr val="0000FF"/>
                </a:solidFill>
                <a:latin typeface="Times New Roman"/>
                <a:cs typeface="Times New Roman"/>
              </a:rPr>
              <a:t> </a:t>
            </a:r>
            <a:r>
              <a:rPr lang="ru-RU" sz="4000" dirty="0">
                <a:solidFill>
                  <a:srgbClr val="0000FF"/>
                </a:solidFill>
                <a:latin typeface="Times New Roman"/>
                <a:cs typeface="Times New Roman"/>
              </a:rPr>
              <a:t>√ </a:t>
            </a:r>
            <a:r>
              <a:rPr lang="ru-RU" sz="4000" dirty="0" err="1">
                <a:solidFill>
                  <a:srgbClr val="0000FF"/>
                </a:solidFill>
                <a:latin typeface="Times New Roman"/>
                <a:cs typeface="Times New Roman"/>
              </a:rPr>
              <a:t>sNN</a:t>
            </a:r>
            <a:r>
              <a:rPr lang="ru-RU" sz="4000" dirty="0">
                <a:solidFill>
                  <a:srgbClr val="0000FF"/>
                </a:solidFill>
                <a:latin typeface="Times New Roman"/>
                <a:cs typeface="Times New Roman"/>
              </a:rPr>
              <a:t> = 9.2 </a:t>
            </a:r>
            <a:r>
              <a:rPr lang="ru-RU" sz="4000" dirty="0" err="1">
                <a:solidFill>
                  <a:srgbClr val="0000FF"/>
                </a:solidFill>
                <a:latin typeface="Times New Roman"/>
                <a:cs typeface="Times New Roman"/>
              </a:rPr>
              <a:t>GeV</a:t>
            </a:r>
            <a:r>
              <a:rPr lang="en-US" sz="3200" dirty="0">
                <a:latin typeface="Times New Roman"/>
                <a:cs typeface="Times New Roman"/>
              </a:rPr>
              <a:t/>
            </a:r>
            <a:br>
              <a:rPr lang="en-US" sz="3200" dirty="0">
                <a:latin typeface="Times New Roman"/>
                <a:cs typeface="Times New Roman"/>
              </a:rPr>
            </a:br>
            <a:r>
              <a:rPr lang="en-US" sz="3200" dirty="0">
                <a:solidFill>
                  <a:srgbClr val="0000FF"/>
                </a:solidFill>
              </a:rPr>
              <a:t/>
            </a:r>
            <a:br>
              <a:rPr lang="en-US" sz="3200" dirty="0">
                <a:solidFill>
                  <a:srgbClr val="0000FF"/>
                </a:solidFill>
              </a:rPr>
            </a:br>
            <a:endParaRPr lang="en-US" sz="3200" dirty="0">
              <a:solidFill>
                <a:srgbClr val="0000FF"/>
              </a:solidFill>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800" dirty="0">
                <a:solidFill>
                  <a:srgbClr val="0070C0"/>
                </a:solidFill>
              </a:rPr>
              <a:t> </a:t>
            </a:r>
          </a:p>
        </p:txBody>
      </p:sp>
      <p:sp>
        <p:nvSpPr>
          <p:cNvPr id="8194" name="Rectangle 2"/>
          <p:cNvSpPr>
            <a:spLocks noChangeArrowheads="1"/>
          </p:cNvSpPr>
          <p:nvPr/>
        </p:nvSpPr>
        <p:spPr bwMode="auto">
          <a:xfrm>
            <a:off x="-2742843" y="4257676"/>
            <a:ext cx="11904701"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90000"/>
              </a:lnSpc>
              <a:spcBef>
                <a:spcPts val="600"/>
              </a:spcBef>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1600" b="1" i="1">
              <a:solidFill>
                <a:srgbClr val="000000"/>
              </a:solidFill>
              <a:latin typeface="Times New Roman" charset="0"/>
            </a:endParaRPr>
          </a:p>
          <a:p>
            <a:pPr algn="ctr">
              <a:lnSpc>
                <a:spcPct val="90000"/>
              </a:lnSpc>
              <a:spcBef>
                <a:spcPts val="350"/>
              </a:spcBef>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1600" b="1" i="1">
              <a:solidFill>
                <a:srgbClr val="000000"/>
              </a:solidFill>
            </a:endParaRPr>
          </a:p>
        </p:txBody>
      </p:sp>
      <p:sp>
        <p:nvSpPr>
          <p:cNvPr id="8199" name="Text Box 7"/>
          <p:cNvSpPr txBox="1">
            <a:spLocks noChangeArrowheads="1"/>
          </p:cNvSpPr>
          <p:nvPr/>
        </p:nvSpPr>
        <p:spPr bwMode="auto">
          <a:xfrm>
            <a:off x="6959190" y="4876800"/>
            <a:ext cx="487616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5080" rIns="90000" bIns="45000"/>
          <a:lstStyle>
            <a:lvl1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1pPr>
            <a:lvl2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2pPr>
            <a:lvl3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3pPr>
            <a:lvl4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4pPr>
            <a:lvl5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9pPr>
          </a:lstStyle>
          <a:p>
            <a:pPr algn="ctr">
              <a:lnSpc>
                <a:spcPct val="92000"/>
              </a:lnSpc>
              <a:spcBef>
                <a:spcPts val="600"/>
              </a:spcBef>
              <a:defRPr/>
            </a:pPr>
            <a:endParaRPr lang="en-US" sz="1000" b="1" dirty="0" smtClean="0">
              <a:latin typeface="Calibri" charset="0"/>
            </a:endParaRPr>
          </a:p>
        </p:txBody>
      </p:sp>
      <p:sp>
        <p:nvSpPr>
          <p:cNvPr id="8200" name="Text Box 8"/>
          <p:cNvSpPr txBox="1">
            <a:spLocks noChangeArrowheads="1"/>
          </p:cNvSpPr>
          <p:nvPr/>
        </p:nvSpPr>
        <p:spPr bwMode="auto">
          <a:xfrm>
            <a:off x="0" y="4869160"/>
            <a:ext cx="12190413"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6752" rIns="90000" bIns="45000"/>
          <a:lstStyle>
            <a:lvl1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1pPr>
            <a:lvl2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2pPr>
            <a:lvl3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3pPr>
            <a:lvl4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4pPr>
            <a:lvl5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9pPr>
          </a:lstStyle>
          <a:p>
            <a:pPr algn="ctr">
              <a:lnSpc>
                <a:spcPct val="86000"/>
              </a:lnSpc>
              <a:spcBef>
                <a:spcPts val="350"/>
              </a:spcBef>
              <a:defRPr/>
            </a:pPr>
            <a:r>
              <a:rPr lang="en-US" sz="2000" dirty="0">
                <a:latin typeface="Times New Roman"/>
                <a:cs typeface="Times New Roman"/>
              </a:rPr>
              <a:t>G. </a:t>
            </a:r>
            <a:r>
              <a:rPr lang="en-US" sz="2000" dirty="0" err="1" smtClean="0">
                <a:latin typeface="Times New Roman"/>
                <a:cs typeface="Times New Roman"/>
              </a:rPr>
              <a:t>Feofilov</a:t>
            </a:r>
            <a:r>
              <a:rPr lang="en-US" sz="2000" baseline="30000" dirty="0">
                <a:latin typeface="Times New Roman"/>
                <a:cs typeface="Times New Roman"/>
              </a:rPr>
              <a:t>*</a:t>
            </a:r>
            <a:r>
              <a:rPr lang="en-US" sz="2000" dirty="0" smtClean="0">
                <a:latin typeface="Times New Roman"/>
                <a:cs typeface="Times New Roman"/>
              </a:rPr>
              <a:t> </a:t>
            </a:r>
            <a:r>
              <a:rPr lang="en-US" sz="2000" dirty="0">
                <a:latin typeface="Times New Roman"/>
                <a:cs typeface="Times New Roman"/>
              </a:rPr>
              <a:t>(for </a:t>
            </a:r>
            <a:r>
              <a:rPr lang="en-US" sz="2000" dirty="0" smtClean="0">
                <a:latin typeface="Times New Roman"/>
                <a:cs typeface="Times New Roman"/>
              </a:rPr>
              <a:t>MPD Collaboration at NICA)</a:t>
            </a:r>
            <a:r>
              <a:rPr lang="en-US" sz="2000" dirty="0">
                <a:latin typeface="Times New Roman"/>
                <a:cs typeface="Times New Roman"/>
              </a:rPr>
              <a:t/>
            </a:r>
            <a:br>
              <a:rPr lang="en-US" sz="2000" dirty="0">
                <a:latin typeface="Times New Roman"/>
                <a:cs typeface="Times New Roman"/>
              </a:rPr>
            </a:br>
            <a:r>
              <a:rPr lang="en-US" sz="2000" baseline="30000" dirty="0">
                <a:latin typeface="Times New Roman"/>
                <a:cs typeface="Times New Roman"/>
              </a:rPr>
              <a:t>*</a:t>
            </a:r>
            <a:r>
              <a:rPr lang="en-US" sz="2000" dirty="0" smtClean="0">
                <a:latin typeface="Times New Roman"/>
                <a:cs typeface="Times New Roman"/>
              </a:rPr>
              <a:t>St</a:t>
            </a:r>
            <a:r>
              <a:rPr lang="en-US" sz="2000" dirty="0">
                <a:latin typeface="Times New Roman"/>
                <a:cs typeface="Times New Roman"/>
              </a:rPr>
              <a:t>. Petersburg State University, St. Petersburg, RF</a:t>
            </a:r>
            <a:br>
              <a:rPr lang="en-US" sz="2000" dirty="0">
                <a:latin typeface="Times New Roman"/>
                <a:cs typeface="Times New Roman"/>
              </a:rPr>
            </a:br>
            <a:r>
              <a:rPr lang="en-US" sz="2000" dirty="0">
                <a:latin typeface="Times New Roman"/>
                <a:cs typeface="Times New Roman"/>
              </a:rPr>
              <a:t>E-mail: </a:t>
            </a:r>
            <a:r>
              <a:rPr lang="en-US" sz="2000" dirty="0" err="1">
                <a:latin typeface="Times New Roman"/>
                <a:cs typeface="Times New Roman"/>
              </a:rPr>
              <a:t>g.feofilov@spbu.ru</a:t>
            </a:r>
            <a:r>
              <a:rPr lang="en-US" sz="2000" dirty="0">
                <a:latin typeface="Times New Roman"/>
                <a:cs typeface="Times New Roman"/>
              </a:rPr>
              <a:t/>
            </a:r>
            <a:br>
              <a:rPr lang="en-US" sz="2000" dirty="0">
                <a:latin typeface="Times New Roman"/>
                <a:cs typeface="Times New Roman"/>
              </a:rPr>
            </a:br>
            <a:r>
              <a:rPr lang="en-US" sz="2000" b="1" dirty="0">
                <a:latin typeface="Times New Roman"/>
                <a:cs typeface="Times New Roman"/>
              </a:rPr>
              <a:t> </a:t>
            </a:r>
            <a:r>
              <a:rPr lang="en-US" sz="2000" dirty="0">
                <a:latin typeface="Times New Roman"/>
                <a:cs typeface="Times New Roman"/>
              </a:rPr>
              <a:t> </a:t>
            </a:r>
            <a:endParaRPr lang="en-US" sz="2000" dirty="0" smtClean="0">
              <a:latin typeface="Times New Roman"/>
              <a:cs typeface="Times New Roman"/>
            </a:endParaRPr>
          </a:p>
          <a:p>
            <a:pPr algn="ctr">
              <a:lnSpc>
                <a:spcPct val="86000"/>
              </a:lnSpc>
              <a:spcBef>
                <a:spcPts val="350"/>
              </a:spcBef>
              <a:defRPr/>
            </a:pPr>
            <a:r>
              <a:rPr lang="en-US" sz="2000" dirty="0" smtClean="0">
                <a:latin typeface="Times New Roman"/>
                <a:cs typeface="Times New Roman"/>
              </a:rPr>
              <a:t>Moscow, Russia, February </a:t>
            </a:r>
            <a:r>
              <a:rPr lang="ru-RU" sz="2000" dirty="0" smtClean="0">
                <a:latin typeface="Times New Roman"/>
                <a:cs typeface="Times New Roman"/>
              </a:rPr>
              <a:t>17, </a:t>
            </a:r>
            <a:r>
              <a:rPr lang="en-US" sz="2000" dirty="0" smtClean="0">
                <a:latin typeface="Times New Roman"/>
                <a:cs typeface="Times New Roman"/>
              </a:rPr>
              <a:t>202</a:t>
            </a:r>
            <a:r>
              <a:rPr lang="ru-RU" sz="2000" dirty="0" smtClean="0">
                <a:latin typeface="Times New Roman"/>
                <a:cs typeface="Times New Roman"/>
              </a:rPr>
              <a:t>5, </a:t>
            </a:r>
            <a:r>
              <a:rPr lang="ru-RU" sz="2000" b="1" dirty="0" smtClean="0">
                <a:latin typeface="Times New Roman"/>
                <a:cs typeface="Times New Roman"/>
              </a:rPr>
              <a:t>15:00-15:15</a:t>
            </a:r>
            <a:endParaRPr lang="en-US" sz="2000" b="1" dirty="0" smtClean="0">
              <a:latin typeface="Times New Roman"/>
              <a:cs typeface="Times New Roman"/>
            </a:endParaRPr>
          </a:p>
          <a:p>
            <a:pPr algn="ctr">
              <a:lnSpc>
                <a:spcPct val="86000"/>
              </a:lnSpc>
              <a:spcBef>
                <a:spcPts val="350"/>
              </a:spcBef>
              <a:defRPr/>
            </a:pPr>
            <a:r>
              <a:rPr lang="en-US" sz="2000" dirty="0">
                <a:latin typeface="Times New Roman"/>
                <a:cs typeface="Times New Roman"/>
              </a:rPr>
              <a:t>The author acknowledges Saint-Petersburg State University for a research project </a:t>
            </a:r>
            <a:r>
              <a:rPr lang="en-US" sz="2000" dirty="0" smtClean="0">
                <a:latin typeface="Times New Roman"/>
                <a:cs typeface="Times New Roman"/>
              </a:rPr>
              <a:t>10382186</a:t>
            </a:r>
            <a:r>
              <a:rPr lang="en-US" dirty="0" smtClean="0"/>
              <a:t>8</a:t>
            </a:r>
            <a:endParaRPr lang="ru-RU" dirty="0" smtClean="0"/>
          </a:p>
          <a:p>
            <a:pPr algn="ctr">
              <a:lnSpc>
                <a:spcPct val="86000"/>
              </a:lnSpc>
              <a:spcBef>
                <a:spcPts val="350"/>
              </a:spcBef>
              <a:defRPr/>
            </a:pPr>
            <a:endParaRPr lang="en-US" sz="1400" dirty="0" smtClean="0">
              <a:cs typeface="Arial" charset="0"/>
            </a:endParaRPr>
          </a:p>
        </p:txBody>
      </p:sp>
      <p:pic>
        <p:nvPicPr>
          <p:cNvPr id="21517" name="Picture 8" descr="NA61-SHINE_H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63301" y="360364"/>
            <a:ext cx="566346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8" descr="NA61-SHINE_H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66474" y="512764"/>
            <a:ext cx="566346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74" y="0"/>
            <a:ext cx="1368152" cy="13605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50" y="1412776"/>
            <a:ext cx="1656184" cy="8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as-logo.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2878" y="260648"/>
            <a:ext cx="4649126" cy="1743650"/>
          </a:xfrm>
          <a:prstGeom prst="rect">
            <a:avLst/>
          </a:prstGeom>
        </p:spPr>
      </p:pic>
      <p:sp>
        <p:nvSpPr>
          <p:cNvPr id="3" name="Rectangle 2"/>
          <p:cNvSpPr/>
          <p:nvPr/>
        </p:nvSpPr>
        <p:spPr>
          <a:xfrm>
            <a:off x="2278782" y="1988840"/>
            <a:ext cx="6092825" cy="214674"/>
          </a:xfrm>
          <a:prstGeom prst="rect">
            <a:avLst/>
          </a:prstGeom>
        </p:spPr>
        <p:txBody>
          <a:bodyPr>
            <a:spAutoFit/>
          </a:bodyPr>
          <a:lstStyle/>
          <a:p>
            <a:pPr algn="ctr">
              <a:lnSpc>
                <a:spcPct val="86000"/>
              </a:lnSpc>
              <a:spcBef>
                <a:spcPts val="350"/>
              </a:spcBef>
              <a:defRPr/>
            </a:pPr>
            <a:r>
              <a:rPr lang="en-US" sz="900" dirty="0">
                <a:cs typeface="Thonburi Light"/>
              </a:rPr>
              <a:t>Ksider - Own work, CC BY 3.0, https://</a:t>
            </a:r>
            <a:r>
              <a:rPr lang="en-US" sz="900" dirty="0" err="1">
                <a:cs typeface="Thonburi Light"/>
              </a:rPr>
              <a:t>commons.wikimedia.org</a:t>
            </a:r>
            <a:r>
              <a:rPr lang="en-US" sz="900" dirty="0">
                <a:cs typeface="Thonburi Light"/>
              </a:rPr>
              <a:t>/w/</a:t>
            </a:r>
            <a:r>
              <a:rPr lang="en-US" sz="900" dirty="0" err="1">
                <a:cs typeface="Thonburi Light"/>
              </a:rPr>
              <a:t>index.php?curid</a:t>
            </a:r>
            <a:r>
              <a:rPr lang="en-US" sz="900" dirty="0">
                <a:cs typeface="Thonburi Light"/>
              </a:rPr>
              <a:t>=31992869</a:t>
            </a:r>
          </a:p>
        </p:txBody>
      </p:sp>
      <p:pic>
        <p:nvPicPr>
          <p:cNvPr id="7" name="Picture 6" descr="jinr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3358" y="17862"/>
            <a:ext cx="2142238" cy="2016224"/>
          </a:xfrm>
          <a:prstGeom prst="rect">
            <a:avLst/>
          </a:prstGeom>
        </p:spPr>
      </p:pic>
      <p:pic>
        <p:nvPicPr>
          <p:cNvPr id="8" name="Picture 7" descr="nica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3598" y="188640"/>
            <a:ext cx="2424572" cy="1278982"/>
          </a:xfrm>
          <a:prstGeom prst="rect">
            <a:avLst/>
          </a:prstGeom>
        </p:spPr>
      </p:pic>
    </p:spTree>
    <p:extLst>
      <p:ext uri="{BB962C8B-B14F-4D97-AF65-F5344CB8AC3E}">
        <p14:creationId xmlns:p14="http://schemas.microsoft.com/office/powerpoint/2010/main" val="12927990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3200" dirty="0" smtClean="0">
                <a:solidFill>
                  <a:srgbClr val="0000FF"/>
                </a:solidFill>
                <a:latin typeface="Times New Roman"/>
                <a:cs typeface="Times New Roman"/>
              </a:rPr>
              <a:t>MPD </a:t>
            </a:r>
            <a:r>
              <a:rPr lang="ru-RU" sz="3200" dirty="0" err="1" smtClean="0">
                <a:solidFill>
                  <a:srgbClr val="0000FF"/>
                </a:solidFill>
              </a:rPr>
              <a:t>physics</a:t>
            </a:r>
            <a:r>
              <a:rPr lang="ru-RU" sz="3200" dirty="0" smtClean="0">
                <a:solidFill>
                  <a:srgbClr val="0000FF"/>
                </a:solidFill>
              </a:rPr>
              <a:t> </a:t>
            </a:r>
            <a:r>
              <a:rPr lang="ru-RU" sz="3200" dirty="0" err="1" smtClean="0">
                <a:solidFill>
                  <a:srgbClr val="0000FF"/>
                </a:solidFill>
              </a:rPr>
              <a:t>performance</a:t>
            </a:r>
            <a:r>
              <a:rPr lang="ru-RU" sz="3200" dirty="0" smtClean="0">
                <a:solidFill>
                  <a:srgbClr val="0000FF"/>
                </a:solidFill>
              </a:rPr>
              <a:t> </a:t>
            </a:r>
            <a:r>
              <a:rPr lang="en-US" sz="3200" dirty="0" smtClean="0">
                <a:solidFill>
                  <a:srgbClr val="0000FF"/>
                </a:solidFill>
              </a:rPr>
              <a:t> study: centrality </a:t>
            </a:r>
            <a:r>
              <a:rPr lang="en-US" sz="3200" dirty="0" smtClean="0">
                <a:solidFill>
                  <a:srgbClr val="0000FF"/>
                </a:solidFill>
                <a:latin typeface="Times New Roman"/>
                <a:cs typeface="Times New Roman"/>
              </a:rPr>
              <a:t/>
            </a:r>
            <a:br>
              <a:rPr lang="en-US" sz="3200" dirty="0" smtClean="0">
                <a:solidFill>
                  <a:srgbClr val="0000FF"/>
                </a:solidFill>
                <a:latin typeface="Times New Roman"/>
                <a:cs typeface="Times New Roman"/>
              </a:rPr>
            </a:br>
            <a:endParaRPr lang="en-US" sz="3200" dirty="0">
              <a:solidFill>
                <a:srgbClr val="0000FF"/>
              </a:solidFill>
              <a:latin typeface="Times New Roman"/>
              <a:cs typeface="Times New Roman"/>
            </a:endParaRPr>
          </a:p>
        </p:txBody>
      </p:sp>
      <p:sp>
        <p:nvSpPr>
          <p:cNvPr id="3" name="Content Placeholder 2"/>
          <p:cNvSpPr>
            <a:spLocks noGrp="1"/>
          </p:cNvSpPr>
          <p:nvPr>
            <p:ph idx="1"/>
          </p:nvPr>
        </p:nvSpPr>
        <p:spPr>
          <a:xfrm>
            <a:off x="118542" y="5805264"/>
            <a:ext cx="11953328" cy="432048"/>
          </a:xfrm>
        </p:spPr>
        <p:txBody>
          <a:bodyPr>
            <a:noAutofit/>
          </a:bodyPr>
          <a:lstStyle/>
          <a:p>
            <a:pPr marL="0" indent="0">
              <a:buNone/>
            </a:pPr>
            <a:endParaRPr lang="en-US" sz="2000" dirty="0"/>
          </a:p>
          <a:p>
            <a:pPr marL="0" indent="0">
              <a:buNone/>
            </a:pPr>
            <a:r>
              <a:rPr lang="en-US" sz="1800" dirty="0" smtClean="0"/>
              <a:t>[</a:t>
            </a:r>
            <a:r>
              <a:rPr lang="en-US" sz="1800" dirty="0"/>
              <a:t>1</a:t>
            </a:r>
            <a:r>
              <a:rPr lang="en-US" sz="1800" dirty="0">
                <a:solidFill>
                  <a:srgbClr val="000000"/>
                </a:solidFill>
              </a:rPr>
              <a:t>] MPD Collaboration^ ”MPD physics performance studies in </a:t>
            </a:r>
            <a:r>
              <a:rPr lang="en-US" sz="1800" dirty="0" err="1">
                <a:solidFill>
                  <a:srgbClr val="000000"/>
                </a:solidFill>
              </a:rPr>
              <a:t>Bi+Bi</a:t>
            </a:r>
            <a:r>
              <a:rPr lang="en-US" sz="1800" dirty="0">
                <a:solidFill>
                  <a:srgbClr val="000000"/>
                </a:solidFill>
              </a:rPr>
              <a:t> collisions at √</a:t>
            </a:r>
            <a:r>
              <a:rPr lang="nb-NO" sz="1800" dirty="0">
                <a:solidFill>
                  <a:srgbClr val="000000"/>
                </a:solidFill>
              </a:rPr>
              <a:t>1sNN = 9.2 </a:t>
            </a:r>
            <a:r>
              <a:rPr lang="nb-NO" sz="1800" dirty="0" err="1">
                <a:solidFill>
                  <a:srgbClr val="000000"/>
                </a:solidFill>
              </a:rPr>
              <a:t>GeV</a:t>
            </a:r>
            <a:r>
              <a:rPr lang="nb-NO" sz="1800" dirty="0">
                <a:solidFill>
                  <a:srgbClr val="000000"/>
                </a:solidFill>
              </a:rPr>
              <a:t>”</a:t>
            </a:r>
            <a:r>
              <a:rPr lang="en-US" sz="1800" dirty="0">
                <a:solidFill>
                  <a:srgbClr val="000000"/>
                </a:solidFill>
              </a:rPr>
              <a:t>, to be published</a:t>
            </a:r>
            <a:r>
              <a:rPr lang="en-US" sz="1800" dirty="0" smtClean="0">
                <a:solidFill>
                  <a:srgbClr val="000000"/>
                </a:solidFill>
              </a:rPr>
              <a:t> </a:t>
            </a:r>
          </a:p>
          <a:p>
            <a:pPr marL="0" indent="0">
              <a:buNone/>
            </a:pPr>
            <a:r>
              <a:rPr lang="en-US" sz="1800" dirty="0" smtClean="0">
                <a:solidFill>
                  <a:srgbClr val="000000"/>
                </a:solidFill>
              </a:rPr>
              <a:t>[2] </a:t>
            </a:r>
            <a:r>
              <a:rPr lang="en-US" sz="1800" dirty="0" smtClean="0"/>
              <a:t>T</a:t>
            </a:r>
            <a:r>
              <a:rPr lang="en-US" sz="1800" dirty="0"/>
              <a:t>. A. </a:t>
            </a:r>
            <a:r>
              <a:rPr lang="en-US" sz="1800" dirty="0" err="1"/>
              <a:t>Drozhzhova,V</a:t>
            </a:r>
            <a:r>
              <a:rPr lang="en-US" sz="1800" dirty="0"/>
              <a:t>. N. </a:t>
            </a:r>
            <a:r>
              <a:rPr lang="en-US" sz="1800" dirty="0" err="1"/>
              <a:t>Kovalenko,A</a:t>
            </a:r>
            <a:r>
              <a:rPr lang="en-US" sz="1800" dirty="0"/>
              <a:t>. Yu. </a:t>
            </a:r>
            <a:r>
              <a:rPr lang="en-US" sz="1800" dirty="0" err="1"/>
              <a:t>Seryakov,G</a:t>
            </a:r>
            <a:r>
              <a:rPr lang="en-US" sz="1800" dirty="0"/>
              <a:t>. A. </a:t>
            </a:r>
            <a:r>
              <a:rPr lang="en-US" sz="1800" dirty="0" err="1"/>
              <a:t>Feofilov</a:t>
            </a:r>
            <a:r>
              <a:rPr lang="en-US" sz="1800" dirty="0"/>
              <a:t>, </a:t>
            </a:r>
            <a:r>
              <a:rPr lang="ru-RU" sz="1800" u="sng" dirty="0">
                <a:hlinkClick r:id="rId3" tooltip="Physics of Atomic Nuclei"/>
              </a:rPr>
              <a:t>Physics of Atomic Nuclei</a:t>
            </a:r>
            <a:r>
              <a:rPr lang="en-US" sz="1800" dirty="0"/>
              <a:t>, </a:t>
            </a:r>
            <a:r>
              <a:rPr lang="ru-RU" sz="1800" dirty="0" smtClean="0"/>
              <a:t> </a:t>
            </a:r>
            <a:r>
              <a:rPr lang="ru-RU" sz="1800" dirty="0"/>
              <a:t>2016, </a:t>
            </a:r>
            <a:r>
              <a:rPr lang="ru-RU" sz="1800" dirty="0" err="1" smtClean="0"/>
              <a:t>V</a:t>
            </a:r>
            <a:r>
              <a:rPr lang="ru-RU" sz="1800" dirty="0" smtClean="0"/>
              <a:t> </a:t>
            </a:r>
            <a:r>
              <a:rPr lang="ru-RU" sz="1800" dirty="0"/>
              <a:t>79, </a:t>
            </a:r>
            <a:r>
              <a:rPr lang="ru-RU" sz="1800" u="sng" dirty="0">
                <a:hlinkClick r:id="rId4"/>
              </a:rPr>
              <a:t>Issue 5</a:t>
            </a:r>
            <a:r>
              <a:rPr lang="ru-RU" sz="1800" dirty="0"/>
              <a:t>, </a:t>
            </a:r>
            <a:r>
              <a:rPr lang="ru-RU" sz="1800" dirty="0" err="1"/>
              <a:t>pp</a:t>
            </a:r>
            <a:r>
              <a:rPr lang="ru-RU" sz="1800" dirty="0"/>
              <a:t> 737–748</a:t>
            </a:r>
            <a:endParaRPr lang="en-US" sz="1800" u="sng" dirty="0"/>
          </a:p>
          <a:p>
            <a:pPr marL="0" indent="0">
              <a:buNone/>
            </a:pPr>
            <a:endParaRPr lang="en-US" sz="1800" dirty="0"/>
          </a:p>
        </p:txBody>
      </p:sp>
      <p:cxnSp>
        <p:nvCxnSpPr>
          <p:cNvPr id="5" name="Straight Connector 4"/>
          <p:cNvCxnSpPr/>
          <p:nvPr/>
        </p:nvCxnSpPr>
        <p:spPr>
          <a:xfrm>
            <a:off x="622598" y="836712"/>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7679382" y="4869160"/>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latin typeface="Times New Roman"/>
              <a:cs typeface="Times New Roman"/>
            </a:endParaRPr>
          </a:p>
        </p:txBody>
      </p:sp>
      <p:sp>
        <p:nvSpPr>
          <p:cNvPr id="4" name="Slide Number Placeholder 3"/>
          <p:cNvSpPr>
            <a:spLocks noGrp="1"/>
          </p:cNvSpPr>
          <p:nvPr>
            <p:ph type="sldNum" sz="quarter" idx="12"/>
          </p:nvPr>
        </p:nvSpPr>
        <p:spPr>
          <a:xfrm>
            <a:off x="9191550" y="6492875"/>
            <a:ext cx="2844430" cy="365125"/>
          </a:xfrm>
        </p:spPr>
        <p:txBody>
          <a:bodyPr/>
          <a:lstStyle/>
          <a:p>
            <a:fld id="{220E8156-41CA-4243-A2EA-A419F1929A78}" type="slidenum">
              <a:rPr lang="ru-RU" smtClean="0"/>
              <a:pPr/>
              <a:t>10</a:t>
            </a:fld>
            <a:endParaRPr lang="ru-RU" dirty="0"/>
          </a:p>
        </p:txBody>
      </p:sp>
      <p:pic>
        <p:nvPicPr>
          <p:cNvPr id="6" name="Picture 5"/>
          <p:cNvPicPr>
            <a:picLocks noChangeAspect="1"/>
          </p:cNvPicPr>
          <p:nvPr/>
        </p:nvPicPr>
        <p:blipFill>
          <a:blip r:embed="rId5"/>
          <a:stretch>
            <a:fillRect/>
          </a:stretch>
        </p:blipFill>
        <p:spPr>
          <a:xfrm>
            <a:off x="838622" y="908720"/>
            <a:ext cx="4464496" cy="3211304"/>
          </a:xfrm>
          <a:prstGeom prst="rect">
            <a:avLst/>
          </a:prstGeom>
        </p:spPr>
      </p:pic>
      <p:sp>
        <p:nvSpPr>
          <p:cNvPr id="7" name="Rectangle 6"/>
          <p:cNvSpPr/>
          <p:nvPr/>
        </p:nvSpPr>
        <p:spPr>
          <a:xfrm>
            <a:off x="262558" y="4005064"/>
            <a:ext cx="5976664" cy="923330"/>
          </a:xfrm>
          <a:prstGeom prst="rect">
            <a:avLst/>
          </a:prstGeom>
        </p:spPr>
        <p:txBody>
          <a:bodyPr wrap="square">
            <a:spAutoFit/>
          </a:bodyPr>
          <a:lstStyle/>
          <a:p>
            <a:r>
              <a:rPr lang="en-US" dirty="0" smtClean="0"/>
              <a:t>The </a:t>
            </a:r>
            <a:r>
              <a:rPr lang="en-US" dirty="0"/>
              <a:t>reconstructed TPC (black) and MCG modeled (red</a:t>
            </a:r>
            <a:r>
              <a:rPr lang="en-US" dirty="0" smtClean="0"/>
              <a:t>) </a:t>
            </a:r>
            <a:r>
              <a:rPr lang="en-US" dirty="0" smtClean="0">
                <a:solidFill>
                  <a:srgbClr val="0000FF"/>
                </a:solidFill>
              </a:rPr>
              <a:t>multiplicity </a:t>
            </a:r>
            <a:r>
              <a:rPr lang="en-US" dirty="0">
                <a:solidFill>
                  <a:srgbClr val="0000FF"/>
                </a:solidFill>
              </a:rPr>
              <a:t>distributions </a:t>
            </a:r>
            <a:r>
              <a:rPr lang="en-US" dirty="0"/>
              <a:t>for </a:t>
            </a:r>
            <a:r>
              <a:rPr lang="en-US" dirty="0" err="1"/>
              <a:t>Bi+Bi</a:t>
            </a:r>
            <a:r>
              <a:rPr lang="en-US" dirty="0"/>
              <a:t> </a:t>
            </a:r>
            <a:r>
              <a:rPr lang="en-US" dirty="0" smtClean="0"/>
              <a:t>collisions</a:t>
            </a:r>
          </a:p>
          <a:p>
            <a:r>
              <a:rPr lang="en-US" dirty="0" smtClean="0"/>
              <a:t> at √</a:t>
            </a:r>
            <a:r>
              <a:rPr lang="nb-NO" dirty="0" err="1" smtClean="0"/>
              <a:t>s</a:t>
            </a:r>
            <a:r>
              <a:rPr lang="nb-NO" baseline="-25000" dirty="0" err="1" smtClean="0"/>
              <a:t>NN</a:t>
            </a:r>
            <a:r>
              <a:rPr lang="nb-NO" dirty="0" smtClean="0"/>
              <a:t> </a:t>
            </a:r>
            <a:r>
              <a:rPr lang="nb-NO" dirty="0"/>
              <a:t>= 9.2 </a:t>
            </a:r>
            <a:r>
              <a:rPr lang="nb-NO" dirty="0" err="1" smtClean="0"/>
              <a:t>GeV</a:t>
            </a:r>
            <a:r>
              <a:rPr lang="nb-NO" dirty="0" smtClean="0"/>
              <a:t> </a:t>
            </a:r>
            <a:r>
              <a:rPr lang="en-US" dirty="0" smtClean="0"/>
              <a:t>[1] </a:t>
            </a:r>
            <a:endParaRPr lang="en-US" dirty="0"/>
          </a:p>
        </p:txBody>
      </p:sp>
      <p:pic>
        <p:nvPicPr>
          <p:cNvPr id="8" name="Picture 7"/>
          <p:cNvPicPr>
            <a:picLocks noChangeAspect="1"/>
          </p:cNvPicPr>
          <p:nvPr/>
        </p:nvPicPr>
        <p:blipFill>
          <a:blip r:embed="rId6"/>
          <a:stretch>
            <a:fillRect/>
          </a:stretch>
        </p:blipFill>
        <p:spPr>
          <a:xfrm>
            <a:off x="6455246" y="980728"/>
            <a:ext cx="3938796" cy="2833168"/>
          </a:xfrm>
          <a:prstGeom prst="rect">
            <a:avLst/>
          </a:prstGeom>
        </p:spPr>
      </p:pic>
      <p:sp>
        <p:nvSpPr>
          <p:cNvPr id="11" name="Rectangle 10"/>
          <p:cNvSpPr/>
          <p:nvPr/>
        </p:nvSpPr>
        <p:spPr>
          <a:xfrm>
            <a:off x="6097588" y="3861048"/>
            <a:ext cx="6092825" cy="1200329"/>
          </a:xfrm>
          <a:prstGeom prst="rect">
            <a:avLst/>
          </a:prstGeom>
        </p:spPr>
        <p:txBody>
          <a:bodyPr>
            <a:spAutoFit/>
          </a:bodyPr>
          <a:lstStyle/>
          <a:p>
            <a:r>
              <a:rPr lang="en-US" dirty="0"/>
              <a:t>T</a:t>
            </a:r>
            <a:r>
              <a:rPr lang="en-US" dirty="0" smtClean="0"/>
              <a:t>he </a:t>
            </a:r>
            <a:r>
              <a:rPr lang="en-US" dirty="0"/>
              <a:t>value of the impact parameter for 10% centrality intervals estimated for </a:t>
            </a:r>
            <a:r>
              <a:rPr lang="en-US" dirty="0" err="1"/>
              <a:t>Bi+Bi</a:t>
            </a:r>
            <a:r>
              <a:rPr lang="en-US" dirty="0"/>
              <a:t> collisions </a:t>
            </a:r>
            <a:r>
              <a:rPr lang="en-US" dirty="0" smtClean="0"/>
              <a:t>at √ </a:t>
            </a:r>
            <a:r>
              <a:rPr lang="en-US" dirty="0" err="1" smtClean="0"/>
              <a:t>s</a:t>
            </a:r>
            <a:r>
              <a:rPr lang="en-US" baseline="-25000" dirty="0" err="1" smtClean="0"/>
              <a:t>NN</a:t>
            </a:r>
            <a:r>
              <a:rPr lang="en-US" dirty="0" smtClean="0"/>
              <a:t> </a:t>
            </a:r>
            <a:r>
              <a:rPr lang="en-US" dirty="0"/>
              <a:t>= 9.2 </a:t>
            </a:r>
            <a:r>
              <a:rPr lang="en-US" dirty="0" err="1"/>
              <a:t>GeV</a:t>
            </a:r>
            <a:r>
              <a:rPr lang="en-US" dirty="0"/>
              <a:t>, </a:t>
            </a:r>
            <a:r>
              <a:rPr lang="en-US" dirty="0" smtClean="0"/>
              <a:t>modeled with </a:t>
            </a:r>
            <a:r>
              <a:rPr lang="en-US" dirty="0"/>
              <a:t>the </a:t>
            </a:r>
            <a:r>
              <a:rPr lang="en-US" dirty="0" err="1"/>
              <a:t>UrQMD</a:t>
            </a:r>
            <a:r>
              <a:rPr lang="en-US" dirty="0"/>
              <a:t>, PHSD</a:t>
            </a:r>
            <a:r>
              <a:rPr lang="en-US" dirty="0" smtClean="0"/>
              <a:t>, DCM</a:t>
            </a:r>
            <a:r>
              <a:rPr lang="en-US" dirty="0"/>
              <a:t>-QGSM-SMM, and PHQMD event generators </a:t>
            </a:r>
            <a:r>
              <a:rPr lang="en-US" dirty="0" smtClean="0"/>
              <a:t>[1] </a:t>
            </a:r>
            <a:endParaRPr lang="en-US" dirty="0"/>
          </a:p>
        </p:txBody>
      </p:sp>
      <p:sp>
        <p:nvSpPr>
          <p:cNvPr id="14" name="Rectangle 13"/>
          <p:cNvSpPr/>
          <p:nvPr/>
        </p:nvSpPr>
        <p:spPr>
          <a:xfrm>
            <a:off x="118542" y="5157192"/>
            <a:ext cx="12064777" cy="923330"/>
          </a:xfrm>
          <a:prstGeom prst="rect">
            <a:avLst/>
          </a:prstGeom>
        </p:spPr>
        <p:txBody>
          <a:bodyPr wrap="square">
            <a:spAutoFit/>
          </a:bodyPr>
          <a:lstStyle/>
          <a:p>
            <a:pPr marL="457200" indent="-342900">
              <a:buClr>
                <a:srgbClr val="000000"/>
              </a:buClr>
              <a:buFont typeface="Wingdings" charset="0"/>
              <a:buChar char="Ø"/>
            </a:pPr>
            <a:r>
              <a:rPr lang="en-US" b="1" dirty="0">
                <a:solidFill>
                  <a:srgbClr val="FF0000"/>
                </a:solidFill>
                <a:cs typeface="Times New Roman" charset="0"/>
                <a:sym typeface="Times New Roman" charset="0"/>
              </a:rPr>
              <a:t>Why the geometrical term “centrality” is so important? </a:t>
            </a:r>
          </a:p>
          <a:p>
            <a:pPr marL="457200" indent="-342900">
              <a:buClr>
                <a:srgbClr val="000000"/>
              </a:buClr>
            </a:pPr>
            <a:r>
              <a:rPr lang="en-US" b="1" dirty="0">
                <a:solidFill>
                  <a:srgbClr val="FF0000"/>
                </a:solidFill>
                <a:cs typeface="Times New Roman" charset="0"/>
                <a:sym typeface="Times New Roman" charset="0"/>
              </a:rPr>
              <a:t>      --- We need the accurate  knowledge of the energy density  in the interaction region  in any  given  event </a:t>
            </a:r>
            <a:r>
              <a:rPr lang="en-US" b="1" dirty="0" smtClean="0">
                <a:solidFill>
                  <a:srgbClr val="FF0000"/>
                </a:solidFill>
                <a:cs typeface="Times New Roman" charset="0"/>
                <a:sym typeface="Times New Roman" charset="0"/>
              </a:rPr>
              <a:t>selected</a:t>
            </a:r>
          </a:p>
          <a:p>
            <a:pPr marL="457200" indent="-342900">
              <a:buClr>
                <a:srgbClr val="000000"/>
              </a:buClr>
              <a:buFont typeface="Wingdings" charset="2"/>
              <a:buChar char="Ø"/>
            </a:pPr>
            <a:r>
              <a:rPr lang="en-US" b="1" dirty="0" smtClean="0">
                <a:solidFill>
                  <a:srgbClr val="FF0000"/>
                </a:solidFill>
                <a:cs typeface="Times New Roman" charset="0"/>
                <a:sym typeface="Times New Roman" charset="0"/>
              </a:rPr>
              <a:t>The </a:t>
            </a:r>
            <a:r>
              <a:rPr lang="en-US" b="1" dirty="0">
                <a:solidFill>
                  <a:srgbClr val="FF0000"/>
                </a:solidFill>
                <a:cs typeface="Times New Roman" charset="0"/>
                <a:sym typeface="Times New Roman" charset="0"/>
              </a:rPr>
              <a:t>width of the  class of centrality of A+A collisions </a:t>
            </a:r>
            <a:r>
              <a:rPr lang="en-US" b="1" dirty="0" smtClean="0">
                <a:solidFill>
                  <a:srgbClr val="FF0000"/>
                </a:solidFill>
                <a:cs typeface="Times New Roman" charset="0"/>
                <a:sym typeface="Times New Roman" charset="0"/>
              </a:rPr>
              <a:t> </a:t>
            </a:r>
            <a:r>
              <a:rPr lang="en-US" b="1" dirty="0">
                <a:solidFill>
                  <a:srgbClr val="FF0000"/>
                </a:solidFill>
                <a:cs typeface="Times New Roman" charset="0"/>
                <a:sym typeface="Times New Roman" charset="0"/>
              </a:rPr>
              <a:t>is directly related to the unavoidable volume </a:t>
            </a:r>
            <a:r>
              <a:rPr lang="en-US" b="1" dirty="0" smtClean="0">
                <a:solidFill>
                  <a:srgbClr val="FF0000"/>
                </a:solidFill>
                <a:cs typeface="Times New Roman" charset="0"/>
                <a:sym typeface="Times New Roman" charset="0"/>
              </a:rPr>
              <a:t>fluctuations [2]</a:t>
            </a:r>
            <a:endParaRPr lang="en-US" b="1" dirty="0">
              <a:solidFill>
                <a:srgbClr val="FF0000"/>
              </a:solidFill>
              <a:cs typeface="Times New Roman" charset="0"/>
              <a:sym typeface="Times New Roman" charset="0"/>
            </a:endParaRPr>
          </a:p>
        </p:txBody>
      </p:sp>
    </p:spTree>
    <p:extLst>
      <p:ext uri="{BB962C8B-B14F-4D97-AF65-F5344CB8AC3E}">
        <p14:creationId xmlns:p14="http://schemas.microsoft.com/office/powerpoint/2010/main" val="19780431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7543F99-099B-744E-BE1A-2FB2EA520FF2}" type="slidenum">
              <a:rPr lang="en-US" sz="1400"/>
              <a:pPr/>
              <a:t>11</a:t>
            </a:fld>
            <a:endParaRPr lang="en-US" sz="1400"/>
          </a:p>
        </p:txBody>
      </p:sp>
      <p:sp>
        <p:nvSpPr>
          <p:cNvPr id="73730" name="Rectangle 3"/>
          <p:cNvSpPr>
            <a:spLocks noChangeArrowheads="1"/>
          </p:cNvSpPr>
          <p:nvPr/>
        </p:nvSpPr>
        <p:spPr bwMode="auto">
          <a:xfrm>
            <a:off x="334566" y="5949280"/>
            <a:ext cx="115212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[1] The MPD Collaboration, </a:t>
            </a:r>
            <a:r>
              <a:rPr lang="en-US" b="1" dirty="0">
                <a:solidFill>
                  <a:srgbClr val="0000FF"/>
                </a:solidFill>
              </a:rPr>
              <a:t>Status and initial physics performance studies of the MPD</a:t>
            </a:r>
          </a:p>
          <a:p>
            <a:r>
              <a:rPr lang="en-US" b="1" dirty="0">
                <a:solidFill>
                  <a:srgbClr val="0000FF"/>
                </a:solidFill>
              </a:rPr>
              <a:t>experiment at NICA, </a:t>
            </a:r>
            <a:r>
              <a:rPr lang="is-IS" dirty="0"/>
              <a:t>Eur. Phys. J. A (2022) 58:140, </a:t>
            </a:r>
            <a:r>
              <a:rPr lang="mr-IN" dirty="0"/>
              <a:t>https://doi.org/10.1140/epja/s10050-022-00750-6</a:t>
            </a:r>
            <a:endParaRPr lang="en-US" dirty="0"/>
          </a:p>
        </p:txBody>
      </p:sp>
      <p:cxnSp>
        <p:nvCxnSpPr>
          <p:cNvPr id="73731" name="AutoShape 5"/>
          <p:cNvCxnSpPr>
            <a:cxnSpLocks noChangeShapeType="1"/>
          </p:cNvCxnSpPr>
          <p:nvPr/>
        </p:nvCxnSpPr>
        <p:spPr bwMode="auto">
          <a:xfrm>
            <a:off x="262558" y="1196752"/>
            <a:ext cx="10971372" cy="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sp>
        <p:nvSpPr>
          <p:cNvPr id="73732" name="Rectangle 5"/>
          <p:cNvSpPr>
            <a:spLocks noChangeArrowheads="1"/>
          </p:cNvSpPr>
          <p:nvPr/>
        </p:nvSpPr>
        <p:spPr bwMode="auto">
          <a:xfrm>
            <a:off x="507934" y="228601"/>
            <a:ext cx="111745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pPr>
            <a:r>
              <a:rPr lang="en-US" sz="2400" dirty="0">
                <a:solidFill>
                  <a:srgbClr val="0000FF"/>
                </a:solidFill>
                <a:latin typeface="Times New Roman"/>
                <a:cs typeface="Times New Roman"/>
              </a:rPr>
              <a:t>MPD </a:t>
            </a:r>
            <a:r>
              <a:rPr lang="ru-RU" sz="2400" dirty="0" err="1">
                <a:solidFill>
                  <a:srgbClr val="0000FF"/>
                </a:solidFill>
              </a:rPr>
              <a:t>physics</a:t>
            </a:r>
            <a:r>
              <a:rPr lang="ru-RU" sz="2400" dirty="0">
                <a:solidFill>
                  <a:srgbClr val="0000FF"/>
                </a:solidFill>
              </a:rPr>
              <a:t> </a:t>
            </a:r>
            <a:r>
              <a:rPr lang="ru-RU" sz="2400" dirty="0" err="1">
                <a:solidFill>
                  <a:srgbClr val="0000FF"/>
                </a:solidFill>
              </a:rPr>
              <a:t>performance</a:t>
            </a:r>
            <a:r>
              <a:rPr lang="ru-RU" sz="2400" dirty="0">
                <a:solidFill>
                  <a:srgbClr val="0000FF"/>
                </a:solidFill>
              </a:rPr>
              <a:t> </a:t>
            </a:r>
            <a:r>
              <a:rPr lang="en-US" sz="2400" dirty="0">
                <a:solidFill>
                  <a:srgbClr val="0000FF"/>
                </a:solidFill>
              </a:rPr>
              <a:t> study: centrality u</a:t>
            </a:r>
            <a:r>
              <a:rPr lang="en-US" sz="2400" dirty="0" smtClean="0">
                <a:solidFill>
                  <a:srgbClr val="0066FF"/>
                </a:solidFill>
              </a:rPr>
              <a:t>sing </a:t>
            </a:r>
            <a:r>
              <a:rPr lang="en-US" sz="2400" dirty="0">
                <a:solidFill>
                  <a:srgbClr val="0066FF"/>
                </a:solidFill>
              </a:rPr>
              <a:t>Hadron Calorimeter to measure the energy of spectator fragments [1] </a:t>
            </a:r>
            <a:endParaRPr lang="en-US" sz="2400" dirty="0">
              <a:solidFill>
                <a:srgbClr val="0066FF"/>
              </a:solidFill>
              <a:cs typeface="Times New Roman" charset="0"/>
              <a:sym typeface="Times New Roman" charset="0"/>
            </a:endParaRPr>
          </a:p>
          <a:p>
            <a:pPr>
              <a:buClr>
                <a:srgbClr val="000000"/>
              </a:buClr>
            </a:pPr>
            <a:endParaRPr lang="en-US" dirty="0">
              <a:solidFill>
                <a:srgbClr val="0066FF"/>
              </a:solidFill>
              <a:latin typeface="Times New Roman" charset="0"/>
              <a:cs typeface="Times New Roman" charset="0"/>
              <a:sym typeface="Times New Roman" charset="0"/>
            </a:endParaRPr>
          </a:p>
        </p:txBody>
      </p:sp>
      <p:pic>
        <p:nvPicPr>
          <p:cNvPr id="2" name="Picture 1"/>
          <p:cNvPicPr>
            <a:picLocks noChangeAspect="1"/>
          </p:cNvPicPr>
          <p:nvPr/>
        </p:nvPicPr>
        <p:blipFill rotWithShape="1">
          <a:blip r:embed="rId2"/>
          <a:srcRect t="50456" b="-667"/>
          <a:stretch/>
        </p:blipFill>
        <p:spPr>
          <a:xfrm>
            <a:off x="334566" y="1340768"/>
            <a:ext cx="3960489" cy="2754064"/>
          </a:xfrm>
          <a:prstGeom prst="rect">
            <a:avLst/>
          </a:prstGeom>
        </p:spPr>
      </p:pic>
      <p:pic>
        <p:nvPicPr>
          <p:cNvPr id="3" name="Picture 2"/>
          <p:cNvPicPr>
            <a:picLocks noChangeAspect="1"/>
          </p:cNvPicPr>
          <p:nvPr/>
        </p:nvPicPr>
        <p:blipFill>
          <a:blip r:embed="rId3"/>
          <a:stretch>
            <a:fillRect/>
          </a:stretch>
        </p:blipFill>
        <p:spPr>
          <a:xfrm>
            <a:off x="4655046" y="1484784"/>
            <a:ext cx="3478929" cy="4581128"/>
          </a:xfrm>
          <a:prstGeom prst="rect">
            <a:avLst/>
          </a:prstGeom>
        </p:spPr>
      </p:pic>
      <p:sp>
        <p:nvSpPr>
          <p:cNvPr id="4" name="Rectangle 3"/>
          <p:cNvSpPr/>
          <p:nvPr/>
        </p:nvSpPr>
        <p:spPr>
          <a:xfrm>
            <a:off x="550591" y="4149080"/>
            <a:ext cx="3456384" cy="1200329"/>
          </a:xfrm>
          <a:prstGeom prst="rect">
            <a:avLst/>
          </a:prstGeom>
        </p:spPr>
        <p:txBody>
          <a:bodyPr wrap="square">
            <a:spAutoFit/>
          </a:bodyPr>
          <a:lstStyle/>
          <a:p>
            <a:r>
              <a:rPr lang="en-US" dirty="0" smtClean="0"/>
              <a:t>The comparison </a:t>
            </a:r>
            <a:r>
              <a:rPr lang="en-US" dirty="0"/>
              <a:t>of results </a:t>
            </a:r>
            <a:r>
              <a:rPr lang="en-US" dirty="0" smtClean="0"/>
              <a:t>for</a:t>
            </a:r>
          </a:p>
          <a:p>
            <a:r>
              <a:rPr lang="en-US" dirty="0" smtClean="0"/>
              <a:t> </a:t>
            </a:r>
            <a:r>
              <a:rPr lang="en-US" dirty="0" err="1"/>
              <a:t>Au+Au</a:t>
            </a:r>
            <a:r>
              <a:rPr lang="en-US" dirty="0"/>
              <a:t> and </a:t>
            </a:r>
            <a:r>
              <a:rPr lang="en-US" dirty="0" err="1"/>
              <a:t>Bi+Bi</a:t>
            </a:r>
            <a:r>
              <a:rPr lang="en-US" dirty="0"/>
              <a:t> collisions at</a:t>
            </a:r>
          </a:p>
          <a:p>
            <a:r>
              <a:rPr lang="en-US" dirty="0" smtClean="0"/>
              <a:t>√ </a:t>
            </a:r>
            <a:r>
              <a:rPr lang="mr-IN" dirty="0" smtClean="0"/>
              <a:t>sNN =</a:t>
            </a:r>
            <a:r>
              <a:rPr lang="en-US" dirty="0" smtClean="0"/>
              <a:t> 7.7 </a:t>
            </a:r>
            <a:r>
              <a:rPr lang="en-US" dirty="0" err="1"/>
              <a:t>GeV</a:t>
            </a:r>
            <a:r>
              <a:rPr lang="en-US" dirty="0"/>
              <a:t> for </a:t>
            </a:r>
            <a:r>
              <a:rPr lang="en-US" dirty="0" err="1"/>
              <a:t>UrQMD</a:t>
            </a:r>
            <a:r>
              <a:rPr lang="en-US" dirty="0"/>
              <a:t> </a:t>
            </a:r>
            <a:r>
              <a:rPr lang="en-US" dirty="0" smtClean="0"/>
              <a:t>events[1]</a:t>
            </a:r>
            <a:endParaRPr lang="en-US" dirty="0"/>
          </a:p>
        </p:txBody>
      </p:sp>
      <p:sp>
        <p:nvSpPr>
          <p:cNvPr id="5" name="Rectangle 4"/>
          <p:cNvSpPr/>
          <p:nvPr/>
        </p:nvSpPr>
        <p:spPr>
          <a:xfrm>
            <a:off x="8373989" y="1628800"/>
            <a:ext cx="3816424" cy="3970318"/>
          </a:xfrm>
          <a:prstGeom prst="rect">
            <a:avLst/>
          </a:prstGeom>
        </p:spPr>
        <p:txBody>
          <a:bodyPr wrap="square">
            <a:spAutoFit/>
          </a:bodyPr>
          <a:lstStyle/>
          <a:p>
            <a:r>
              <a:rPr lang="en-US" dirty="0"/>
              <a:t>(Top) Dependence of the energy deposition in the </a:t>
            </a:r>
            <a:r>
              <a:rPr lang="en-US" dirty="0" err="1"/>
              <a:t>FHCal</a:t>
            </a:r>
            <a:r>
              <a:rPr lang="en-US" dirty="0"/>
              <a:t> on the</a:t>
            </a:r>
          </a:p>
          <a:p>
            <a:r>
              <a:rPr lang="en-US" dirty="0"/>
              <a:t>MC-generated impact parameter for events, simulated with the </a:t>
            </a:r>
            <a:r>
              <a:rPr lang="en-US" dirty="0" smtClean="0"/>
              <a:t>DCMQGSM</a:t>
            </a:r>
          </a:p>
          <a:p>
            <a:r>
              <a:rPr lang="en-US" dirty="0" err="1" smtClean="0"/>
              <a:t>ragmentation</a:t>
            </a:r>
            <a:r>
              <a:rPr lang="en-US" dirty="0" smtClean="0"/>
              <a:t> </a:t>
            </a:r>
            <a:r>
              <a:rPr lang="en-US" dirty="0"/>
              <a:t>model</a:t>
            </a:r>
            <a:r>
              <a:rPr lang="en-US" dirty="0" smtClean="0"/>
              <a:t>. </a:t>
            </a:r>
            <a:r>
              <a:rPr lang="en-US" dirty="0"/>
              <a:t>[1]</a:t>
            </a:r>
          </a:p>
          <a:p>
            <a:endParaRPr lang="en-US" dirty="0" smtClean="0"/>
          </a:p>
          <a:p>
            <a:endParaRPr lang="en-US" dirty="0"/>
          </a:p>
          <a:p>
            <a:endParaRPr lang="en-US" dirty="0" smtClean="0"/>
          </a:p>
          <a:p>
            <a:endParaRPr lang="en-US" dirty="0"/>
          </a:p>
          <a:p>
            <a:r>
              <a:rPr lang="en-US" dirty="0" smtClean="0"/>
              <a:t> </a:t>
            </a:r>
            <a:r>
              <a:rPr lang="en-US" dirty="0"/>
              <a:t>(Bottom) The two-dimensional linear </a:t>
            </a:r>
            <a:r>
              <a:rPr lang="en-US" dirty="0" smtClean="0"/>
              <a:t>fit (</a:t>
            </a:r>
            <a:r>
              <a:rPr lang="en-US" dirty="0"/>
              <a:t>line mesh) of example single-event energy distribution in the </a:t>
            </a:r>
            <a:r>
              <a:rPr lang="en-US" dirty="0" err="1"/>
              <a:t>FHCal</a:t>
            </a:r>
            <a:endParaRPr lang="en-US" dirty="0"/>
          </a:p>
          <a:p>
            <a:r>
              <a:rPr lang="en-US" dirty="0"/>
              <a:t>modules (histogram</a:t>
            </a:r>
            <a:r>
              <a:rPr lang="en-US" dirty="0" smtClean="0"/>
              <a:t>)</a:t>
            </a:r>
            <a:r>
              <a:rPr lang="en-US" dirty="0"/>
              <a:t> [1]</a:t>
            </a:r>
          </a:p>
          <a:p>
            <a:endParaRPr lang="en-US" dirty="0"/>
          </a:p>
        </p:txBody>
      </p:sp>
    </p:spTree>
    <p:extLst>
      <p:ext uri="{BB962C8B-B14F-4D97-AF65-F5344CB8AC3E}">
        <p14:creationId xmlns:p14="http://schemas.microsoft.com/office/powerpoint/2010/main" val="19465100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74" y="116632"/>
            <a:ext cx="11043380" cy="936104"/>
          </a:xfrm>
        </p:spPr>
        <p:txBody>
          <a:bodyPr>
            <a:noAutofit/>
          </a:bodyPr>
          <a:lstStyle/>
          <a:p>
            <a:pPr algn="l"/>
            <a:r>
              <a:rPr lang="en-US" sz="6000" dirty="0" smtClean="0">
                <a:latin typeface="Times New Roman"/>
                <a:cs typeface="Times New Roman"/>
              </a:rPr>
              <a:t/>
            </a:r>
            <a:br>
              <a:rPr lang="en-US" sz="6000" dirty="0" smtClean="0">
                <a:latin typeface="Times New Roman"/>
                <a:cs typeface="Times New Roman"/>
              </a:rPr>
            </a:br>
            <a:r>
              <a:rPr lang="en-US" sz="3200" dirty="0">
                <a:solidFill>
                  <a:srgbClr val="0000FF"/>
                </a:solidFill>
                <a:latin typeface="Times New Roman"/>
                <a:cs typeface="Times New Roman"/>
              </a:rPr>
              <a:t>MPD </a:t>
            </a:r>
            <a:r>
              <a:rPr lang="ru-RU" sz="3200" dirty="0" err="1">
                <a:solidFill>
                  <a:srgbClr val="0000FF"/>
                </a:solidFill>
              </a:rPr>
              <a:t>physics</a:t>
            </a:r>
            <a:r>
              <a:rPr lang="ru-RU" sz="3200" dirty="0">
                <a:solidFill>
                  <a:srgbClr val="0000FF"/>
                </a:solidFill>
              </a:rPr>
              <a:t> </a:t>
            </a:r>
            <a:r>
              <a:rPr lang="ru-RU" sz="3200" dirty="0" err="1">
                <a:solidFill>
                  <a:srgbClr val="0000FF"/>
                </a:solidFill>
              </a:rPr>
              <a:t>performance</a:t>
            </a:r>
            <a:r>
              <a:rPr lang="ru-RU" sz="3200" dirty="0">
                <a:solidFill>
                  <a:srgbClr val="0000FF"/>
                </a:solidFill>
              </a:rPr>
              <a:t> </a:t>
            </a:r>
            <a:r>
              <a:rPr lang="en-US" sz="3200" dirty="0">
                <a:solidFill>
                  <a:srgbClr val="0000FF"/>
                </a:solidFill>
              </a:rPr>
              <a:t> study: </a:t>
            </a:r>
            <a:r>
              <a:rPr lang="en-US" sz="3200" dirty="0" smtClean="0">
                <a:solidFill>
                  <a:srgbClr val="0000FF"/>
                </a:solidFill>
              </a:rPr>
              <a:t/>
            </a:r>
            <a:br>
              <a:rPr lang="en-US" sz="3200" dirty="0" smtClean="0">
                <a:solidFill>
                  <a:srgbClr val="0000FF"/>
                </a:solidFill>
              </a:rPr>
            </a:br>
            <a:r>
              <a:rPr lang="en-US" sz="3200" dirty="0" smtClean="0">
                <a:solidFill>
                  <a:srgbClr val="0000FF"/>
                </a:solidFill>
              </a:rPr>
              <a:t>			</a:t>
            </a:r>
            <a:r>
              <a:rPr lang="en-US" sz="2800" b="1" dirty="0" smtClean="0">
                <a:solidFill>
                  <a:srgbClr val="FF0000"/>
                </a:solidFill>
              </a:rPr>
              <a:t>reconstruction of protons </a:t>
            </a:r>
            <a:r>
              <a:rPr lang="en-US" sz="2800" b="1" dirty="0">
                <a:solidFill>
                  <a:srgbClr val="FF0000"/>
                </a:solidFill>
              </a:rPr>
              <a:t>and </a:t>
            </a:r>
            <a:r>
              <a:rPr lang="en-US" sz="2800" b="1" dirty="0" smtClean="0">
                <a:solidFill>
                  <a:srgbClr val="FF0000"/>
                </a:solidFill>
              </a:rPr>
              <a:t>anti-protons</a:t>
            </a:r>
            <a:r>
              <a:rPr lang="en-US" sz="6000" b="1" dirty="0">
                <a:solidFill>
                  <a:srgbClr val="FF0000"/>
                </a:solidFill>
              </a:rPr>
              <a:t/>
            </a:r>
            <a:br>
              <a:rPr lang="en-US" sz="6000" b="1" dirty="0">
                <a:solidFill>
                  <a:srgbClr val="FF0000"/>
                </a:solidFill>
              </a:rPr>
            </a:br>
            <a:endParaRPr lang="en-US" sz="6000" dirty="0">
              <a:solidFill>
                <a:srgbClr val="0000FF"/>
              </a:solidFill>
              <a:latin typeface="Times New Roman"/>
              <a:cs typeface="Times New Roman"/>
            </a:endParaRPr>
          </a:p>
        </p:txBody>
      </p:sp>
      <p:sp>
        <p:nvSpPr>
          <p:cNvPr id="3" name="Content Placeholder 2"/>
          <p:cNvSpPr>
            <a:spLocks noGrp="1"/>
          </p:cNvSpPr>
          <p:nvPr>
            <p:ph idx="1"/>
          </p:nvPr>
        </p:nvSpPr>
        <p:spPr>
          <a:xfrm>
            <a:off x="12287894" y="3933056"/>
            <a:ext cx="7128792" cy="864096"/>
          </a:xfrm>
        </p:spPr>
        <p:txBody>
          <a:bodyPr>
            <a:noAutofit/>
          </a:bodyPr>
          <a:lstStyle/>
          <a:p>
            <a:pPr marL="0" indent="0">
              <a:buNone/>
            </a:pPr>
            <a:r>
              <a:rPr lang="en-US" sz="2000" dirty="0" smtClean="0">
                <a:latin typeface="Times New Roman"/>
                <a:cs typeface="Times New Roman"/>
              </a:rPr>
              <a:t>.</a:t>
            </a:r>
          </a:p>
        </p:txBody>
      </p:sp>
      <p:cxnSp>
        <p:nvCxnSpPr>
          <p:cNvPr id="5" name="Straight Connector 4"/>
          <p:cNvCxnSpPr/>
          <p:nvPr/>
        </p:nvCxnSpPr>
        <p:spPr>
          <a:xfrm>
            <a:off x="550590" y="1124744"/>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550590" y="4653136"/>
            <a:ext cx="568863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b="1" dirty="0">
              <a:solidFill>
                <a:srgbClr val="FF0000"/>
              </a:solidFill>
              <a:latin typeface="Times New Roman"/>
              <a:cs typeface="Times New Roman"/>
            </a:endParaRPr>
          </a:p>
        </p:txBody>
      </p:sp>
      <p:sp>
        <p:nvSpPr>
          <p:cNvPr id="10" name="Rectangle 9"/>
          <p:cNvSpPr/>
          <p:nvPr/>
        </p:nvSpPr>
        <p:spPr>
          <a:xfrm>
            <a:off x="4655046" y="3789040"/>
            <a:ext cx="7416824" cy="1015663"/>
          </a:xfrm>
          <a:prstGeom prst="rect">
            <a:avLst/>
          </a:prstGeom>
        </p:spPr>
        <p:txBody>
          <a:bodyPr wrap="square">
            <a:spAutoFit/>
          </a:bodyPr>
          <a:lstStyle/>
          <a:p>
            <a:r>
              <a:rPr lang="en-US" sz="2000" dirty="0" smtClean="0"/>
              <a:t>The </a:t>
            </a:r>
            <a:r>
              <a:rPr lang="en-US" sz="2000" dirty="0"/>
              <a:t>reconstructed (markers) and generated (histograms) transverse momentum spectra for </a:t>
            </a:r>
            <a:r>
              <a:rPr lang="en-US" sz="2000" dirty="0" smtClean="0"/>
              <a:t>p </a:t>
            </a:r>
            <a:r>
              <a:rPr lang="en-US" sz="2000" dirty="0"/>
              <a:t>and </a:t>
            </a:r>
            <a:r>
              <a:rPr lang="en-US" sz="2000" dirty="0" smtClean="0"/>
              <a:t>anti-p </a:t>
            </a:r>
            <a:r>
              <a:rPr lang="en-US" sz="2000" dirty="0"/>
              <a:t>for </a:t>
            </a:r>
            <a:r>
              <a:rPr lang="en-US" sz="2000" dirty="0" err="1" smtClean="0"/>
              <a:t>midcentral</a:t>
            </a:r>
            <a:r>
              <a:rPr lang="en-US" sz="2000" dirty="0"/>
              <a:t> </a:t>
            </a:r>
            <a:r>
              <a:rPr lang="en-US" sz="2000" dirty="0" smtClean="0"/>
              <a:t>(</a:t>
            </a:r>
            <a:r>
              <a:rPr lang="en-US" sz="2000" dirty="0"/>
              <a:t>|y| &lt; 0.5) </a:t>
            </a:r>
            <a:r>
              <a:rPr lang="en-US" sz="2000" dirty="0" err="1"/>
              <a:t>Bi+Bi</a:t>
            </a:r>
            <a:r>
              <a:rPr lang="en-US" sz="2000" dirty="0"/>
              <a:t> collisions </a:t>
            </a:r>
            <a:r>
              <a:rPr lang="en-US" sz="2000" dirty="0" smtClean="0"/>
              <a:t>at √</a:t>
            </a:r>
            <a:r>
              <a:rPr lang="en-US" sz="2000" dirty="0" err="1" smtClean="0"/>
              <a:t>s</a:t>
            </a:r>
            <a:r>
              <a:rPr lang="en-US" sz="2000" baseline="-25000" dirty="0" err="1" smtClean="0"/>
              <a:t>NN</a:t>
            </a:r>
            <a:r>
              <a:rPr lang="en-US" sz="2000" dirty="0" smtClean="0"/>
              <a:t> </a:t>
            </a:r>
            <a:r>
              <a:rPr lang="en-US" sz="2000" dirty="0"/>
              <a:t>= 9.2 </a:t>
            </a:r>
            <a:r>
              <a:rPr lang="en-US" sz="2000" dirty="0" err="1"/>
              <a:t>GeV</a:t>
            </a:r>
            <a:r>
              <a:rPr lang="en-US" sz="2000" dirty="0"/>
              <a:t> in different centrality intervals</a:t>
            </a:r>
            <a:r>
              <a:rPr lang="en-US" dirty="0"/>
              <a:t>.</a:t>
            </a:r>
          </a:p>
        </p:txBody>
      </p:sp>
      <p:sp>
        <p:nvSpPr>
          <p:cNvPr id="4" name="Slide Number Placeholder 3"/>
          <p:cNvSpPr>
            <a:spLocks noGrp="1"/>
          </p:cNvSpPr>
          <p:nvPr>
            <p:ph type="sldNum" sz="quarter" idx="12"/>
          </p:nvPr>
        </p:nvSpPr>
        <p:spPr/>
        <p:txBody>
          <a:bodyPr/>
          <a:lstStyle/>
          <a:p>
            <a:fld id="{220E8156-41CA-4243-A2EA-A419F1929A78}" type="slidenum">
              <a:rPr lang="ru-RU" smtClean="0"/>
              <a:pPr/>
              <a:t>12</a:t>
            </a:fld>
            <a:endParaRPr lang="ru-RU" dirty="0"/>
          </a:p>
        </p:txBody>
      </p:sp>
      <p:pic>
        <p:nvPicPr>
          <p:cNvPr id="7" name="Picture 6"/>
          <p:cNvPicPr>
            <a:picLocks noChangeAspect="1"/>
          </p:cNvPicPr>
          <p:nvPr/>
        </p:nvPicPr>
        <p:blipFill>
          <a:blip r:embed="rId3"/>
          <a:stretch>
            <a:fillRect/>
          </a:stretch>
        </p:blipFill>
        <p:spPr>
          <a:xfrm>
            <a:off x="4078982" y="1268760"/>
            <a:ext cx="3476272" cy="2500476"/>
          </a:xfrm>
          <a:prstGeom prst="rect">
            <a:avLst/>
          </a:prstGeom>
        </p:spPr>
      </p:pic>
      <p:pic>
        <p:nvPicPr>
          <p:cNvPr id="8" name="Picture 7"/>
          <p:cNvPicPr>
            <a:picLocks noChangeAspect="1"/>
          </p:cNvPicPr>
          <p:nvPr/>
        </p:nvPicPr>
        <p:blipFill>
          <a:blip r:embed="rId4"/>
          <a:stretch>
            <a:fillRect/>
          </a:stretch>
        </p:blipFill>
        <p:spPr>
          <a:xfrm>
            <a:off x="7751390" y="1196752"/>
            <a:ext cx="3403695" cy="2448272"/>
          </a:xfrm>
          <a:prstGeom prst="rect">
            <a:avLst/>
          </a:prstGeom>
        </p:spPr>
      </p:pic>
      <p:sp>
        <p:nvSpPr>
          <p:cNvPr id="11" name="Rectangle 10"/>
          <p:cNvSpPr/>
          <p:nvPr/>
        </p:nvSpPr>
        <p:spPr>
          <a:xfrm>
            <a:off x="334566" y="6093296"/>
            <a:ext cx="11377264" cy="369332"/>
          </a:xfrm>
          <a:prstGeom prst="rect">
            <a:avLst/>
          </a:prstGeom>
        </p:spPr>
        <p:txBody>
          <a:bodyPr wrap="square">
            <a:spAutoFit/>
          </a:bodyPr>
          <a:lstStyle/>
          <a:p>
            <a:r>
              <a:rPr lang="en-US" dirty="0"/>
              <a:t>[1] MPD </a:t>
            </a:r>
            <a:r>
              <a:rPr lang="en-US" dirty="0" smtClean="0"/>
              <a:t>Collaboration, </a:t>
            </a:r>
            <a:r>
              <a:rPr lang="en-US" dirty="0"/>
              <a:t>”MPD physics performance studies in </a:t>
            </a:r>
            <a:r>
              <a:rPr lang="en-US" dirty="0" err="1"/>
              <a:t>Bi+Bi</a:t>
            </a:r>
            <a:r>
              <a:rPr lang="en-US" dirty="0"/>
              <a:t> collisions at √</a:t>
            </a:r>
            <a:r>
              <a:rPr lang="nb-NO" dirty="0"/>
              <a:t>1sNN = 9.2 </a:t>
            </a:r>
            <a:r>
              <a:rPr lang="nb-NO" dirty="0" err="1"/>
              <a:t>GeV</a:t>
            </a:r>
            <a:r>
              <a:rPr lang="nb-NO" dirty="0"/>
              <a:t>”</a:t>
            </a:r>
            <a:r>
              <a:rPr lang="en-US" dirty="0">
                <a:solidFill>
                  <a:srgbClr val="FF0000"/>
                </a:solidFill>
              </a:rPr>
              <a:t>, to be published</a:t>
            </a:r>
            <a:endParaRPr lang="en-US" dirty="0"/>
          </a:p>
        </p:txBody>
      </p:sp>
      <p:sp>
        <p:nvSpPr>
          <p:cNvPr id="12" name="Rectangle 11"/>
          <p:cNvSpPr/>
          <p:nvPr/>
        </p:nvSpPr>
        <p:spPr>
          <a:xfrm>
            <a:off x="3358902" y="5301208"/>
            <a:ext cx="7943200" cy="707886"/>
          </a:xfrm>
          <a:prstGeom prst="rect">
            <a:avLst/>
          </a:prstGeom>
        </p:spPr>
        <p:txBody>
          <a:bodyPr wrap="none">
            <a:spAutoFit/>
          </a:bodyPr>
          <a:lstStyle/>
          <a:p>
            <a:pPr marL="285750" indent="-285750">
              <a:buFont typeface="Wingdings" charset="2"/>
              <a:buChar char="Ø"/>
            </a:pPr>
            <a:endParaRPr lang="en-US" sz="2000" b="1" dirty="0" smtClean="0">
              <a:solidFill>
                <a:srgbClr val="FF0000"/>
              </a:solidFill>
            </a:endParaRPr>
          </a:p>
          <a:p>
            <a:pPr marL="285750" indent="-285750">
              <a:buFont typeface="Wingdings" charset="2"/>
              <a:buChar char="Ø"/>
            </a:pPr>
            <a:r>
              <a:rPr lang="en-US" sz="2000" b="1" dirty="0" smtClean="0">
                <a:solidFill>
                  <a:srgbClr val="FF0000"/>
                </a:solidFill>
              </a:rPr>
              <a:t>Important to study the proton </a:t>
            </a:r>
            <a:r>
              <a:rPr lang="en-US" sz="2000" b="1" dirty="0">
                <a:solidFill>
                  <a:srgbClr val="FF0000"/>
                </a:solidFill>
              </a:rPr>
              <a:t>and net-proton High-Order </a:t>
            </a:r>
            <a:r>
              <a:rPr lang="en-US" sz="2000" b="1" dirty="0" err="1">
                <a:solidFill>
                  <a:srgbClr val="FF0000"/>
                </a:solidFill>
              </a:rPr>
              <a:t>Cumulants</a:t>
            </a:r>
            <a:r>
              <a:rPr lang="en-US" sz="2000" b="1" dirty="0">
                <a:solidFill>
                  <a:srgbClr val="FF0000"/>
                </a:solidFill>
              </a:rPr>
              <a:t> </a:t>
            </a:r>
            <a:r>
              <a:rPr lang="en-US" sz="2000" b="1" dirty="0" smtClean="0">
                <a:solidFill>
                  <a:srgbClr val="FF0000"/>
                </a:solidFill>
              </a:rPr>
              <a:t>!</a:t>
            </a:r>
            <a:endParaRPr lang="en-US" sz="2000" b="1" dirty="0">
              <a:solidFill>
                <a:srgbClr val="FF0000"/>
              </a:solidFill>
            </a:endParaRPr>
          </a:p>
        </p:txBody>
      </p:sp>
      <p:pic>
        <p:nvPicPr>
          <p:cNvPr id="14" name="Picture 13"/>
          <p:cNvPicPr>
            <a:picLocks noChangeAspect="1"/>
          </p:cNvPicPr>
          <p:nvPr/>
        </p:nvPicPr>
        <p:blipFill>
          <a:blip r:embed="rId5"/>
          <a:stretch>
            <a:fillRect/>
          </a:stretch>
        </p:blipFill>
        <p:spPr>
          <a:xfrm>
            <a:off x="262558" y="1475854"/>
            <a:ext cx="3820290" cy="2745234"/>
          </a:xfrm>
          <a:prstGeom prst="rect">
            <a:avLst/>
          </a:prstGeom>
        </p:spPr>
      </p:pic>
      <p:sp>
        <p:nvSpPr>
          <p:cNvPr id="15" name="Rectangle 14"/>
          <p:cNvSpPr/>
          <p:nvPr/>
        </p:nvSpPr>
        <p:spPr>
          <a:xfrm>
            <a:off x="478582" y="4077072"/>
            <a:ext cx="4176464" cy="707886"/>
          </a:xfrm>
          <a:prstGeom prst="rect">
            <a:avLst/>
          </a:prstGeom>
        </p:spPr>
        <p:txBody>
          <a:bodyPr wrap="square">
            <a:spAutoFit/>
          </a:bodyPr>
          <a:lstStyle/>
          <a:p>
            <a:r>
              <a:rPr lang="en-US" sz="2000" dirty="0"/>
              <a:t>The </a:t>
            </a:r>
            <a:r>
              <a:rPr lang="en-US" sz="2000" dirty="0" smtClean="0"/>
              <a:t>overall efficiency for positively </a:t>
            </a:r>
          </a:p>
          <a:p>
            <a:r>
              <a:rPr lang="en-US" sz="2000" dirty="0" smtClean="0"/>
              <a:t>charged hadrons as a function of </a:t>
            </a:r>
            <a:r>
              <a:rPr lang="en-US" sz="2000" dirty="0" err="1" smtClean="0"/>
              <a:t>p</a:t>
            </a:r>
            <a:r>
              <a:rPr lang="en-US" sz="2000" baseline="-25000" dirty="0" err="1" smtClean="0"/>
              <a:t>T</a:t>
            </a:r>
            <a:r>
              <a:rPr lang="en-US" sz="2000" baseline="-25000" dirty="0" smtClean="0"/>
              <a:t> </a:t>
            </a:r>
            <a:r>
              <a:rPr lang="en-US" sz="2000" dirty="0" smtClean="0"/>
              <a:t>[1] </a:t>
            </a:r>
          </a:p>
        </p:txBody>
      </p:sp>
      <p:sp>
        <p:nvSpPr>
          <p:cNvPr id="6" name="Rectangle 5"/>
          <p:cNvSpPr/>
          <p:nvPr/>
        </p:nvSpPr>
        <p:spPr>
          <a:xfrm>
            <a:off x="4583038" y="4725144"/>
            <a:ext cx="7455887" cy="923330"/>
          </a:xfrm>
          <a:prstGeom prst="rect">
            <a:avLst/>
          </a:prstGeom>
        </p:spPr>
        <p:txBody>
          <a:bodyPr wrap="none">
            <a:spAutoFit/>
          </a:bodyPr>
          <a:lstStyle/>
          <a:p>
            <a:pPr marL="285750" indent="-285750">
              <a:buFont typeface="Wingdings" charset="2"/>
              <a:buChar char="Ø"/>
            </a:pPr>
            <a:r>
              <a:rPr lang="en-US" dirty="0">
                <a:solidFill>
                  <a:srgbClr val="FF0000"/>
                </a:solidFill>
              </a:rPr>
              <a:t>D</a:t>
            </a:r>
            <a:r>
              <a:rPr lang="en-US" dirty="0" smtClean="0">
                <a:solidFill>
                  <a:srgbClr val="FF0000"/>
                </a:solidFill>
              </a:rPr>
              <a:t>ifferent </a:t>
            </a:r>
            <a:r>
              <a:rPr lang="en-US" dirty="0">
                <a:solidFill>
                  <a:srgbClr val="FF0000"/>
                </a:solidFill>
              </a:rPr>
              <a:t>techniques </a:t>
            </a:r>
            <a:r>
              <a:rPr lang="en-US" dirty="0" smtClean="0">
                <a:solidFill>
                  <a:srgbClr val="FF0000"/>
                </a:solidFill>
              </a:rPr>
              <a:t>are available </a:t>
            </a:r>
            <a:r>
              <a:rPr lang="en-US" dirty="0">
                <a:solidFill>
                  <a:srgbClr val="FF0000"/>
                </a:solidFill>
              </a:rPr>
              <a:t>for </a:t>
            </a:r>
            <a:r>
              <a:rPr lang="en-US" dirty="0" smtClean="0">
                <a:solidFill>
                  <a:srgbClr val="FF0000"/>
                </a:solidFill>
              </a:rPr>
              <a:t>PID </a:t>
            </a:r>
            <a:r>
              <a:rPr lang="en-US" dirty="0">
                <a:solidFill>
                  <a:srgbClr val="FF0000"/>
                </a:solidFill>
              </a:rPr>
              <a:t>hadron </a:t>
            </a:r>
            <a:r>
              <a:rPr lang="en-US" dirty="0" smtClean="0">
                <a:solidFill>
                  <a:srgbClr val="FF0000"/>
                </a:solidFill>
              </a:rPr>
              <a:t>measurements</a:t>
            </a:r>
          </a:p>
          <a:p>
            <a:pPr marL="285750" indent="-285750">
              <a:buFont typeface="Wingdings" charset="2"/>
              <a:buChar char="Ø"/>
            </a:pPr>
            <a:r>
              <a:rPr lang="en-US" dirty="0" smtClean="0">
                <a:solidFill>
                  <a:srgbClr val="FF0000"/>
                </a:solidFill>
              </a:rPr>
              <a:t>Spectra were </a:t>
            </a:r>
            <a:r>
              <a:rPr lang="en-US" dirty="0">
                <a:solidFill>
                  <a:srgbClr val="FF0000"/>
                </a:solidFill>
              </a:rPr>
              <a:t>obtained (limited in </a:t>
            </a:r>
            <a:r>
              <a:rPr lang="en-US" dirty="0" err="1">
                <a:solidFill>
                  <a:srgbClr val="FF0000"/>
                </a:solidFill>
              </a:rPr>
              <a:t>pT</a:t>
            </a:r>
            <a:r>
              <a:rPr lang="en-US" dirty="0">
                <a:solidFill>
                  <a:srgbClr val="FF0000"/>
                </a:solidFill>
              </a:rPr>
              <a:t>) to have a purity of &gt; 95% </a:t>
            </a:r>
            <a:endParaRPr lang="en-US" dirty="0" smtClean="0">
              <a:solidFill>
                <a:srgbClr val="FF0000"/>
              </a:solidFill>
            </a:endParaRPr>
          </a:p>
          <a:p>
            <a:pPr marL="285750" indent="-285750">
              <a:buFont typeface="Wingdings" charset="2"/>
              <a:buChar char="Ø"/>
            </a:pPr>
            <a:r>
              <a:rPr lang="en-US" dirty="0">
                <a:solidFill>
                  <a:srgbClr val="FF0000"/>
                </a:solidFill>
              </a:rPr>
              <a:t>M</a:t>
            </a:r>
            <a:r>
              <a:rPr lang="en-US" dirty="0" smtClean="0">
                <a:solidFill>
                  <a:srgbClr val="FF0000"/>
                </a:solidFill>
              </a:rPr>
              <a:t>easurements </a:t>
            </a:r>
            <a:r>
              <a:rPr lang="en-US" dirty="0">
                <a:solidFill>
                  <a:srgbClr val="FF0000"/>
                </a:solidFill>
              </a:rPr>
              <a:t>with contamination corrections span over a wider </a:t>
            </a:r>
            <a:r>
              <a:rPr lang="en-US" dirty="0" err="1">
                <a:solidFill>
                  <a:srgbClr val="FF0000"/>
                </a:solidFill>
              </a:rPr>
              <a:t>pT</a:t>
            </a:r>
            <a:r>
              <a:rPr lang="en-US" dirty="0">
                <a:solidFill>
                  <a:srgbClr val="FF0000"/>
                </a:solidFill>
              </a:rPr>
              <a:t> range </a:t>
            </a:r>
          </a:p>
        </p:txBody>
      </p:sp>
    </p:spTree>
    <p:extLst>
      <p:ext uri="{BB962C8B-B14F-4D97-AF65-F5344CB8AC3E}">
        <p14:creationId xmlns:p14="http://schemas.microsoft.com/office/powerpoint/2010/main" val="37578331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sp>
        <p:nvSpPr>
          <p:cNvPr id="3" name="Content Placeholder 2"/>
          <p:cNvSpPr>
            <a:spLocks noGrp="1"/>
          </p:cNvSpPr>
          <p:nvPr>
            <p:ph idx="1"/>
          </p:nvPr>
        </p:nvSpPr>
        <p:spPr>
          <a:xfrm>
            <a:off x="550590" y="1196752"/>
            <a:ext cx="9865096" cy="864096"/>
          </a:xfrm>
        </p:spPr>
        <p:txBody>
          <a:bodyPr>
            <a:noAutofit/>
          </a:bodyPr>
          <a:lstStyle/>
          <a:p>
            <a:pPr>
              <a:buFont typeface="Wingdings" charset="2"/>
              <a:buChar char="Ø"/>
            </a:pPr>
            <a:r>
              <a:rPr lang="en-US" sz="2000" dirty="0" smtClean="0"/>
              <a:t>Experimental measurements of direct photons in A+A collisions at LHC (2.76-5 </a:t>
            </a:r>
            <a:r>
              <a:rPr lang="en-US" sz="2000" dirty="0" err="1" smtClean="0"/>
              <a:t>TeV</a:t>
            </a:r>
            <a:r>
              <a:rPr lang="en-US" sz="2000" dirty="0" smtClean="0"/>
              <a:t>),  at  RHIC (52-200 </a:t>
            </a:r>
            <a:r>
              <a:rPr lang="en-US" sz="2000" dirty="0" err="1" smtClean="0"/>
              <a:t>GeV</a:t>
            </a:r>
            <a:r>
              <a:rPr lang="en-US" sz="2000" dirty="0" smtClean="0"/>
              <a:t> and WA98 (17.2 </a:t>
            </a:r>
            <a:r>
              <a:rPr lang="en-US" sz="2000" dirty="0" err="1" smtClean="0"/>
              <a:t>GeV</a:t>
            </a:r>
            <a:r>
              <a:rPr lang="en-US" sz="2000" dirty="0" smtClean="0"/>
              <a:t>) at SPS . </a:t>
            </a:r>
            <a:r>
              <a:rPr lang="en-US" sz="2000" dirty="0" smtClean="0">
                <a:latin typeface="Times New Roman"/>
                <a:cs typeface="Times New Roman"/>
              </a:rPr>
              <a:t>No measurements at NICA energies</a:t>
            </a:r>
          </a:p>
          <a:p>
            <a:pPr>
              <a:buFont typeface="Wingdings" charset="2"/>
              <a:buChar char="Ø"/>
            </a:pPr>
            <a:r>
              <a:rPr lang="en-US" sz="2000" dirty="0" smtClean="0">
                <a:latin typeface="Times New Roman"/>
                <a:cs typeface="Times New Roman"/>
              </a:rPr>
              <a:t>Reconstruction of the direct photons in MPD at NICA[1]: </a:t>
            </a:r>
            <a:r>
              <a:rPr lang="en-US" sz="2000" dirty="0" smtClean="0"/>
              <a:t>either </a:t>
            </a:r>
            <a:r>
              <a:rPr lang="en-US" sz="2000" dirty="0"/>
              <a:t>in electromagnetic calorimeter (ECAL) or </a:t>
            </a:r>
            <a:r>
              <a:rPr lang="en-US" sz="2000" dirty="0" smtClean="0"/>
              <a:t>by Photon </a:t>
            </a:r>
            <a:r>
              <a:rPr lang="en-US" sz="2000" dirty="0"/>
              <a:t>Conversion Method (PCM</a:t>
            </a:r>
            <a:r>
              <a:rPr lang="en-US" sz="2000" dirty="0" smtClean="0"/>
              <a:t>)</a:t>
            </a:r>
          </a:p>
        </p:txBody>
      </p:sp>
      <p:cxnSp>
        <p:nvCxnSpPr>
          <p:cNvPr id="5" name="Straight Connector 4"/>
          <p:cNvCxnSpPr/>
          <p:nvPr/>
        </p:nvCxnSpPr>
        <p:spPr>
          <a:xfrm>
            <a:off x="694606" y="1196752"/>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399462" y="4653136"/>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220E8156-41CA-4243-A2EA-A419F1929A78}" type="slidenum">
              <a:rPr lang="ru-RU" smtClean="0"/>
              <a:pPr/>
              <a:t>13</a:t>
            </a:fld>
            <a:endParaRPr lang="ru-RU"/>
          </a:p>
        </p:txBody>
      </p:sp>
      <p:sp>
        <p:nvSpPr>
          <p:cNvPr id="6" name="Rectangle 5"/>
          <p:cNvSpPr/>
          <p:nvPr/>
        </p:nvSpPr>
        <p:spPr>
          <a:xfrm>
            <a:off x="406574" y="116632"/>
            <a:ext cx="11017224" cy="1077218"/>
          </a:xfrm>
          <a:prstGeom prst="rect">
            <a:avLst/>
          </a:prstGeom>
        </p:spPr>
        <p:txBody>
          <a:bodyPr wrap="square">
            <a:spAutoFit/>
          </a:bodyPr>
          <a:lstStyle/>
          <a:p>
            <a:r>
              <a:rPr lang="en-US" sz="3200" dirty="0">
                <a:solidFill>
                  <a:srgbClr val="0000FF"/>
                </a:solidFill>
              </a:rPr>
              <a:t>MPD physics performance  study: </a:t>
            </a:r>
            <a:br>
              <a:rPr lang="en-US" sz="3200" dirty="0">
                <a:solidFill>
                  <a:srgbClr val="0000FF"/>
                </a:solidFill>
              </a:rPr>
            </a:br>
            <a:r>
              <a:rPr lang="en-US" sz="3200" dirty="0" smtClean="0">
                <a:solidFill>
                  <a:srgbClr val="0000FF"/>
                </a:solidFill>
              </a:rPr>
              <a:t>                                                   direct photons in MPD at NICA</a:t>
            </a:r>
            <a:endParaRPr lang="en-US" sz="3200" dirty="0">
              <a:solidFill>
                <a:srgbClr val="0000FF"/>
              </a:solidFill>
            </a:endParaRPr>
          </a:p>
        </p:txBody>
      </p:sp>
      <p:sp>
        <p:nvSpPr>
          <p:cNvPr id="7" name="Rectangle 6"/>
          <p:cNvSpPr/>
          <p:nvPr/>
        </p:nvSpPr>
        <p:spPr>
          <a:xfrm>
            <a:off x="334566" y="5919225"/>
            <a:ext cx="11521280" cy="923330"/>
          </a:xfrm>
          <a:prstGeom prst="rect">
            <a:avLst/>
          </a:prstGeom>
        </p:spPr>
        <p:txBody>
          <a:bodyPr wrap="square">
            <a:spAutoFit/>
          </a:bodyPr>
          <a:lstStyle/>
          <a:p>
            <a:r>
              <a:rPr lang="en-US" dirty="0"/>
              <a:t>[1] MPD Collaboration^ ”MPD physics performance studies in </a:t>
            </a:r>
            <a:r>
              <a:rPr lang="en-US" dirty="0" err="1"/>
              <a:t>Bi+Bi</a:t>
            </a:r>
            <a:r>
              <a:rPr lang="en-US" dirty="0"/>
              <a:t> collisions at √</a:t>
            </a:r>
            <a:r>
              <a:rPr lang="nb-NO" dirty="0"/>
              <a:t>1sNN = 9.2 </a:t>
            </a:r>
            <a:r>
              <a:rPr lang="nb-NO" dirty="0" err="1"/>
              <a:t>GeV</a:t>
            </a:r>
            <a:r>
              <a:rPr lang="nb-NO" dirty="0"/>
              <a:t>”</a:t>
            </a:r>
            <a:r>
              <a:rPr lang="en-US" dirty="0">
                <a:solidFill>
                  <a:srgbClr val="FF0000"/>
                </a:solidFill>
              </a:rPr>
              <a:t>, to be </a:t>
            </a:r>
            <a:r>
              <a:rPr lang="en-US" dirty="0" smtClean="0">
                <a:solidFill>
                  <a:srgbClr val="FF0000"/>
                </a:solidFill>
              </a:rPr>
              <a:t>published</a:t>
            </a:r>
          </a:p>
          <a:p>
            <a:r>
              <a:rPr lang="en-US" dirty="0" smtClean="0"/>
              <a:t>[2]  </a:t>
            </a:r>
            <a:r>
              <a:rPr lang="en-US" dirty="0"/>
              <a:t>D. </a:t>
            </a:r>
            <a:r>
              <a:rPr lang="en-US" dirty="0" err="1"/>
              <a:t>Blau</a:t>
            </a:r>
            <a:r>
              <a:rPr lang="en-US" dirty="0"/>
              <a:t> and D. </a:t>
            </a:r>
            <a:r>
              <a:rPr lang="en-US" dirty="0" err="1"/>
              <a:t>Peresunko</a:t>
            </a:r>
            <a:r>
              <a:rPr lang="en-US" dirty="0"/>
              <a:t>, Direct Photon Production in Heavy</a:t>
            </a:r>
            <a:r>
              <a:rPr lang="en-US" dirty="0" smtClean="0"/>
              <a:t>-Ion </a:t>
            </a:r>
            <a:r>
              <a:rPr lang="en-US" dirty="0"/>
              <a:t>Collisions: Theory and Experiment, Particles 6 (2023) </a:t>
            </a:r>
            <a:r>
              <a:rPr lang="en-US" dirty="0" smtClean="0"/>
              <a:t>173, 10.3390</a:t>
            </a:r>
            <a:r>
              <a:rPr lang="en-US" dirty="0"/>
              <a:t>/particles6010009</a:t>
            </a:r>
          </a:p>
        </p:txBody>
      </p:sp>
      <p:sp>
        <p:nvSpPr>
          <p:cNvPr id="11" name="Rectangle 10"/>
          <p:cNvSpPr/>
          <p:nvPr/>
        </p:nvSpPr>
        <p:spPr>
          <a:xfrm>
            <a:off x="190550" y="4941168"/>
            <a:ext cx="7416824" cy="646331"/>
          </a:xfrm>
          <a:prstGeom prst="rect">
            <a:avLst/>
          </a:prstGeom>
        </p:spPr>
        <p:txBody>
          <a:bodyPr wrap="square">
            <a:spAutoFit/>
          </a:bodyPr>
          <a:lstStyle/>
          <a:p>
            <a:r>
              <a:rPr lang="en-US" dirty="0" smtClean="0"/>
              <a:t>Inclusive </a:t>
            </a:r>
            <a:r>
              <a:rPr lang="en-US" dirty="0"/>
              <a:t>photon reconstruction efficiency in the ECAL </a:t>
            </a:r>
            <a:r>
              <a:rPr lang="en-US" dirty="0" smtClean="0"/>
              <a:t>and </a:t>
            </a:r>
            <a:r>
              <a:rPr lang="en-US" dirty="0"/>
              <a:t>PCM </a:t>
            </a:r>
            <a:r>
              <a:rPr lang="en-US" dirty="0" smtClean="0"/>
              <a:t>method </a:t>
            </a:r>
          </a:p>
          <a:p>
            <a:r>
              <a:rPr lang="en-US" dirty="0" smtClean="0"/>
              <a:t>as </a:t>
            </a:r>
            <a:r>
              <a:rPr lang="en-US" dirty="0"/>
              <a:t>a function of photon </a:t>
            </a:r>
            <a:r>
              <a:rPr lang="en-US" dirty="0" err="1" smtClean="0"/>
              <a:t>pT</a:t>
            </a:r>
            <a:r>
              <a:rPr lang="en-US" dirty="0" smtClean="0"/>
              <a:t> (Left) and </a:t>
            </a:r>
            <a:r>
              <a:rPr lang="en-US" dirty="0"/>
              <a:t>of </a:t>
            </a:r>
            <a:r>
              <a:rPr lang="en-US" dirty="0" smtClean="0"/>
              <a:t>rapidity (Right), (see in [</a:t>
            </a:r>
            <a:r>
              <a:rPr lang="en-US" dirty="0"/>
              <a:t>1</a:t>
            </a:r>
            <a:r>
              <a:rPr lang="en-US" dirty="0" smtClean="0"/>
              <a:t>]). </a:t>
            </a:r>
            <a:endParaRPr lang="en-US" dirty="0"/>
          </a:p>
        </p:txBody>
      </p:sp>
      <p:pic>
        <p:nvPicPr>
          <p:cNvPr id="12" name="Picture 11"/>
          <p:cNvPicPr>
            <a:picLocks noChangeAspect="1"/>
          </p:cNvPicPr>
          <p:nvPr/>
        </p:nvPicPr>
        <p:blipFill>
          <a:blip r:embed="rId3"/>
          <a:stretch>
            <a:fillRect/>
          </a:stretch>
        </p:blipFill>
        <p:spPr>
          <a:xfrm>
            <a:off x="622598" y="2708920"/>
            <a:ext cx="6552728" cy="2066925"/>
          </a:xfrm>
          <a:prstGeom prst="rect">
            <a:avLst/>
          </a:prstGeom>
        </p:spPr>
      </p:pic>
      <p:sp>
        <p:nvSpPr>
          <p:cNvPr id="13" name="Rectangle 12"/>
          <p:cNvSpPr/>
          <p:nvPr/>
        </p:nvSpPr>
        <p:spPr>
          <a:xfrm>
            <a:off x="7103318" y="2636912"/>
            <a:ext cx="4968552" cy="2585323"/>
          </a:xfrm>
          <a:prstGeom prst="rect">
            <a:avLst/>
          </a:prstGeom>
        </p:spPr>
        <p:txBody>
          <a:bodyPr wrap="square">
            <a:spAutoFit/>
          </a:bodyPr>
          <a:lstStyle/>
          <a:p>
            <a:pPr marL="285750" indent="-285750">
              <a:buFont typeface="Wingdings" charset="2"/>
              <a:buChar char="Ø"/>
            </a:pPr>
            <a:r>
              <a:rPr lang="en-US" dirty="0" smtClean="0">
                <a:solidFill>
                  <a:srgbClr val="FF0000"/>
                </a:solidFill>
              </a:rPr>
              <a:t>Prompt </a:t>
            </a:r>
            <a:r>
              <a:rPr lang="en-US" dirty="0">
                <a:solidFill>
                  <a:srgbClr val="FF0000"/>
                </a:solidFill>
              </a:rPr>
              <a:t>and thermal </a:t>
            </a:r>
            <a:r>
              <a:rPr lang="en-US" dirty="0" smtClean="0">
                <a:solidFill>
                  <a:srgbClr val="FF0000"/>
                </a:solidFill>
              </a:rPr>
              <a:t>photons[2]</a:t>
            </a:r>
          </a:p>
          <a:p>
            <a:pPr marL="285750" indent="-285750">
              <a:buFont typeface="Wingdings" charset="2"/>
              <a:buChar char="Ø"/>
            </a:pPr>
            <a:r>
              <a:rPr lang="en-US" dirty="0" smtClean="0">
                <a:solidFill>
                  <a:srgbClr val="FF0000"/>
                </a:solidFill>
              </a:rPr>
              <a:t>Measurements </a:t>
            </a:r>
            <a:r>
              <a:rPr lang="en-US" dirty="0">
                <a:solidFill>
                  <a:srgbClr val="FF0000"/>
                </a:solidFill>
              </a:rPr>
              <a:t>will provide constraints on proton and nuclear PDFs, </a:t>
            </a:r>
            <a:r>
              <a:rPr lang="en-US" dirty="0" smtClean="0">
                <a:solidFill>
                  <a:srgbClr val="FF0000"/>
                </a:solidFill>
              </a:rPr>
              <a:t>signal about </a:t>
            </a:r>
            <a:r>
              <a:rPr lang="en-US" dirty="0">
                <a:solidFill>
                  <a:srgbClr val="FF0000"/>
                </a:solidFill>
              </a:rPr>
              <a:t>QGP formation through thermal photon </a:t>
            </a:r>
            <a:r>
              <a:rPr lang="en-US" dirty="0" smtClean="0">
                <a:solidFill>
                  <a:srgbClr val="FF0000"/>
                </a:solidFill>
              </a:rPr>
              <a:t>excess, possible </a:t>
            </a:r>
            <a:r>
              <a:rPr lang="en-US" dirty="0">
                <a:solidFill>
                  <a:srgbClr val="FF0000"/>
                </a:solidFill>
              </a:rPr>
              <a:t>hints for </a:t>
            </a:r>
            <a:r>
              <a:rPr lang="en-US" dirty="0" smtClean="0">
                <a:solidFill>
                  <a:srgbClr val="FF0000"/>
                </a:solidFill>
              </a:rPr>
              <a:t>CEP in </a:t>
            </a:r>
            <a:r>
              <a:rPr lang="en-US" dirty="0">
                <a:solidFill>
                  <a:srgbClr val="FF0000"/>
                </a:solidFill>
              </a:rPr>
              <a:t>the QCD phase </a:t>
            </a:r>
            <a:r>
              <a:rPr lang="en-US" dirty="0" smtClean="0">
                <a:solidFill>
                  <a:srgbClr val="FF0000"/>
                </a:solidFill>
              </a:rPr>
              <a:t>diagram</a:t>
            </a:r>
          </a:p>
          <a:p>
            <a:pPr marL="285750" indent="-285750">
              <a:buFont typeface="Wingdings" charset="2"/>
              <a:buChar char="Ø"/>
            </a:pPr>
            <a:r>
              <a:rPr lang="en-US" dirty="0" smtClean="0">
                <a:solidFill>
                  <a:srgbClr val="FF0000"/>
                </a:solidFill>
              </a:rPr>
              <a:t>Thermal </a:t>
            </a:r>
            <a:r>
              <a:rPr lang="en-US" dirty="0">
                <a:solidFill>
                  <a:srgbClr val="FF0000"/>
                </a:solidFill>
              </a:rPr>
              <a:t>direct photons excess </a:t>
            </a:r>
            <a:r>
              <a:rPr lang="en-US" dirty="0" smtClean="0">
                <a:solidFill>
                  <a:srgbClr val="FF0000"/>
                </a:solidFill>
              </a:rPr>
              <a:t>at the </a:t>
            </a:r>
            <a:r>
              <a:rPr lang="en-US" dirty="0">
                <a:solidFill>
                  <a:srgbClr val="FF0000"/>
                </a:solidFill>
              </a:rPr>
              <a:t>top </a:t>
            </a:r>
            <a:r>
              <a:rPr lang="en-US" dirty="0" smtClean="0">
                <a:solidFill>
                  <a:srgbClr val="FF0000"/>
                </a:solidFill>
              </a:rPr>
              <a:t>NICA </a:t>
            </a:r>
            <a:r>
              <a:rPr lang="en-US" dirty="0">
                <a:solidFill>
                  <a:srgbClr val="FF0000"/>
                </a:solidFill>
              </a:rPr>
              <a:t>energy (√</a:t>
            </a:r>
            <a:r>
              <a:rPr lang="en-US" dirty="0" err="1">
                <a:solidFill>
                  <a:srgbClr val="FF0000"/>
                </a:solidFill>
              </a:rPr>
              <a:t>sNN</a:t>
            </a:r>
            <a:r>
              <a:rPr lang="en-US" dirty="0">
                <a:solidFill>
                  <a:srgbClr val="FF0000"/>
                </a:solidFill>
              </a:rPr>
              <a:t> = 11 </a:t>
            </a:r>
            <a:r>
              <a:rPr lang="en-US" dirty="0" err="1">
                <a:solidFill>
                  <a:srgbClr val="FF0000"/>
                </a:solidFill>
              </a:rPr>
              <a:t>GeV</a:t>
            </a:r>
            <a:r>
              <a:rPr lang="en-US" dirty="0" smtClean="0">
                <a:solidFill>
                  <a:srgbClr val="FF0000"/>
                </a:solidFill>
              </a:rPr>
              <a:t>) is </a:t>
            </a:r>
            <a:r>
              <a:rPr lang="en-US" dirty="0">
                <a:solidFill>
                  <a:srgbClr val="FF0000"/>
                </a:solidFill>
              </a:rPr>
              <a:t>expected  </a:t>
            </a:r>
            <a:r>
              <a:rPr lang="en-US" dirty="0" smtClean="0">
                <a:solidFill>
                  <a:srgbClr val="FF0000"/>
                </a:solidFill>
              </a:rPr>
              <a:t>on </a:t>
            </a:r>
            <a:r>
              <a:rPr lang="en-US" dirty="0">
                <a:solidFill>
                  <a:srgbClr val="FF0000"/>
                </a:solidFill>
              </a:rPr>
              <a:t>the level of 5% in 0-10% </a:t>
            </a:r>
            <a:r>
              <a:rPr lang="en-US" dirty="0" smtClean="0">
                <a:solidFill>
                  <a:srgbClr val="FF0000"/>
                </a:solidFill>
              </a:rPr>
              <a:t>centrality [2]</a:t>
            </a:r>
          </a:p>
          <a:p>
            <a:pPr marL="285750" indent="-285750">
              <a:buFont typeface="Wingdings" charset="2"/>
              <a:buChar char="Ø"/>
            </a:pPr>
            <a:r>
              <a:rPr lang="en-US" dirty="0" smtClean="0">
                <a:solidFill>
                  <a:srgbClr val="FF0000"/>
                </a:solidFill>
              </a:rPr>
              <a:t>Unique measurements at NICA energy range</a:t>
            </a:r>
            <a:endParaRPr lang="en-US" dirty="0">
              <a:solidFill>
                <a:srgbClr val="FF0000"/>
              </a:solidFill>
            </a:endParaRPr>
          </a:p>
        </p:txBody>
      </p:sp>
    </p:spTree>
    <p:extLst>
      <p:ext uri="{BB962C8B-B14F-4D97-AF65-F5344CB8AC3E}">
        <p14:creationId xmlns:p14="http://schemas.microsoft.com/office/powerpoint/2010/main" val="863743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pic>
        <p:nvPicPr>
          <p:cNvPr id="7" name="Content Placeholder 6"/>
          <p:cNvPicPr>
            <a:picLocks noGrp="1" noChangeAspect="1"/>
          </p:cNvPicPr>
          <p:nvPr>
            <p:ph idx="1"/>
          </p:nvPr>
        </p:nvPicPr>
        <p:blipFill rotWithShape="1">
          <a:blip r:embed="rId3"/>
          <a:srcRect l="686" r="686"/>
          <a:stretch/>
        </p:blipFill>
        <p:spPr>
          <a:xfrm>
            <a:off x="1342678" y="1700808"/>
            <a:ext cx="9190800" cy="863600"/>
          </a:xfrm>
        </p:spPr>
      </p:pic>
      <p:cxnSp>
        <p:nvCxnSpPr>
          <p:cNvPr id="5" name="Straight Connector 4"/>
          <p:cNvCxnSpPr/>
          <p:nvPr/>
        </p:nvCxnSpPr>
        <p:spPr>
          <a:xfrm>
            <a:off x="478582" y="126876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5375126" y="2780928"/>
            <a:ext cx="6264696" cy="187220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US" sz="4200" dirty="0" smtClean="0">
                <a:solidFill>
                  <a:srgbClr val="FF0000"/>
                </a:solidFill>
                <a:latin typeface="Times New Roman"/>
                <a:cs typeface="Times New Roman"/>
              </a:rPr>
              <a:t>To study properties of the </a:t>
            </a:r>
            <a:r>
              <a:rPr lang="en-US" sz="4200" dirty="0" err="1" smtClean="0">
                <a:solidFill>
                  <a:srgbClr val="FF0000"/>
                </a:solidFill>
                <a:latin typeface="Times New Roman"/>
                <a:cs typeface="Times New Roman"/>
              </a:rPr>
              <a:t>hadronic</a:t>
            </a:r>
            <a:r>
              <a:rPr lang="en-US" sz="4200" dirty="0" smtClean="0">
                <a:solidFill>
                  <a:srgbClr val="FF0000"/>
                </a:solidFill>
                <a:latin typeface="Times New Roman"/>
                <a:cs typeface="Times New Roman"/>
              </a:rPr>
              <a:t> phase (between the chemical and kinetic freeze-out)</a:t>
            </a:r>
          </a:p>
          <a:p>
            <a:pPr>
              <a:buFont typeface="Wingdings" charset="2"/>
              <a:buChar char="Ø"/>
            </a:pPr>
            <a:r>
              <a:rPr lang="en-US" sz="4200" dirty="0">
                <a:solidFill>
                  <a:srgbClr val="0000FF"/>
                </a:solidFill>
              </a:rPr>
              <a:t>S</a:t>
            </a:r>
            <a:r>
              <a:rPr lang="en-US" sz="4200" dirty="0" smtClean="0">
                <a:solidFill>
                  <a:srgbClr val="0000FF"/>
                </a:solidFill>
              </a:rPr>
              <a:t>hort</a:t>
            </a:r>
            <a:r>
              <a:rPr lang="en-US" sz="4200" dirty="0">
                <a:solidFill>
                  <a:srgbClr val="0000FF"/>
                </a:solidFill>
              </a:rPr>
              <a:t>-lived resonances are </a:t>
            </a:r>
            <a:r>
              <a:rPr lang="en-US" sz="4200" dirty="0" smtClean="0">
                <a:solidFill>
                  <a:srgbClr val="0000FF"/>
                </a:solidFill>
              </a:rPr>
              <a:t>sensitive to </a:t>
            </a:r>
            <a:r>
              <a:rPr lang="en-US" sz="4200" dirty="0">
                <a:solidFill>
                  <a:srgbClr val="0000FF"/>
                </a:solidFill>
              </a:rPr>
              <a:t>the properties of the medium produced in heavy-</a:t>
            </a:r>
            <a:r>
              <a:rPr lang="en-US" sz="4200" dirty="0" smtClean="0">
                <a:solidFill>
                  <a:srgbClr val="0000FF"/>
                </a:solidFill>
              </a:rPr>
              <a:t>ion collisions (including </a:t>
            </a:r>
            <a:r>
              <a:rPr lang="en-US" sz="2800" dirty="0" smtClean="0"/>
              <a:t> </a:t>
            </a:r>
            <a:r>
              <a:rPr lang="en-US" sz="3600" dirty="0">
                <a:solidFill>
                  <a:srgbClr val="0000FF"/>
                </a:solidFill>
              </a:rPr>
              <a:t>the </a:t>
            </a:r>
            <a:r>
              <a:rPr lang="en-US" sz="3600" dirty="0" smtClean="0">
                <a:solidFill>
                  <a:srgbClr val="0000FF"/>
                </a:solidFill>
              </a:rPr>
              <a:t>lifetime</a:t>
            </a:r>
            <a:r>
              <a:rPr lang="en-US" sz="2800" dirty="0" smtClean="0"/>
              <a:t>)</a:t>
            </a:r>
            <a:endParaRPr lang="en-US" sz="4200" dirty="0" smtClean="0">
              <a:solidFill>
                <a:srgbClr val="0000FF"/>
              </a:solidFill>
              <a:latin typeface="Times New Roman"/>
              <a:cs typeface="Times New Roman"/>
            </a:endParaRPr>
          </a:p>
          <a:p>
            <a:pPr>
              <a:buFont typeface="Wingdings" charset="2"/>
              <a:buChar char="Ø"/>
            </a:pPr>
            <a:endParaRPr lang="en-US" sz="2000" dirty="0">
              <a:solidFill>
                <a:srgbClr val="FF0000"/>
              </a:solidFill>
              <a:latin typeface="Times New Roman"/>
              <a:cs typeface="Times New Roman"/>
            </a:endParaRPr>
          </a:p>
        </p:txBody>
      </p:sp>
      <p:sp>
        <p:nvSpPr>
          <p:cNvPr id="10" name="Rectangle 9"/>
          <p:cNvSpPr/>
          <p:nvPr/>
        </p:nvSpPr>
        <p:spPr>
          <a:xfrm>
            <a:off x="334566" y="6381328"/>
            <a:ext cx="10441160" cy="369332"/>
          </a:xfrm>
          <a:prstGeom prst="rect">
            <a:avLst/>
          </a:prstGeom>
        </p:spPr>
        <p:txBody>
          <a:bodyPr wrap="square">
            <a:spAutoFit/>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220E8156-41CA-4243-A2EA-A419F1929A78}" type="slidenum">
              <a:rPr lang="ru-RU" smtClean="0"/>
              <a:pPr/>
              <a:t>14</a:t>
            </a:fld>
            <a:endParaRPr lang="ru-RU"/>
          </a:p>
        </p:txBody>
      </p:sp>
      <p:sp>
        <p:nvSpPr>
          <p:cNvPr id="6" name="Rectangle 5"/>
          <p:cNvSpPr/>
          <p:nvPr/>
        </p:nvSpPr>
        <p:spPr>
          <a:xfrm>
            <a:off x="1990750" y="260648"/>
            <a:ext cx="9073008" cy="1077218"/>
          </a:xfrm>
          <a:prstGeom prst="rect">
            <a:avLst/>
          </a:prstGeom>
        </p:spPr>
        <p:txBody>
          <a:bodyPr wrap="square">
            <a:spAutoFit/>
          </a:bodyPr>
          <a:lstStyle/>
          <a:p>
            <a:r>
              <a:rPr lang="en-US" sz="3200" dirty="0">
                <a:solidFill>
                  <a:srgbClr val="0000FF"/>
                </a:solidFill>
              </a:rPr>
              <a:t>MPD physics performance  study: </a:t>
            </a:r>
            <a:r>
              <a:rPr lang="en-US" sz="3200" dirty="0"/>
              <a:t/>
            </a:r>
            <a:br>
              <a:rPr lang="en-US" sz="3200" dirty="0"/>
            </a:br>
            <a:r>
              <a:rPr lang="en-US" sz="3200" dirty="0" smtClean="0"/>
              <a:t>                   </a:t>
            </a:r>
            <a:r>
              <a:rPr lang="en-US" sz="3200" dirty="0"/>
              <a:t> </a:t>
            </a:r>
            <a:r>
              <a:rPr lang="en-US" sz="3200" dirty="0" smtClean="0"/>
              <a:t>  </a:t>
            </a:r>
            <a:r>
              <a:rPr lang="en-US" sz="3200" dirty="0" smtClean="0">
                <a:solidFill>
                  <a:srgbClr val="0000FF"/>
                </a:solidFill>
              </a:rPr>
              <a:t>short-lived resonances at NICA     </a:t>
            </a:r>
            <a:endParaRPr lang="en-US" sz="3200" dirty="0"/>
          </a:p>
        </p:txBody>
      </p:sp>
      <p:pic>
        <p:nvPicPr>
          <p:cNvPr id="11" name="Content Placeholder 7"/>
          <p:cNvPicPr>
            <a:picLocks noChangeAspect="1"/>
          </p:cNvPicPr>
          <p:nvPr/>
        </p:nvPicPr>
        <p:blipFill rotWithShape="1">
          <a:blip r:embed="rId4"/>
          <a:srcRect t="189" b="189"/>
          <a:stretch/>
        </p:blipFill>
        <p:spPr>
          <a:xfrm>
            <a:off x="190550" y="2564904"/>
            <a:ext cx="5277505" cy="3816424"/>
          </a:xfrm>
          <a:prstGeom prst="rect">
            <a:avLst/>
          </a:prstGeom>
        </p:spPr>
      </p:pic>
      <p:cxnSp>
        <p:nvCxnSpPr>
          <p:cNvPr id="12" name="Straight Arrow Connector 11"/>
          <p:cNvCxnSpPr/>
          <p:nvPr/>
        </p:nvCxnSpPr>
        <p:spPr>
          <a:xfrm flipH="1">
            <a:off x="3142878" y="3284984"/>
            <a:ext cx="2448272"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303118" y="4437112"/>
            <a:ext cx="6092825" cy="923330"/>
          </a:xfrm>
          <a:prstGeom prst="rect">
            <a:avLst/>
          </a:prstGeom>
        </p:spPr>
        <p:txBody>
          <a:bodyPr>
            <a:spAutoFit/>
          </a:bodyPr>
          <a:lstStyle/>
          <a:p>
            <a:r>
              <a:rPr lang="en-US" dirty="0"/>
              <a:t>FIGURE 18. The invariant mass distributions for K+K− (left) and π</a:t>
            </a:r>
            <a:r>
              <a:rPr lang="en-US" dirty="0" smtClean="0"/>
              <a:t>°</a:t>
            </a:r>
            <a:r>
              <a:rPr lang="en-US" dirty="0" err="1" smtClean="0"/>
              <a:t>Λ</a:t>
            </a:r>
            <a:r>
              <a:rPr lang="en-US" dirty="0" smtClean="0"/>
              <a:t> </a:t>
            </a:r>
            <a:r>
              <a:rPr lang="en-US" dirty="0"/>
              <a:t>(right) pairs accumulated for the same and the mixed events </a:t>
            </a:r>
            <a:r>
              <a:rPr lang="en-US" dirty="0" smtClean="0"/>
              <a:t>in </a:t>
            </a:r>
            <a:r>
              <a:rPr lang="en-US" dirty="0" err="1" smtClean="0"/>
              <a:t>Bi</a:t>
            </a:r>
            <a:r>
              <a:rPr lang="en-US" dirty="0" err="1"/>
              <a:t>+Bi</a:t>
            </a:r>
            <a:r>
              <a:rPr lang="en-US" dirty="0"/>
              <a:t> collision </a:t>
            </a:r>
            <a:r>
              <a:rPr lang="en-US" dirty="0" smtClean="0"/>
              <a:t>at √</a:t>
            </a:r>
            <a:r>
              <a:rPr lang="nb-NO" dirty="0" err="1" smtClean="0"/>
              <a:t>sNN</a:t>
            </a:r>
            <a:r>
              <a:rPr lang="nb-NO" dirty="0" smtClean="0"/>
              <a:t> </a:t>
            </a:r>
            <a:r>
              <a:rPr lang="nb-NO" dirty="0"/>
              <a:t>= 9.2 </a:t>
            </a:r>
            <a:r>
              <a:rPr lang="nb-NO" dirty="0" err="1"/>
              <a:t>GeV</a:t>
            </a:r>
            <a:r>
              <a:rPr lang="nb-NO" dirty="0"/>
              <a:t>.</a:t>
            </a:r>
            <a:endParaRPr lang="en-US" dirty="0"/>
          </a:p>
        </p:txBody>
      </p:sp>
    </p:spTree>
    <p:extLst>
      <p:ext uri="{BB962C8B-B14F-4D97-AF65-F5344CB8AC3E}">
        <p14:creationId xmlns:p14="http://schemas.microsoft.com/office/powerpoint/2010/main" val="21027954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cxnSp>
        <p:nvCxnSpPr>
          <p:cNvPr id="5" name="Straight Connector 4"/>
          <p:cNvCxnSpPr/>
          <p:nvPr/>
        </p:nvCxnSpPr>
        <p:spPr>
          <a:xfrm>
            <a:off x="478582" y="126876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5375126" y="2780928"/>
            <a:ext cx="6264696"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endParaRPr lang="en-US" sz="2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220E8156-41CA-4243-A2EA-A419F1929A78}" type="slidenum">
              <a:rPr lang="ru-RU" smtClean="0"/>
              <a:pPr/>
              <a:t>15</a:t>
            </a:fld>
            <a:endParaRPr lang="ru-RU"/>
          </a:p>
        </p:txBody>
      </p:sp>
      <p:sp>
        <p:nvSpPr>
          <p:cNvPr id="6" name="Rectangle 5"/>
          <p:cNvSpPr/>
          <p:nvPr/>
        </p:nvSpPr>
        <p:spPr>
          <a:xfrm>
            <a:off x="1990750" y="260648"/>
            <a:ext cx="9073008" cy="1077218"/>
          </a:xfrm>
          <a:prstGeom prst="rect">
            <a:avLst/>
          </a:prstGeom>
        </p:spPr>
        <p:txBody>
          <a:bodyPr wrap="square">
            <a:spAutoFit/>
          </a:bodyPr>
          <a:lstStyle/>
          <a:p>
            <a:r>
              <a:rPr lang="en-US" sz="3200" dirty="0">
                <a:solidFill>
                  <a:srgbClr val="0000FF"/>
                </a:solidFill>
              </a:rPr>
              <a:t>MPD physics performance  study: </a:t>
            </a:r>
            <a:r>
              <a:rPr lang="en-US" sz="3200" dirty="0"/>
              <a:t/>
            </a:r>
            <a:br>
              <a:rPr lang="en-US" sz="3200" dirty="0"/>
            </a:br>
            <a:r>
              <a:rPr lang="en-US" sz="3200" dirty="0" smtClean="0"/>
              <a:t>                   </a:t>
            </a:r>
            <a:r>
              <a:rPr lang="en-US" sz="3200" dirty="0"/>
              <a:t> </a:t>
            </a:r>
            <a:r>
              <a:rPr lang="en-US" sz="3200" dirty="0" smtClean="0"/>
              <a:t>  </a:t>
            </a:r>
            <a:r>
              <a:rPr lang="en-US" sz="3200" dirty="0" smtClean="0">
                <a:solidFill>
                  <a:srgbClr val="0000FF"/>
                </a:solidFill>
              </a:rPr>
              <a:t>short-lived resonances at NICA --example    </a:t>
            </a:r>
            <a:endParaRPr lang="en-US" sz="3200" dirty="0"/>
          </a:p>
        </p:txBody>
      </p:sp>
      <p:sp>
        <p:nvSpPr>
          <p:cNvPr id="16" name="Rectangle 15"/>
          <p:cNvSpPr/>
          <p:nvPr/>
        </p:nvSpPr>
        <p:spPr>
          <a:xfrm>
            <a:off x="0" y="3140968"/>
            <a:ext cx="6887294" cy="584776"/>
          </a:xfrm>
          <a:prstGeom prst="rect">
            <a:avLst/>
          </a:prstGeom>
        </p:spPr>
        <p:txBody>
          <a:bodyPr wrap="square">
            <a:spAutoFit/>
          </a:bodyPr>
          <a:lstStyle/>
          <a:p>
            <a:r>
              <a:rPr lang="en-US" sz="1600" dirty="0" smtClean="0"/>
              <a:t>The </a:t>
            </a:r>
            <a:r>
              <a:rPr lang="en-US" sz="1600" dirty="0"/>
              <a:t>invariant mass distributions for K+K− (left) and π</a:t>
            </a:r>
            <a:r>
              <a:rPr lang="en-US" sz="1600" dirty="0" smtClean="0"/>
              <a:t>°</a:t>
            </a:r>
            <a:r>
              <a:rPr lang="en-US" sz="1600" dirty="0" err="1" smtClean="0"/>
              <a:t>Λ</a:t>
            </a:r>
            <a:r>
              <a:rPr lang="en-US" sz="1600" dirty="0" smtClean="0"/>
              <a:t> </a:t>
            </a:r>
            <a:r>
              <a:rPr lang="en-US" sz="1600" dirty="0"/>
              <a:t>(right) pairs </a:t>
            </a:r>
            <a:r>
              <a:rPr lang="en-US" sz="1600" dirty="0" smtClean="0"/>
              <a:t>accumulated</a:t>
            </a:r>
          </a:p>
          <a:p>
            <a:r>
              <a:rPr lang="en-US" sz="1600" dirty="0" smtClean="0"/>
              <a:t> </a:t>
            </a:r>
            <a:r>
              <a:rPr lang="en-US" sz="1600" dirty="0"/>
              <a:t>for the same and the mixed events </a:t>
            </a:r>
            <a:r>
              <a:rPr lang="en-US" sz="1600" dirty="0" smtClean="0"/>
              <a:t>in </a:t>
            </a:r>
            <a:r>
              <a:rPr lang="en-US" sz="1600" dirty="0" err="1" smtClean="0"/>
              <a:t>Bi</a:t>
            </a:r>
            <a:r>
              <a:rPr lang="en-US" sz="1600" dirty="0" err="1"/>
              <a:t>+Bi</a:t>
            </a:r>
            <a:r>
              <a:rPr lang="en-US" sz="1600" dirty="0"/>
              <a:t> collision </a:t>
            </a:r>
            <a:r>
              <a:rPr lang="en-US" sz="1600" dirty="0" smtClean="0"/>
              <a:t>at √</a:t>
            </a:r>
            <a:r>
              <a:rPr lang="nb-NO" sz="1600" dirty="0" err="1" smtClean="0"/>
              <a:t>sNN</a:t>
            </a:r>
            <a:r>
              <a:rPr lang="nb-NO" sz="1600" dirty="0" smtClean="0"/>
              <a:t> </a:t>
            </a:r>
            <a:r>
              <a:rPr lang="nb-NO" sz="1600" dirty="0"/>
              <a:t>= 9.2 </a:t>
            </a:r>
            <a:r>
              <a:rPr lang="nb-NO" sz="1600" dirty="0" err="1"/>
              <a:t>GeV</a:t>
            </a:r>
            <a:r>
              <a:rPr lang="nb-NO" sz="1600" dirty="0" smtClean="0"/>
              <a:t>. </a:t>
            </a:r>
            <a:r>
              <a:rPr lang="en-US" sz="1600" dirty="0"/>
              <a:t>[1]</a:t>
            </a:r>
          </a:p>
        </p:txBody>
      </p:sp>
      <p:sp>
        <p:nvSpPr>
          <p:cNvPr id="3" name="Content Placeholder 2"/>
          <p:cNvSpPr>
            <a:spLocks noGrp="1"/>
          </p:cNvSpPr>
          <p:nvPr>
            <p:ph idx="1"/>
          </p:nvPr>
        </p:nvSpPr>
        <p:spPr>
          <a:xfrm>
            <a:off x="12071870" y="5733256"/>
            <a:ext cx="1021191" cy="752949"/>
          </a:xfrm>
        </p:spPr>
        <p:txBody>
          <a:bodyPr/>
          <a:lstStyle/>
          <a:p>
            <a:pPr marL="0" indent="0">
              <a:buNone/>
            </a:pPr>
            <a:r>
              <a:rPr lang="en-US" dirty="0" smtClean="0"/>
              <a:t>/</a:t>
            </a:r>
            <a:endParaRPr lang="en-US" dirty="0"/>
          </a:p>
        </p:txBody>
      </p:sp>
      <p:pic>
        <p:nvPicPr>
          <p:cNvPr id="7" name="Picture 6"/>
          <p:cNvPicPr>
            <a:picLocks noChangeAspect="1"/>
          </p:cNvPicPr>
          <p:nvPr/>
        </p:nvPicPr>
        <p:blipFill>
          <a:blip r:embed="rId3"/>
          <a:stretch>
            <a:fillRect/>
          </a:stretch>
        </p:blipFill>
        <p:spPr>
          <a:xfrm>
            <a:off x="550591" y="1340768"/>
            <a:ext cx="2520279" cy="1812832"/>
          </a:xfrm>
          <a:prstGeom prst="rect">
            <a:avLst/>
          </a:prstGeom>
        </p:spPr>
      </p:pic>
      <p:pic>
        <p:nvPicPr>
          <p:cNvPr id="8" name="Picture 7"/>
          <p:cNvPicPr>
            <a:picLocks noChangeAspect="1"/>
          </p:cNvPicPr>
          <p:nvPr/>
        </p:nvPicPr>
        <p:blipFill>
          <a:blip r:embed="rId4"/>
          <a:stretch>
            <a:fillRect/>
          </a:stretch>
        </p:blipFill>
        <p:spPr>
          <a:xfrm>
            <a:off x="3358902" y="1340768"/>
            <a:ext cx="2602826" cy="1872208"/>
          </a:xfrm>
          <a:prstGeom prst="rect">
            <a:avLst/>
          </a:prstGeom>
        </p:spPr>
      </p:pic>
      <p:pic>
        <p:nvPicPr>
          <p:cNvPr id="11" name="Picture 10"/>
          <p:cNvPicPr>
            <a:picLocks noChangeAspect="1"/>
          </p:cNvPicPr>
          <p:nvPr/>
        </p:nvPicPr>
        <p:blipFill>
          <a:blip r:embed="rId5"/>
          <a:stretch>
            <a:fillRect/>
          </a:stretch>
        </p:blipFill>
        <p:spPr>
          <a:xfrm>
            <a:off x="334566" y="3861048"/>
            <a:ext cx="2448272" cy="1761038"/>
          </a:xfrm>
          <a:prstGeom prst="rect">
            <a:avLst/>
          </a:prstGeom>
        </p:spPr>
      </p:pic>
      <p:sp>
        <p:nvSpPr>
          <p:cNvPr id="12" name="Rectangle 11"/>
          <p:cNvSpPr/>
          <p:nvPr/>
        </p:nvSpPr>
        <p:spPr>
          <a:xfrm>
            <a:off x="334566" y="6309320"/>
            <a:ext cx="11161240" cy="369332"/>
          </a:xfrm>
          <a:prstGeom prst="rect">
            <a:avLst/>
          </a:prstGeom>
        </p:spPr>
        <p:txBody>
          <a:bodyPr wrap="square">
            <a:spAutoFit/>
          </a:bodyPr>
          <a:lstStyle/>
          <a:p>
            <a:r>
              <a:rPr lang="en-US" dirty="0"/>
              <a:t>[1] MPD </a:t>
            </a:r>
            <a:r>
              <a:rPr lang="en-US" dirty="0" smtClean="0"/>
              <a:t>Collaboration, </a:t>
            </a:r>
            <a:r>
              <a:rPr lang="en-US" dirty="0"/>
              <a:t>”MPD physics performance studies in </a:t>
            </a:r>
            <a:r>
              <a:rPr lang="en-US" dirty="0" err="1"/>
              <a:t>Bi+Bi</a:t>
            </a:r>
            <a:r>
              <a:rPr lang="en-US" dirty="0"/>
              <a:t> collisions at √</a:t>
            </a:r>
            <a:r>
              <a:rPr lang="nb-NO" dirty="0"/>
              <a:t>1sNN = 9.2 </a:t>
            </a:r>
            <a:r>
              <a:rPr lang="nb-NO" dirty="0" err="1"/>
              <a:t>GeV</a:t>
            </a:r>
            <a:r>
              <a:rPr lang="nb-NO" dirty="0"/>
              <a:t>”</a:t>
            </a:r>
            <a:r>
              <a:rPr lang="en-US" dirty="0">
                <a:solidFill>
                  <a:srgbClr val="FF0000"/>
                </a:solidFill>
              </a:rPr>
              <a:t>, to be published</a:t>
            </a:r>
            <a:endParaRPr lang="en-US" dirty="0"/>
          </a:p>
        </p:txBody>
      </p:sp>
      <p:pic>
        <p:nvPicPr>
          <p:cNvPr id="14" name="Picture 13"/>
          <p:cNvPicPr>
            <a:picLocks noChangeAspect="1"/>
          </p:cNvPicPr>
          <p:nvPr/>
        </p:nvPicPr>
        <p:blipFill>
          <a:blip r:embed="rId6"/>
          <a:stretch>
            <a:fillRect/>
          </a:stretch>
        </p:blipFill>
        <p:spPr>
          <a:xfrm>
            <a:off x="3214886" y="3933056"/>
            <a:ext cx="2302500" cy="1656184"/>
          </a:xfrm>
          <a:prstGeom prst="rect">
            <a:avLst/>
          </a:prstGeom>
        </p:spPr>
      </p:pic>
      <p:sp>
        <p:nvSpPr>
          <p:cNvPr id="15" name="Rectangle 14"/>
          <p:cNvSpPr/>
          <p:nvPr/>
        </p:nvSpPr>
        <p:spPr>
          <a:xfrm>
            <a:off x="262558" y="5589240"/>
            <a:ext cx="6120680" cy="584776"/>
          </a:xfrm>
          <a:prstGeom prst="rect">
            <a:avLst/>
          </a:prstGeom>
        </p:spPr>
        <p:txBody>
          <a:bodyPr wrap="square">
            <a:spAutoFit/>
          </a:bodyPr>
          <a:lstStyle/>
          <a:p>
            <a:r>
              <a:rPr lang="en-US" sz="1600" dirty="0"/>
              <a:t>The bottom panels </a:t>
            </a:r>
            <a:r>
              <a:rPr lang="en-US" sz="1600" dirty="0" smtClean="0"/>
              <a:t>show  </a:t>
            </a:r>
            <a:r>
              <a:rPr lang="en-US" sz="1600" dirty="0"/>
              <a:t>the distributions  </a:t>
            </a:r>
            <a:r>
              <a:rPr lang="en-US" sz="1600" dirty="0" smtClean="0"/>
              <a:t>after subtraction  </a:t>
            </a:r>
            <a:r>
              <a:rPr lang="en-US" sz="1600" dirty="0"/>
              <a:t>of the mixed-event </a:t>
            </a:r>
            <a:r>
              <a:rPr lang="en-US" sz="1600" dirty="0" smtClean="0"/>
              <a:t>background [1].</a:t>
            </a:r>
            <a:endParaRPr lang="en-US" sz="1600" dirty="0"/>
          </a:p>
        </p:txBody>
      </p:sp>
      <p:pic>
        <p:nvPicPr>
          <p:cNvPr id="17" name="Picture 16"/>
          <p:cNvPicPr>
            <a:picLocks noChangeAspect="1"/>
          </p:cNvPicPr>
          <p:nvPr/>
        </p:nvPicPr>
        <p:blipFill>
          <a:blip r:embed="rId7"/>
          <a:stretch>
            <a:fillRect/>
          </a:stretch>
        </p:blipFill>
        <p:spPr>
          <a:xfrm>
            <a:off x="7031310" y="1556792"/>
            <a:ext cx="2600107" cy="1872208"/>
          </a:xfrm>
          <a:prstGeom prst="rect">
            <a:avLst/>
          </a:prstGeom>
        </p:spPr>
      </p:pic>
      <p:sp>
        <p:nvSpPr>
          <p:cNvPr id="10" name="Rectangle 9"/>
          <p:cNvSpPr/>
          <p:nvPr/>
        </p:nvSpPr>
        <p:spPr>
          <a:xfrm>
            <a:off x="6935143" y="3717032"/>
            <a:ext cx="5256584" cy="830997"/>
          </a:xfrm>
          <a:prstGeom prst="rect">
            <a:avLst/>
          </a:prstGeom>
        </p:spPr>
        <p:txBody>
          <a:bodyPr wrap="square">
            <a:spAutoFit/>
          </a:bodyPr>
          <a:lstStyle/>
          <a:p>
            <a:r>
              <a:rPr lang="en-US" sz="1600" dirty="0" smtClean="0"/>
              <a:t>Reconstruction </a:t>
            </a:r>
            <a:r>
              <a:rPr lang="en-US" sz="1600" dirty="0"/>
              <a:t>efficiencies evaluated for </a:t>
            </a:r>
            <a:r>
              <a:rPr lang="en-US" sz="1600" dirty="0" err="1"/>
              <a:t>ϕ</a:t>
            </a:r>
            <a:r>
              <a:rPr lang="en-US" sz="1600" dirty="0"/>
              <a:t>(1020) and  </a:t>
            </a:r>
            <a:r>
              <a:rPr lang="en-US" sz="1600" dirty="0" err="1"/>
              <a:t>Σ</a:t>
            </a:r>
            <a:r>
              <a:rPr lang="en-US" sz="1600" dirty="0"/>
              <a:t>(1385) resonances as a function of transverse momentum </a:t>
            </a:r>
            <a:endParaRPr lang="en-US" sz="1600" dirty="0" smtClean="0"/>
          </a:p>
          <a:p>
            <a:r>
              <a:rPr lang="en-US" sz="1600" dirty="0" smtClean="0"/>
              <a:t>in </a:t>
            </a:r>
            <a:r>
              <a:rPr lang="en-US" sz="1600" dirty="0"/>
              <a:t>different centrality </a:t>
            </a:r>
            <a:r>
              <a:rPr lang="en-US" sz="1600" dirty="0" err="1"/>
              <a:t>Bi+Bi</a:t>
            </a:r>
            <a:r>
              <a:rPr lang="en-US" sz="1600" dirty="0"/>
              <a:t> collisions at √</a:t>
            </a:r>
            <a:r>
              <a:rPr lang="nb-NO" sz="1600" dirty="0" err="1"/>
              <a:t>sNN</a:t>
            </a:r>
            <a:r>
              <a:rPr lang="nb-NO" sz="1600" dirty="0"/>
              <a:t> = 9.2 </a:t>
            </a:r>
            <a:r>
              <a:rPr lang="nb-NO" sz="1600" dirty="0" err="1" smtClean="0"/>
              <a:t>GeV</a:t>
            </a:r>
            <a:r>
              <a:rPr lang="en-US" sz="1600" dirty="0" smtClean="0"/>
              <a:t> </a:t>
            </a:r>
            <a:r>
              <a:rPr lang="en-US" sz="1600" dirty="0"/>
              <a:t>[1]</a:t>
            </a:r>
            <a:endParaRPr lang="en-US" sz="1600" dirty="0">
              <a:latin typeface="Times New Roman"/>
              <a:cs typeface="Times New Roman"/>
            </a:endParaRPr>
          </a:p>
        </p:txBody>
      </p:sp>
      <p:pic>
        <p:nvPicPr>
          <p:cNvPr id="18" name="Picture 17"/>
          <p:cNvPicPr>
            <a:picLocks noChangeAspect="1"/>
          </p:cNvPicPr>
          <p:nvPr/>
        </p:nvPicPr>
        <p:blipFill>
          <a:blip r:embed="rId8"/>
          <a:stretch>
            <a:fillRect/>
          </a:stretch>
        </p:blipFill>
        <p:spPr>
          <a:xfrm>
            <a:off x="9407574" y="1556792"/>
            <a:ext cx="2602825" cy="1872208"/>
          </a:xfrm>
          <a:prstGeom prst="rect">
            <a:avLst/>
          </a:prstGeom>
        </p:spPr>
      </p:pic>
    </p:spTree>
    <p:extLst>
      <p:ext uri="{BB962C8B-B14F-4D97-AF65-F5344CB8AC3E}">
        <p14:creationId xmlns:p14="http://schemas.microsoft.com/office/powerpoint/2010/main" val="1752182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3200" dirty="0" smtClean="0">
                <a:solidFill>
                  <a:srgbClr val="0000FF"/>
                </a:solidFill>
              </a:rPr>
              <a:t>Summary</a:t>
            </a: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sp>
        <p:nvSpPr>
          <p:cNvPr id="3" name="Content Placeholder 2"/>
          <p:cNvSpPr>
            <a:spLocks noGrp="1"/>
          </p:cNvSpPr>
          <p:nvPr>
            <p:ph idx="1"/>
          </p:nvPr>
        </p:nvSpPr>
        <p:spPr>
          <a:xfrm>
            <a:off x="478582" y="1124744"/>
            <a:ext cx="10729192" cy="1800200"/>
          </a:xfrm>
        </p:spPr>
        <p:txBody>
          <a:bodyPr>
            <a:noAutofit/>
          </a:bodyPr>
          <a:lstStyle/>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dirty="0" smtClean="0"/>
              <a:t>MPD at NICA </a:t>
            </a:r>
            <a:r>
              <a:rPr lang="en-US" sz="2000" dirty="0"/>
              <a:t>is in final state of </a:t>
            </a:r>
            <a:r>
              <a:rPr lang="en-US" sz="2000" dirty="0" smtClean="0"/>
              <a:t>preparation </a:t>
            </a:r>
            <a:r>
              <a:rPr lang="en-US" sz="2000" dirty="0" smtClean="0">
                <a:solidFill>
                  <a:srgbClr val="000000"/>
                </a:solidFill>
              </a:rPr>
              <a:t>towards </a:t>
            </a:r>
            <a:r>
              <a:rPr lang="en-US" sz="2000" dirty="0" smtClean="0">
                <a:solidFill>
                  <a:srgbClr val="000000"/>
                </a:solidFill>
                <a:latin typeface="Times New Roman"/>
                <a:cs typeface="Times New Roman"/>
              </a:rPr>
              <a:t>f</a:t>
            </a:r>
            <a:r>
              <a:rPr lang="ru-RU" sz="2000" dirty="0" err="1" smtClean="0">
                <a:solidFill>
                  <a:srgbClr val="000000"/>
                </a:solidFill>
                <a:latin typeface="Times New Roman"/>
                <a:cs typeface="Times New Roman"/>
              </a:rPr>
              <a:t>irst</a:t>
            </a:r>
            <a:r>
              <a:rPr lang="ru-RU" sz="2000" dirty="0" smtClean="0">
                <a:solidFill>
                  <a:srgbClr val="000000"/>
                </a:solidFill>
                <a:latin typeface="Times New Roman"/>
                <a:cs typeface="Times New Roman"/>
              </a:rPr>
              <a:t> </a:t>
            </a:r>
            <a:r>
              <a:rPr lang="ru-RU" sz="2000" dirty="0" err="1">
                <a:solidFill>
                  <a:srgbClr val="000000"/>
                </a:solidFill>
                <a:latin typeface="Times New Roman"/>
                <a:cs typeface="Times New Roman"/>
              </a:rPr>
              <a:t>physics</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studies</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planned</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with</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the</a:t>
            </a:r>
            <a:r>
              <a:rPr lang="ru-RU" sz="2000" dirty="0">
                <a:solidFill>
                  <a:srgbClr val="000000"/>
                </a:solidFill>
                <a:latin typeface="Times New Roman"/>
                <a:cs typeface="Times New Roman"/>
              </a:rPr>
              <a:t> MPD </a:t>
            </a:r>
            <a:r>
              <a:rPr lang="ru-RU" sz="2000" dirty="0" err="1">
                <a:solidFill>
                  <a:srgbClr val="000000"/>
                </a:solidFill>
                <a:latin typeface="Times New Roman"/>
                <a:cs typeface="Times New Roman"/>
              </a:rPr>
              <a:t>experiment</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at</a:t>
            </a:r>
            <a:r>
              <a:rPr lang="ru-RU" sz="2000" dirty="0">
                <a:solidFill>
                  <a:srgbClr val="000000"/>
                </a:solidFill>
                <a:latin typeface="Times New Roman"/>
                <a:cs typeface="Times New Roman"/>
              </a:rPr>
              <a:t> NICA </a:t>
            </a:r>
            <a:r>
              <a:rPr lang="ru-RU" sz="2000" dirty="0" err="1">
                <a:solidFill>
                  <a:srgbClr val="000000"/>
                </a:solidFill>
                <a:latin typeface="Times New Roman"/>
                <a:cs typeface="Times New Roman"/>
              </a:rPr>
              <a:t>in</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Bi+Bi</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collisions</a:t>
            </a:r>
            <a:r>
              <a:rPr lang="ru-RU" sz="2000" dirty="0">
                <a:solidFill>
                  <a:srgbClr val="000000"/>
                </a:solidFill>
                <a:latin typeface="Times New Roman"/>
                <a:cs typeface="Times New Roman"/>
              </a:rPr>
              <a:t> </a:t>
            </a:r>
            <a:r>
              <a:rPr lang="ru-RU" sz="2000" dirty="0" err="1" smtClean="0">
                <a:solidFill>
                  <a:srgbClr val="000000"/>
                </a:solidFill>
                <a:latin typeface="Times New Roman"/>
                <a:cs typeface="Times New Roman"/>
              </a:rPr>
              <a:t>at</a:t>
            </a:r>
            <a:r>
              <a:rPr lang="ru-RU" sz="2000" dirty="0" smtClean="0">
                <a:solidFill>
                  <a:srgbClr val="000000"/>
                </a:solidFill>
                <a:latin typeface="Times New Roman"/>
                <a:cs typeface="Times New Roman"/>
              </a:rPr>
              <a:t> </a:t>
            </a:r>
            <a:r>
              <a:rPr lang="ru-RU" sz="2000" dirty="0">
                <a:solidFill>
                  <a:srgbClr val="000000"/>
                </a:solidFill>
                <a:latin typeface="Times New Roman"/>
                <a:cs typeface="Times New Roman"/>
              </a:rPr>
              <a:t>√ </a:t>
            </a:r>
            <a:r>
              <a:rPr lang="ru-RU" sz="2000" dirty="0" err="1">
                <a:solidFill>
                  <a:srgbClr val="000000"/>
                </a:solidFill>
                <a:latin typeface="Times New Roman"/>
                <a:cs typeface="Times New Roman"/>
              </a:rPr>
              <a:t>s</a:t>
            </a:r>
            <a:r>
              <a:rPr lang="ru-RU" sz="2000" baseline="-25000" dirty="0" err="1">
                <a:solidFill>
                  <a:srgbClr val="000000"/>
                </a:solidFill>
                <a:latin typeface="Times New Roman"/>
                <a:cs typeface="Times New Roman"/>
              </a:rPr>
              <a:t>NN</a:t>
            </a:r>
            <a:r>
              <a:rPr lang="ru-RU" sz="2000" dirty="0">
                <a:solidFill>
                  <a:srgbClr val="000000"/>
                </a:solidFill>
                <a:latin typeface="Times New Roman"/>
                <a:cs typeface="Times New Roman"/>
              </a:rPr>
              <a:t> = 9.2 </a:t>
            </a:r>
            <a:r>
              <a:rPr lang="ru-RU" sz="2000" dirty="0" err="1" smtClean="0">
                <a:solidFill>
                  <a:srgbClr val="000000"/>
                </a:solidFill>
                <a:latin typeface="Times New Roman"/>
                <a:cs typeface="Times New Roman"/>
              </a:rPr>
              <a:t>GeV</a:t>
            </a:r>
            <a:endParaRPr lang="en-US" sz="2000" dirty="0">
              <a:solidFill>
                <a:srgbClr val="000000"/>
              </a:solidFill>
              <a:latin typeface="Times New Roman"/>
              <a:cs typeface="Times New Roman"/>
            </a:endParaRP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dirty="0" smtClean="0"/>
              <a:t>Two different </a:t>
            </a:r>
            <a:r>
              <a:rPr lang="en-US" sz="2000" dirty="0"/>
              <a:t>operation options </a:t>
            </a:r>
            <a:r>
              <a:rPr lang="en-US" sz="2000" dirty="0" smtClean="0"/>
              <a:t>are being considered: </a:t>
            </a:r>
            <a:r>
              <a:rPr lang="en-US" sz="2000" dirty="0" smtClean="0">
                <a:solidFill>
                  <a:srgbClr val="3366FF"/>
                </a:solidFill>
              </a:rPr>
              <a:t>collider</a:t>
            </a:r>
            <a:r>
              <a:rPr lang="en-US" sz="2000" dirty="0" smtClean="0"/>
              <a:t> and </a:t>
            </a:r>
            <a:r>
              <a:rPr lang="en-US" sz="2000" dirty="0" smtClean="0">
                <a:solidFill>
                  <a:srgbClr val="3366FF"/>
                </a:solidFill>
              </a:rPr>
              <a:t>fixed</a:t>
            </a:r>
            <a:r>
              <a:rPr lang="en-US" sz="2000" dirty="0">
                <a:solidFill>
                  <a:srgbClr val="3366FF"/>
                </a:solidFill>
              </a:rPr>
              <a:t>-</a:t>
            </a:r>
            <a:r>
              <a:rPr lang="en-US" sz="2000" dirty="0" smtClean="0">
                <a:solidFill>
                  <a:srgbClr val="3366FF"/>
                </a:solidFill>
              </a:rPr>
              <a:t>target </a:t>
            </a:r>
            <a:r>
              <a:rPr lang="en-US" sz="2000" dirty="0" smtClean="0"/>
              <a:t>modes.</a:t>
            </a: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dirty="0" smtClean="0"/>
              <a:t> </a:t>
            </a:r>
            <a:r>
              <a:rPr lang="en-US" sz="2000" dirty="0" smtClean="0">
                <a:latin typeface="Times New Roman" charset="0"/>
                <a:cs typeface="Times New Roman" charset="0"/>
                <a:sym typeface="Times New Roman" charset="0"/>
              </a:rPr>
              <a:t>Beams </a:t>
            </a:r>
            <a:r>
              <a:rPr lang="en-US" sz="2000" dirty="0">
                <a:latin typeface="Times New Roman" charset="0"/>
                <a:cs typeface="Times New Roman" charset="0"/>
                <a:sym typeface="Times New Roman" charset="0"/>
              </a:rPr>
              <a:t>expected at Stage-1</a:t>
            </a:r>
            <a:r>
              <a:rPr lang="en-US" sz="2000" dirty="0" smtClean="0">
                <a:latin typeface="Times New Roman" charset="0"/>
                <a:cs typeface="Times New Roman" charset="0"/>
                <a:sym typeface="Times New Roman" charset="0"/>
              </a:rPr>
              <a:t>: </a:t>
            </a:r>
            <a:r>
              <a:rPr lang="en-US" sz="2000" dirty="0" err="1" smtClean="0">
                <a:latin typeface="Times New Roman" charset="0"/>
                <a:cs typeface="Times New Roman" charset="0"/>
                <a:sym typeface="Times New Roman" charset="0"/>
              </a:rPr>
              <a:t>Xe</a:t>
            </a:r>
            <a:r>
              <a:rPr lang="en-US" sz="2000" dirty="0" err="1">
                <a:latin typeface="Times New Roman" charset="0"/>
                <a:cs typeface="Times New Roman" charset="0"/>
                <a:sym typeface="Times New Roman" charset="0"/>
              </a:rPr>
              <a:t>+Xe</a:t>
            </a:r>
            <a:r>
              <a:rPr lang="en-US" sz="2000" dirty="0">
                <a:latin typeface="Times New Roman" charset="0"/>
                <a:cs typeface="Times New Roman" charset="0"/>
                <a:sym typeface="Times New Roman" charset="0"/>
              </a:rPr>
              <a:t>/</a:t>
            </a:r>
            <a:r>
              <a:rPr lang="en-US" sz="2000" dirty="0" err="1">
                <a:latin typeface="Times New Roman" charset="0"/>
                <a:cs typeface="Times New Roman" charset="0"/>
                <a:sym typeface="Times New Roman" charset="0"/>
              </a:rPr>
              <a:t>Bi+Bi</a:t>
            </a:r>
            <a:r>
              <a:rPr lang="en-US" sz="2000" dirty="0">
                <a:latin typeface="Times New Roman" charset="0"/>
                <a:cs typeface="Times New Roman" charset="0"/>
                <a:sym typeface="Times New Roman" charset="0"/>
              </a:rPr>
              <a:t>  at √</a:t>
            </a:r>
            <a:r>
              <a:rPr lang="en-US" sz="2000" dirty="0" err="1">
                <a:latin typeface="Times New Roman" charset="0"/>
                <a:cs typeface="Times New Roman" charset="0"/>
                <a:sym typeface="Times New Roman" charset="0"/>
              </a:rPr>
              <a:t>s</a:t>
            </a:r>
            <a:r>
              <a:rPr lang="en-US" sz="2000" baseline="-25000" dirty="0" err="1">
                <a:latin typeface="Times New Roman" charset="0"/>
                <a:cs typeface="Times New Roman" charset="0"/>
                <a:sym typeface="Times New Roman" charset="0"/>
              </a:rPr>
              <a:t>NN</a:t>
            </a:r>
            <a:r>
              <a:rPr lang="en-US" sz="2000" baseline="-25000" dirty="0">
                <a:latin typeface="Times New Roman" charset="0"/>
                <a:cs typeface="Times New Roman" charset="0"/>
                <a:sym typeface="Times New Roman" charset="0"/>
              </a:rPr>
              <a:t>=</a:t>
            </a:r>
            <a:r>
              <a:rPr lang="en-US" sz="2000" dirty="0">
                <a:latin typeface="Times New Roman" charset="0"/>
                <a:cs typeface="Times New Roman" charset="0"/>
                <a:sym typeface="Times New Roman" charset="0"/>
              </a:rPr>
              <a:t>9.02 </a:t>
            </a:r>
            <a:r>
              <a:rPr lang="en-US" sz="2000" dirty="0" err="1" smtClean="0">
                <a:latin typeface="Times New Roman" charset="0"/>
                <a:cs typeface="Times New Roman" charset="0"/>
                <a:sym typeface="Times New Roman" charset="0"/>
              </a:rPr>
              <a:t>GeV</a:t>
            </a:r>
            <a:r>
              <a:rPr lang="en-US" sz="2000" dirty="0" smtClean="0">
                <a:latin typeface="Times New Roman" charset="0"/>
                <a:cs typeface="Times New Roman" charset="0"/>
                <a:sym typeface="Times New Roman" charset="0"/>
              </a:rPr>
              <a:t>,  </a:t>
            </a:r>
            <a:r>
              <a:rPr lang="en-US" sz="2000" dirty="0">
                <a:latin typeface="Times New Roman" charset="0"/>
                <a:cs typeface="Times New Roman" charset="0"/>
                <a:sym typeface="Times New Roman" charset="0"/>
              </a:rPr>
              <a:t>o</a:t>
            </a:r>
            <a:r>
              <a:rPr lang="en-US" sz="2000" dirty="0" smtClean="0">
                <a:latin typeface="Times New Roman" charset="0"/>
                <a:cs typeface="Times New Roman" charset="0"/>
                <a:sym typeface="Times New Roman" charset="0"/>
              </a:rPr>
              <a:t>r </a:t>
            </a:r>
            <a:r>
              <a:rPr lang="en-US" sz="2000" dirty="0" err="1" smtClean="0">
                <a:latin typeface="Times New Roman" charset="0"/>
                <a:cs typeface="Times New Roman" charset="0"/>
                <a:sym typeface="Times New Roman" charset="0"/>
              </a:rPr>
              <a:t>Xe</a:t>
            </a:r>
            <a:r>
              <a:rPr lang="en-US" sz="2000" dirty="0">
                <a:latin typeface="Times New Roman" charset="0"/>
                <a:cs typeface="Times New Roman" charset="0"/>
                <a:sym typeface="Times New Roman" charset="0"/>
              </a:rPr>
              <a:t>/Bi +W at √</a:t>
            </a:r>
            <a:r>
              <a:rPr lang="en-US" sz="2000" dirty="0" err="1">
                <a:latin typeface="Times New Roman" charset="0"/>
                <a:cs typeface="Times New Roman" charset="0"/>
                <a:sym typeface="Times New Roman" charset="0"/>
              </a:rPr>
              <a:t>s</a:t>
            </a:r>
            <a:r>
              <a:rPr lang="en-US" sz="2000" baseline="-25000" dirty="0" err="1">
                <a:latin typeface="Times New Roman" charset="0"/>
                <a:cs typeface="Times New Roman" charset="0"/>
                <a:sym typeface="Times New Roman" charset="0"/>
              </a:rPr>
              <a:t>NN</a:t>
            </a:r>
            <a:r>
              <a:rPr lang="en-US" sz="2000" baseline="-25000" dirty="0">
                <a:latin typeface="Times New Roman" charset="0"/>
                <a:cs typeface="Times New Roman" charset="0"/>
                <a:sym typeface="Times New Roman" charset="0"/>
              </a:rPr>
              <a:t>=</a:t>
            </a:r>
            <a:r>
              <a:rPr lang="en-US" sz="2000" dirty="0">
                <a:latin typeface="Times New Roman" charset="0"/>
                <a:cs typeface="Times New Roman" charset="0"/>
                <a:sym typeface="Times New Roman" charset="0"/>
              </a:rPr>
              <a:t>3.0 </a:t>
            </a:r>
            <a:r>
              <a:rPr lang="en-US" sz="2000" dirty="0" err="1" smtClean="0">
                <a:latin typeface="Times New Roman" charset="0"/>
                <a:cs typeface="Times New Roman" charset="0"/>
                <a:sym typeface="Times New Roman" charset="0"/>
              </a:rPr>
              <a:t>GeV</a:t>
            </a:r>
            <a:r>
              <a:rPr lang="en-US" sz="2000" dirty="0" smtClean="0">
                <a:latin typeface="Times New Roman" charset="0"/>
                <a:cs typeface="Times New Roman" charset="0"/>
                <a:sym typeface="Times New Roman" charset="0"/>
              </a:rPr>
              <a:t>--  </a:t>
            </a:r>
            <a:r>
              <a:rPr lang="en-US" sz="2000" dirty="0">
                <a:latin typeface="Times New Roman" charset="0"/>
                <a:cs typeface="Times New Roman" charset="0"/>
                <a:sym typeface="Times New Roman" charset="0"/>
              </a:rPr>
              <a:t>in the fixed target </a:t>
            </a:r>
            <a:r>
              <a:rPr lang="en-US" sz="2000" dirty="0" smtClean="0">
                <a:latin typeface="Times New Roman" charset="0"/>
                <a:cs typeface="Times New Roman" charset="0"/>
                <a:sym typeface="Times New Roman" charset="0"/>
              </a:rPr>
              <a:t>mode. </a:t>
            </a: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dirty="0"/>
              <a:t>M</a:t>
            </a:r>
            <a:r>
              <a:rPr lang="en-US" sz="2000" dirty="0" smtClean="0"/>
              <a:t>ethods </a:t>
            </a:r>
            <a:r>
              <a:rPr lang="en-US" sz="2000" dirty="0"/>
              <a:t>and techniques </a:t>
            </a:r>
            <a:r>
              <a:rPr lang="en-US" sz="2000" dirty="0" smtClean="0"/>
              <a:t>are in preparations for </a:t>
            </a:r>
            <a:r>
              <a:rPr lang="en-US" sz="2000" dirty="0"/>
              <a:t>analysis of the first </a:t>
            </a:r>
            <a:r>
              <a:rPr lang="en-US" sz="2000" dirty="0" smtClean="0"/>
              <a:t>MPD data</a:t>
            </a: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2000" dirty="0">
              <a:latin typeface="Times New Roman" charset="0"/>
              <a:cs typeface="Times New Roman" charset="0"/>
              <a:sym typeface="Times New Roman" charset="0"/>
            </a:endParaRPr>
          </a:p>
          <a:p>
            <a:pPr marL="0" inden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2000" dirty="0" smtClean="0">
              <a:solidFill>
                <a:srgbClr val="0000FF"/>
              </a:solidFill>
              <a:latin typeface="Times New Roman"/>
              <a:cs typeface="Times New Roman"/>
            </a:endParaRP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2000" dirty="0" smtClean="0">
              <a:latin typeface="Times New Roman"/>
              <a:cs typeface="Times New Roman"/>
            </a:endParaRPr>
          </a:p>
        </p:txBody>
      </p:sp>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399462" y="4653136"/>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220E8156-41CA-4243-A2EA-A419F1929A78}" type="slidenum">
              <a:rPr lang="ru-RU" smtClean="0"/>
              <a:pPr/>
              <a:t>16</a:t>
            </a:fld>
            <a:endParaRPr lang="ru-RU"/>
          </a:p>
        </p:txBody>
      </p:sp>
      <p:pic>
        <p:nvPicPr>
          <p:cNvPr id="7" name="Picture 6"/>
          <p:cNvPicPr>
            <a:picLocks noChangeAspect="1"/>
          </p:cNvPicPr>
          <p:nvPr/>
        </p:nvPicPr>
        <p:blipFill>
          <a:blip r:embed="rId3"/>
          <a:stretch>
            <a:fillRect/>
          </a:stretch>
        </p:blipFill>
        <p:spPr>
          <a:xfrm>
            <a:off x="1054646" y="3212976"/>
            <a:ext cx="4099500" cy="3128459"/>
          </a:xfrm>
          <a:prstGeom prst="rect">
            <a:avLst/>
          </a:prstGeom>
        </p:spPr>
      </p:pic>
      <p:sp>
        <p:nvSpPr>
          <p:cNvPr id="6" name="Rectangle 5"/>
          <p:cNvSpPr/>
          <p:nvPr/>
        </p:nvSpPr>
        <p:spPr>
          <a:xfrm>
            <a:off x="6095206" y="3501008"/>
            <a:ext cx="5400600" cy="2554545"/>
          </a:xfrm>
          <a:prstGeom prst="rect">
            <a:avLst/>
          </a:prstGeom>
        </p:spPr>
        <p:txBody>
          <a:bodyPr wrap="square">
            <a:spAutoFit/>
          </a:bodyPr>
          <a:lstStyle/>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FF0000"/>
                </a:solidFill>
              </a:rPr>
              <a:t>Strong competition with HADES, NA61/SHINE, STAR BES, and CBM</a:t>
            </a:r>
            <a:r>
              <a:rPr lang="en-US" sz="2000" b="1" dirty="0" smtClean="0">
                <a:solidFill>
                  <a:srgbClr val="FF0000"/>
                </a:solidFill>
              </a:rPr>
              <a:t>!</a:t>
            </a:r>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2000" dirty="0"/>
          </a:p>
          <a:p>
            <a:pPr>
              <a:buFont typeface="Wingdings" charset="2"/>
              <a:buChar char="Ø"/>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000" b="1" dirty="0">
                <a:solidFill>
                  <a:srgbClr val="FF0000"/>
                </a:solidFill>
              </a:rPr>
              <a:t>With closing of HI program at RHIC , delay of CBM plans and some uncertainties for NA61 </a:t>
            </a:r>
            <a:r>
              <a:rPr lang="en-US" sz="2000" b="1" dirty="0" smtClean="0">
                <a:solidFill>
                  <a:srgbClr val="FF0000"/>
                </a:solidFill>
              </a:rPr>
              <a:t>-- </a:t>
            </a:r>
            <a:r>
              <a:rPr lang="en-US" sz="2000" b="1" dirty="0">
                <a:solidFill>
                  <a:srgbClr val="FF0000"/>
                </a:solidFill>
              </a:rPr>
              <a:t>NICA should become a flagship facility </a:t>
            </a:r>
            <a:r>
              <a:rPr lang="en-US" sz="2000" b="1" dirty="0" smtClean="0">
                <a:solidFill>
                  <a:srgbClr val="FF0000"/>
                </a:solidFill>
              </a:rPr>
              <a:t>                    in  the </a:t>
            </a:r>
            <a:r>
              <a:rPr lang="en-US" sz="2000" b="1" dirty="0">
                <a:solidFill>
                  <a:srgbClr val="FF0000"/>
                </a:solidFill>
              </a:rPr>
              <a:t>field, resolve remaining </a:t>
            </a:r>
            <a:r>
              <a:rPr lang="en-US" sz="2000" b="1" dirty="0" smtClean="0">
                <a:solidFill>
                  <a:srgbClr val="FF0000"/>
                </a:solidFill>
              </a:rPr>
              <a:t>mysteries              </a:t>
            </a:r>
            <a:r>
              <a:rPr lang="en-US" sz="2000" b="1" dirty="0">
                <a:solidFill>
                  <a:srgbClr val="FF0000"/>
                </a:solidFill>
              </a:rPr>
              <a:t>left </a:t>
            </a:r>
            <a:r>
              <a:rPr lang="en-US" sz="2000" b="1" dirty="0" smtClean="0">
                <a:solidFill>
                  <a:srgbClr val="FF0000"/>
                </a:solidFill>
              </a:rPr>
              <a:t>  after </a:t>
            </a:r>
            <a:r>
              <a:rPr lang="en-US" sz="2000" b="1" dirty="0">
                <a:solidFill>
                  <a:srgbClr val="FF0000"/>
                </a:solidFill>
              </a:rPr>
              <a:t>analysis of existing data ta RHIC</a:t>
            </a:r>
          </a:p>
        </p:txBody>
      </p:sp>
    </p:spTree>
    <p:extLst>
      <p:ext uri="{BB962C8B-B14F-4D97-AF65-F5344CB8AC3E}">
        <p14:creationId xmlns:p14="http://schemas.microsoft.com/office/powerpoint/2010/main" val="2353542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62958" y="2708920"/>
            <a:ext cx="48245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Back-up slides</a:t>
            </a:r>
            <a:endParaRPr kumimoji="0" lang="en-US" sz="6000" b="0" i="0" u="none" strike="noStrike" cap="none" normalizeH="0" baseline="0" dirty="0" smtClean="0">
              <a:ln>
                <a:noFill/>
              </a:ln>
              <a:solidFill>
                <a:srgbClr val="0000FF"/>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220E8156-41CA-4243-A2EA-A419F1929A78}" type="slidenum">
              <a:rPr lang="ru-RU" smtClean="0"/>
              <a:pPr/>
              <a:t>17</a:t>
            </a:fld>
            <a:endParaRPr lang="ru-RU"/>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8022" y="338666"/>
            <a:ext cx="12111403" cy="62060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FFFF"/>
                </a:solidFill>
              </a:rPr>
              <a:t>Layout of this talk</a:t>
            </a:r>
            <a:endParaRPr lang="en-US" dirty="0">
              <a:solidFill>
                <a:srgbClr val="FFFFFF"/>
              </a:solidFill>
            </a:endParaRPr>
          </a:p>
        </p:txBody>
      </p:sp>
      <p:sp>
        <p:nvSpPr>
          <p:cNvPr id="3" name="Content Placeholder 2"/>
          <p:cNvSpPr>
            <a:spLocks noGrp="1"/>
          </p:cNvSpPr>
          <p:nvPr>
            <p:ph idx="1"/>
          </p:nvPr>
        </p:nvSpPr>
        <p:spPr>
          <a:xfrm>
            <a:off x="622598" y="1772816"/>
            <a:ext cx="10971372" cy="4525963"/>
          </a:xfrm>
        </p:spPr>
        <p:txBody>
          <a:bodyPr>
            <a:normAutofit/>
          </a:bodyPr>
          <a:lstStyle/>
          <a:p>
            <a:pPr algn="just">
              <a:buFont typeface="Wingdings" charset="2"/>
              <a:buChar char="Ø"/>
            </a:pPr>
            <a:r>
              <a:rPr lang="en-US" sz="2000" dirty="0" smtClean="0">
                <a:solidFill>
                  <a:schemeClr val="bg1"/>
                </a:solidFill>
              </a:rPr>
              <a:t>Introduction.</a:t>
            </a:r>
            <a:r>
              <a:rPr lang="ru-RU" sz="2000" dirty="0">
                <a:solidFill>
                  <a:schemeClr val="bg1"/>
                </a:solidFill>
              </a:rPr>
              <a:t> </a:t>
            </a:r>
            <a:r>
              <a:rPr lang="en-US" sz="2000" dirty="0">
                <a:solidFill>
                  <a:schemeClr val="bg1"/>
                </a:solidFill>
                <a:cs typeface="Arial" charset="0"/>
              </a:rPr>
              <a:t>From LHC and RHIC to  lower </a:t>
            </a:r>
            <a:r>
              <a:rPr lang="en-US" sz="2000" dirty="0" smtClean="0">
                <a:solidFill>
                  <a:schemeClr val="bg1"/>
                </a:solidFill>
                <a:cs typeface="Arial" charset="0"/>
              </a:rPr>
              <a:t>energies. QCD phase diagram and CEP </a:t>
            </a:r>
            <a:endParaRPr lang="en-US" sz="2000" dirty="0">
              <a:solidFill>
                <a:schemeClr val="bg1"/>
              </a:solidFill>
              <a:cs typeface="Arial" charset="0"/>
            </a:endParaRPr>
          </a:p>
          <a:p>
            <a:pPr algn="just">
              <a:buFont typeface="Wingdings" charset="2"/>
              <a:buChar char="Ø"/>
            </a:pPr>
            <a:r>
              <a:rPr lang="en-US" sz="2000" b="1" dirty="0" smtClean="0">
                <a:solidFill>
                  <a:srgbClr val="FFFFFF"/>
                </a:solidFill>
              </a:rPr>
              <a:t>Some  selected results in CEP search by </a:t>
            </a:r>
            <a:r>
              <a:rPr lang="ru-RU" sz="2000" b="1" dirty="0" smtClean="0">
                <a:solidFill>
                  <a:srgbClr val="FFFFFF"/>
                </a:solidFill>
              </a:rPr>
              <a:t> NA61</a:t>
            </a:r>
            <a:r>
              <a:rPr lang="en-US" sz="2000" b="1" dirty="0" smtClean="0">
                <a:solidFill>
                  <a:srgbClr val="FFFFFF"/>
                </a:solidFill>
              </a:rPr>
              <a:t>/SHINE</a:t>
            </a:r>
            <a:r>
              <a:rPr lang="ru-RU" sz="2000" b="1" dirty="0" smtClean="0">
                <a:solidFill>
                  <a:srgbClr val="FFFFFF"/>
                </a:solidFill>
              </a:rPr>
              <a:t> </a:t>
            </a:r>
            <a:r>
              <a:rPr lang="ru-RU" sz="2000" b="1" dirty="0" err="1" smtClean="0">
                <a:solidFill>
                  <a:srgbClr val="FFFFFF"/>
                </a:solidFill>
              </a:rPr>
              <a:t>at</a:t>
            </a:r>
            <a:r>
              <a:rPr lang="ru-RU" sz="2000" b="1" dirty="0" smtClean="0">
                <a:solidFill>
                  <a:srgbClr val="FFFFFF"/>
                </a:solidFill>
              </a:rPr>
              <a:t> SPS and </a:t>
            </a:r>
            <a:r>
              <a:rPr lang="en-US" sz="2000" b="1" dirty="0" smtClean="0">
                <a:solidFill>
                  <a:srgbClr val="FFFFFF"/>
                </a:solidFill>
              </a:rPr>
              <a:t>BES </a:t>
            </a:r>
            <a:r>
              <a:rPr lang="ru-RU" sz="2000" b="1" dirty="0" err="1" smtClean="0">
                <a:solidFill>
                  <a:srgbClr val="FFFFFF"/>
                </a:solidFill>
              </a:rPr>
              <a:t>at</a:t>
            </a:r>
            <a:r>
              <a:rPr lang="ru-RU" sz="2000" b="1" dirty="0" smtClean="0">
                <a:solidFill>
                  <a:srgbClr val="FFFFFF"/>
                </a:solidFill>
              </a:rPr>
              <a:t> RHIC </a:t>
            </a:r>
            <a:endParaRPr lang="en-US" sz="2000" b="1" dirty="0" smtClean="0">
              <a:solidFill>
                <a:srgbClr val="FFFFFF"/>
              </a:solidFill>
            </a:endParaRPr>
          </a:p>
          <a:p>
            <a:pPr algn="just">
              <a:buFont typeface="Wingdings" charset="2"/>
              <a:buChar char="Ø"/>
            </a:pPr>
            <a:r>
              <a:rPr lang="en-US" sz="2000" dirty="0" smtClean="0">
                <a:solidFill>
                  <a:srgbClr val="FFFFFF"/>
                </a:solidFill>
                <a:latin typeface="Arial Nova" panose="020B0504020202020204" pitchFamily="34" charset="0"/>
                <a:cs typeface="Times New Roman"/>
              </a:rPr>
              <a:t>Can </a:t>
            </a:r>
            <a:r>
              <a:rPr lang="en-US" sz="2000" dirty="0">
                <a:solidFill>
                  <a:srgbClr val="FFFFFF"/>
                </a:solidFill>
                <a:latin typeface="Arial Nova" panose="020B0504020202020204" pitchFamily="34" charset="0"/>
                <a:cs typeface="Times New Roman"/>
              </a:rPr>
              <a:t>we do better with </a:t>
            </a:r>
            <a:r>
              <a:rPr lang="en-US" sz="2000" dirty="0">
                <a:solidFill>
                  <a:srgbClr val="FFFFFF"/>
                </a:solidFill>
              </a:rPr>
              <a:t>MPD experiment at NICA</a:t>
            </a:r>
            <a:r>
              <a:rPr lang="en-US" sz="2000" dirty="0" smtClean="0">
                <a:solidFill>
                  <a:srgbClr val="FFFFFF"/>
                </a:solidFill>
                <a:latin typeface="Arial Nova" panose="020B0504020202020204" pitchFamily="34" charset="0"/>
                <a:cs typeface="Times New Roman"/>
              </a:rPr>
              <a:t>? </a:t>
            </a:r>
            <a:r>
              <a:rPr lang="en-US" sz="2000" b="1" dirty="0" smtClean="0">
                <a:solidFill>
                  <a:srgbClr val="FFFFFF"/>
                </a:solidFill>
              </a:rPr>
              <a:t>Few </a:t>
            </a:r>
            <a:r>
              <a:rPr lang="en-US" sz="2000" b="1" dirty="0">
                <a:solidFill>
                  <a:srgbClr val="FFFFFF"/>
                </a:solidFill>
              </a:rPr>
              <a:t>e</a:t>
            </a:r>
            <a:r>
              <a:rPr lang="en-US" sz="2000" b="1" dirty="0" smtClean="0">
                <a:solidFill>
                  <a:srgbClr val="FFFFFF"/>
                </a:solidFill>
              </a:rPr>
              <a:t>xamples </a:t>
            </a:r>
            <a:r>
              <a:rPr lang="en-US" sz="2000" b="1" dirty="0">
                <a:solidFill>
                  <a:srgbClr val="FFFFFF"/>
                </a:solidFill>
              </a:rPr>
              <a:t>of physics </a:t>
            </a:r>
            <a:endParaRPr lang="en-US" sz="2000" b="1" dirty="0" smtClean="0">
              <a:solidFill>
                <a:srgbClr val="FFFFFF"/>
              </a:solidFill>
            </a:endParaRPr>
          </a:p>
          <a:p>
            <a:pPr marL="0" indent="0" algn="just">
              <a:buNone/>
            </a:pPr>
            <a:r>
              <a:rPr lang="en-US" sz="2000" b="1" dirty="0">
                <a:solidFill>
                  <a:srgbClr val="FFFFFF"/>
                </a:solidFill>
              </a:rPr>
              <a:t> </a:t>
            </a:r>
            <a:r>
              <a:rPr lang="en-US" sz="2000" b="1" dirty="0" smtClean="0">
                <a:solidFill>
                  <a:srgbClr val="FFFFFF"/>
                </a:solidFill>
              </a:rPr>
              <a:t>     feasibility </a:t>
            </a:r>
            <a:r>
              <a:rPr lang="en-US" sz="2000" b="1" dirty="0">
                <a:solidFill>
                  <a:srgbClr val="FFFFFF"/>
                </a:solidFill>
              </a:rPr>
              <a:t>studies </a:t>
            </a:r>
            <a:r>
              <a:rPr lang="en-US" sz="2000" b="1" dirty="0" smtClean="0">
                <a:solidFill>
                  <a:srgbClr val="FFFFFF"/>
                </a:solidFill>
              </a:rPr>
              <a:t> in </a:t>
            </a:r>
            <a:r>
              <a:rPr lang="ru-RU" sz="2000" dirty="0" err="1" smtClean="0">
                <a:solidFill>
                  <a:srgbClr val="FFFFFF"/>
                </a:solidFill>
              </a:rPr>
              <a:t>Bi+Bi</a:t>
            </a:r>
            <a:r>
              <a:rPr lang="ru-RU" sz="2000" dirty="0" smtClean="0">
                <a:solidFill>
                  <a:srgbClr val="FFFFFF"/>
                </a:solidFill>
              </a:rPr>
              <a:t> </a:t>
            </a:r>
            <a:r>
              <a:rPr lang="ru-RU" sz="2000" dirty="0" err="1" smtClean="0">
                <a:solidFill>
                  <a:srgbClr val="FFFFFF"/>
                </a:solidFill>
              </a:rPr>
              <a:t>collisions</a:t>
            </a:r>
            <a:r>
              <a:rPr lang="ru-RU" sz="2000" dirty="0" smtClean="0">
                <a:solidFill>
                  <a:srgbClr val="FFFFFF"/>
                </a:solidFill>
              </a:rPr>
              <a:t> </a:t>
            </a:r>
            <a:r>
              <a:rPr lang="ru-RU" sz="2000" dirty="0" err="1" smtClean="0">
                <a:solidFill>
                  <a:srgbClr val="FFFFFF"/>
                </a:solidFill>
              </a:rPr>
              <a:t>at</a:t>
            </a:r>
            <a:r>
              <a:rPr lang="ru-RU" sz="2000" dirty="0" smtClean="0">
                <a:solidFill>
                  <a:srgbClr val="FFFFFF"/>
                </a:solidFill>
              </a:rPr>
              <a:t> √ </a:t>
            </a:r>
            <a:r>
              <a:rPr lang="ru-RU" sz="2000" dirty="0" err="1" smtClean="0">
                <a:solidFill>
                  <a:srgbClr val="FFFFFF"/>
                </a:solidFill>
              </a:rPr>
              <a:t>sNN</a:t>
            </a:r>
            <a:r>
              <a:rPr lang="ru-RU" sz="2000" dirty="0" smtClean="0">
                <a:solidFill>
                  <a:srgbClr val="FFFFFF"/>
                </a:solidFill>
              </a:rPr>
              <a:t> = 9.2 </a:t>
            </a:r>
            <a:r>
              <a:rPr lang="ru-RU" sz="2000" dirty="0" err="1" smtClean="0">
                <a:solidFill>
                  <a:srgbClr val="FFFFFF"/>
                </a:solidFill>
              </a:rPr>
              <a:t>GeV</a:t>
            </a:r>
            <a:r>
              <a:rPr lang="ru-RU" sz="2000" dirty="0" smtClean="0">
                <a:solidFill>
                  <a:srgbClr val="FFFFFF"/>
                </a:solidFill>
              </a:rPr>
              <a:t>.</a:t>
            </a:r>
            <a:endParaRPr lang="en-US" sz="2000" dirty="0" smtClean="0">
              <a:solidFill>
                <a:srgbClr val="FFFFFF"/>
              </a:solidFill>
            </a:endParaRPr>
          </a:p>
          <a:p>
            <a:pPr lvl="3" algn="just">
              <a:buFont typeface="Wingdings" charset="2"/>
              <a:buChar char="²"/>
            </a:pPr>
            <a:r>
              <a:rPr lang="en-US" dirty="0" smtClean="0">
                <a:solidFill>
                  <a:srgbClr val="FFFFFF"/>
                </a:solidFill>
              </a:rPr>
              <a:t> MPD setup</a:t>
            </a:r>
          </a:p>
          <a:p>
            <a:pPr lvl="3" algn="just">
              <a:buFont typeface="Wingdings" charset="2"/>
              <a:buChar char="²"/>
            </a:pPr>
            <a:r>
              <a:rPr lang="en-US" dirty="0" smtClean="0">
                <a:solidFill>
                  <a:srgbClr val="FFFFFF"/>
                </a:solidFill>
              </a:rPr>
              <a:t>Proton </a:t>
            </a:r>
            <a:r>
              <a:rPr lang="en-US" dirty="0">
                <a:solidFill>
                  <a:srgbClr val="FFFFFF"/>
                </a:solidFill>
              </a:rPr>
              <a:t>and net-proton High-Order </a:t>
            </a:r>
            <a:r>
              <a:rPr lang="en-US" dirty="0" err="1">
                <a:solidFill>
                  <a:srgbClr val="FFFFFF"/>
                </a:solidFill>
              </a:rPr>
              <a:t>Cumulants</a:t>
            </a:r>
            <a:r>
              <a:rPr lang="en-US" dirty="0">
                <a:solidFill>
                  <a:srgbClr val="FFFFFF"/>
                </a:solidFill>
              </a:rPr>
              <a:t> </a:t>
            </a:r>
            <a:endParaRPr lang="en-US" dirty="0" smtClean="0">
              <a:solidFill>
                <a:srgbClr val="FFFFFF"/>
              </a:solidFill>
            </a:endParaRPr>
          </a:p>
          <a:p>
            <a:pPr lvl="3" algn="just">
              <a:buFont typeface="Wingdings" charset="2"/>
              <a:buChar char="²"/>
            </a:pPr>
            <a:r>
              <a:rPr lang="en-US" dirty="0" smtClean="0">
                <a:solidFill>
                  <a:srgbClr val="FFFFFF"/>
                </a:solidFill>
              </a:rPr>
              <a:t>Centrality</a:t>
            </a:r>
            <a:endParaRPr lang="en-US" dirty="0">
              <a:solidFill>
                <a:srgbClr val="FFFFFF"/>
              </a:solidFill>
            </a:endParaRPr>
          </a:p>
          <a:p>
            <a:pPr lvl="3" algn="just">
              <a:buFont typeface="Wingdings" charset="2"/>
              <a:buChar char="²"/>
            </a:pPr>
            <a:r>
              <a:rPr lang="en-US" b="1" dirty="0" smtClean="0">
                <a:solidFill>
                  <a:schemeClr val="bg1"/>
                </a:solidFill>
              </a:rPr>
              <a:t>Reconstruction </a:t>
            </a:r>
            <a:r>
              <a:rPr lang="en-US" b="1" dirty="0">
                <a:solidFill>
                  <a:schemeClr val="bg1"/>
                </a:solidFill>
              </a:rPr>
              <a:t>of protons and anti-protons</a:t>
            </a:r>
            <a:endParaRPr lang="en-US" dirty="0" smtClean="0">
              <a:solidFill>
                <a:schemeClr val="bg1"/>
              </a:solidFill>
            </a:endParaRPr>
          </a:p>
          <a:p>
            <a:pPr lvl="3" algn="just">
              <a:buFont typeface="Wingdings" charset="2"/>
              <a:buChar char="²"/>
            </a:pPr>
            <a:r>
              <a:rPr lang="en-US" dirty="0" smtClean="0">
                <a:solidFill>
                  <a:srgbClr val="FFFFFF"/>
                </a:solidFill>
              </a:rPr>
              <a:t>Direct photons</a:t>
            </a:r>
          </a:p>
          <a:p>
            <a:pPr lvl="3" algn="just">
              <a:buFont typeface="Wingdings" charset="2"/>
              <a:buChar char="²"/>
            </a:pPr>
            <a:r>
              <a:rPr lang="en-US" dirty="0" smtClean="0">
                <a:solidFill>
                  <a:srgbClr val="FFFFFF"/>
                </a:solidFill>
              </a:rPr>
              <a:t>Short</a:t>
            </a:r>
            <a:r>
              <a:rPr lang="en-US" dirty="0">
                <a:solidFill>
                  <a:srgbClr val="FFFFFF"/>
                </a:solidFill>
              </a:rPr>
              <a:t>-lived resonances </a:t>
            </a:r>
            <a:r>
              <a:rPr lang="en-US" b="1" dirty="0">
                <a:solidFill>
                  <a:schemeClr val="bg1"/>
                </a:solidFill>
              </a:rPr>
              <a:t>				</a:t>
            </a:r>
            <a:endParaRPr lang="en-US" b="1" dirty="0" smtClean="0">
              <a:solidFill>
                <a:schemeClr val="bg1"/>
              </a:solidFill>
            </a:endParaRPr>
          </a:p>
          <a:p>
            <a:pPr algn="just">
              <a:buFont typeface="Wingdings" charset="2"/>
              <a:buChar char="Ø"/>
            </a:pPr>
            <a:r>
              <a:rPr lang="en-US" sz="2000" smtClean="0">
                <a:solidFill>
                  <a:schemeClr val="bg1"/>
                </a:solidFill>
              </a:rPr>
              <a:t>Summary</a:t>
            </a:r>
            <a:endParaRPr lang="en-US" sz="2000" dirty="0" smtClean="0">
              <a:solidFill>
                <a:schemeClr val="bg1"/>
              </a:solidFill>
            </a:endParaRPr>
          </a:p>
          <a:p>
            <a:pPr marL="0" indent="0" algn="just">
              <a:buNone/>
            </a:pPr>
            <a:endParaRPr lang="en-US" dirty="0"/>
          </a:p>
        </p:txBody>
      </p:sp>
      <p:cxnSp>
        <p:nvCxnSpPr>
          <p:cNvPr id="6" name="Straight Connector 5"/>
          <p:cNvCxnSpPr/>
          <p:nvPr/>
        </p:nvCxnSpPr>
        <p:spPr>
          <a:xfrm>
            <a:off x="609521" y="1511300"/>
            <a:ext cx="109713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EBC5711C-1C65-D44E-A10F-9AF119BF2041}" type="slidenum">
              <a:rPr lang="en-US" smtClean="0"/>
              <a:t>18</a:t>
            </a:fld>
            <a:endParaRPr lang="en-US"/>
          </a:p>
        </p:txBody>
      </p:sp>
    </p:spTree>
    <p:extLst>
      <p:ext uri="{BB962C8B-B14F-4D97-AF65-F5344CB8AC3E}">
        <p14:creationId xmlns:p14="http://schemas.microsoft.com/office/powerpoint/2010/main" val="34740495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12213694" y="6096001"/>
            <a:ext cx="4977752" cy="563563"/>
          </a:xfrm>
        </p:spPr>
        <p:txBody>
          <a:bodyPr>
            <a:normAutofit lnSpcReduction="10000"/>
          </a:bodyPr>
          <a:lstStyle/>
          <a:p>
            <a:endParaRPr lang="en-US">
              <a:latin typeface="Arial" charset="0"/>
              <a:ea typeface="MS PGothic" charset="0"/>
            </a:endParaRPr>
          </a:p>
        </p:txBody>
      </p:sp>
      <p:sp>
        <p:nvSpPr>
          <p:cNvPr id="358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B8BBF71-37D1-1642-8006-C1FBA70FBEF6}" type="slidenum">
              <a:rPr lang="en-US" sz="1400"/>
              <a:pPr/>
              <a:t>19</a:t>
            </a:fld>
            <a:endParaRPr lang="en-US" sz="1400"/>
          </a:p>
        </p:txBody>
      </p:sp>
      <p:graphicFrame>
        <p:nvGraphicFramePr>
          <p:cNvPr id="35843" name="Object 2"/>
          <p:cNvGraphicFramePr>
            <a:graphicFrameLocks noChangeAspect="1"/>
          </p:cNvGraphicFramePr>
          <p:nvPr>
            <p:extLst>
              <p:ext uri="{D42A27DB-BD31-4B8C-83A1-F6EECF244321}">
                <p14:modId xmlns:p14="http://schemas.microsoft.com/office/powerpoint/2010/main" val="1530443008"/>
              </p:ext>
            </p:extLst>
          </p:nvPr>
        </p:nvGraphicFramePr>
        <p:xfrm>
          <a:off x="5735166" y="1700808"/>
          <a:ext cx="4912303" cy="2505636"/>
        </p:xfrm>
        <a:graphic>
          <a:graphicData uri="http://schemas.openxmlformats.org/presentationml/2006/ole">
            <mc:AlternateContent xmlns:mc="http://schemas.openxmlformats.org/markup-compatibility/2006">
              <mc:Choice xmlns:v="urn:schemas-microsoft-com:vml" Requires="v">
                <p:oleObj spid="_x0000_s32790" name="Document" r:id="rId4" imgW="6032278" imgH="4101949" progId="Word.Document.12">
                  <p:embed/>
                </p:oleObj>
              </mc:Choice>
              <mc:Fallback>
                <p:oleObj name="Document" r:id="rId4" imgW="6032278" imgH="410194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166" y="1700808"/>
                        <a:ext cx="4912303" cy="2505636"/>
                      </a:xfrm>
                      <a:prstGeom prst="rect">
                        <a:avLst/>
                      </a:prstGeom>
                      <a:noFill/>
                      <a:ln>
                        <a:noFill/>
                      </a:ln>
                    </p:spPr>
                  </p:pic>
                </p:oleObj>
              </mc:Fallback>
            </mc:AlternateContent>
          </a:graphicData>
        </a:graphic>
      </p:graphicFrame>
      <p:sp>
        <p:nvSpPr>
          <p:cNvPr id="6" name="Title 5"/>
          <p:cNvSpPr>
            <a:spLocks noGrp="1" noRot="1" noChangeAspect="1" noMove="1" noResize="1" noEditPoints="1" noAdjustHandles="1" noChangeArrowheads="1" noChangeShapeType="1" noTextEdit="1"/>
          </p:cNvSpPr>
          <p:nvPr>
            <p:ph type="title"/>
          </p:nvPr>
        </p:nvSpPr>
        <p:spPr>
          <a:blipFill rotWithShape="0">
            <a:blip r:embed="rId6"/>
            <a:stretch>
              <a:fillRect l="-1887" t="-13592" r="-981" b="-23301"/>
            </a:stretch>
          </a:blipFill>
          <a:extLst/>
        </p:spPr>
        <p:txBody>
          <a:bodyPr/>
          <a:lstStyle/>
          <a:p>
            <a:pPr>
              <a:defRPr/>
            </a:pPr>
            <a:r>
              <a:rPr lang="ru-RU">
                <a:noFill/>
              </a:rPr>
              <a:t> </a:t>
            </a:r>
          </a:p>
        </p:txBody>
      </p:sp>
      <p:cxnSp>
        <p:nvCxnSpPr>
          <p:cNvPr id="35845" name="AutoShape 5"/>
          <p:cNvCxnSpPr>
            <a:cxnSpLocks noChangeShapeType="1"/>
          </p:cNvCxnSpPr>
          <p:nvPr/>
        </p:nvCxnSpPr>
        <p:spPr bwMode="auto">
          <a:xfrm>
            <a:off x="406347" y="1371600"/>
            <a:ext cx="10971372" cy="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7"/>
          <a:stretch>
            <a:fillRect/>
          </a:stretch>
        </p:blipFill>
        <p:spPr>
          <a:xfrm>
            <a:off x="550590" y="1484784"/>
            <a:ext cx="2958874" cy="2016224"/>
          </a:xfrm>
          <a:prstGeom prst="rect">
            <a:avLst/>
          </a:prstGeom>
        </p:spPr>
      </p:pic>
      <p:sp>
        <p:nvSpPr>
          <p:cNvPr id="2" name="Rectangle 1"/>
          <p:cNvSpPr/>
          <p:nvPr/>
        </p:nvSpPr>
        <p:spPr>
          <a:xfrm>
            <a:off x="406574" y="5661248"/>
            <a:ext cx="11593288" cy="1569660"/>
          </a:xfrm>
          <a:prstGeom prst="rect">
            <a:avLst/>
          </a:prstGeom>
        </p:spPr>
        <p:txBody>
          <a:bodyPr wrap="square">
            <a:spAutoFit/>
          </a:bodyPr>
          <a:lstStyle/>
          <a:p>
            <a:r>
              <a:rPr lang="en-US" sz="1200" dirty="0"/>
              <a:t>[</a:t>
            </a:r>
            <a:r>
              <a:rPr lang="en-US" sz="1200" dirty="0" smtClean="0"/>
              <a:t>1] </a:t>
            </a:r>
            <a:r>
              <a:rPr lang="en-US" sz="1200" dirty="0"/>
              <a:t>W. J. Fu, X. </a:t>
            </a:r>
            <a:r>
              <a:rPr lang="en-US" sz="1200" dirty="0" err="1"/>
              <a:t>Luo</a:t>
            </a:r>
            <a:r>
              <a:rPr lang="en-US" sz="1200" dirty="0"/>
              <a:t>, J. M. </a:t>
            </a:r>
            <a:r>
              <a:rPr lang="en-US" sz="1200" dirty="0" err="1"/>
              <a:t>Pawlowski</a:t>
            </a:r>
            <a:r>
              <a:rPr lang="en-US" sz="1200" dirty="0"/>
              <a:t>, F. </a:t>
            </a:r>
            <a:r>
              <a:rPr lang="en-US" sz="1200" dirty="0" err="1"/>
              <a:t>Rennecke</a:t>
            </a:r>
            <a:r>
              <a:rPr lang="en-US" sz="1200" dirty="0"/>
              <a:t>, R. Wen, </a:t>
            </a:r>
            <a:r>
              <a:rPr lang="pt-BR" sz="1200" dirty="0"/>
              <a:t>and S. Yin, </a:t>
            </a:r>
            <a:r>
              <a:rPr lang="en-US" sz="1200" dirty="0"/>
              <a:t>Hyper-order baryon number fluctuations at finite temperature and density </a:t>
            </a:r>
            <a:r>
              <a:rPr lang="en-US" sz="1200" dirty="0" smtClean="0"/>
              <a:t> </a:t>
            </a:r>
            <a:r>
              <a:rPr lang="pt-BR" sz="1200" dirty="0" err="1" smtClean="0"/>
              <a:t>Phys</a:t>
            </a:r>
            <a:r>
              <a:rPr lang="pt-BR" sz="1200" dirty="0"/>
              <a:t>. Rev. </a:t>
            </a:r>
            <a:r>
              <a:rPr lang="pt-BR" sz="1200" dirty="0" err="1"/>
              <a:t>D</a:t>
            </a:r>
            <a:r>
              <a:rPr lang="pt-BR" sz="1200" dirty="0"/>
              <a:t> 104, 094047 (2021)</a:t>
            </a:r>
            <a:r>
              <a:rPr lang="pt-BR" sz="1200" dirty="0" smtClean="0"/>
              <a:t>.</a:t>
            </a:r>
          </a:p>
          <a:p>
            <a:r>
              <a:rPr lang="pt-BR" sz="1200" dirty="0" smtClean="0"/>
              <a:t>[2]</a:t>
            </a:r>
            <a:r>
              <a:rPr lang="en-US" sz="1200" dirty="0">
                <a:solidFill>
                  <a:srgbClr val="FF0000"/>
                </a:solidFill>
              </a:rPr>
              <a:t> Bin width effect </a:t>
            </a:r>
            <a:r>
              <a:rPr lang="en-US" sz="1200" dirty="0"/>
              <a:t>-</a:t>
            </a:r>
            <a:r>
              <a:rPr lang="en-US" sz="1200" dirty="0" err="1"/>
              <a:t>Xiaofeng</a:t>
            </a:r>
            <a:r>
              <a:rPr lang="en-US" sz="1200" dirty="0"/>
              <a:t> </a:t>
            </a:r>
            <a:r>
              <a:rPr lang="en-US" sz="1200" dirty="0" err="1"/>
              <a:t>Luo</a:t>
            </a:r>
            <a:r>
              <a:rPr lang="en-US" sz="1200" dirty="0"/>
              <a:t> (STAR </a:t>
            </a:r>
            <a:r>
              <a:rPr lang="en-US" sz="1200" dirty="0" err="1"/>
              <a:t>Collab</a:t>
            </a:r>
            <a:r>
              <a:rPr lang="en-US" sz="1200" dirty="0"/>
              <a:t>.) , Probing the QCD Critical Point with Higher Moments of Net-proton Multiplicity Distributions, arXiv:1106.2926v1,J. Phys.: Conf. Ser. 316, 012003 (2011),  DOI:	https://</a:t>
            </a:r>
            <a:r>
              <a:rPr lang="en-US" sz="1200" dirty="0" err="1"/>
              <a:t>doi.org</a:t>
            </a:r>
            <a:r>
              <a:rPr lang="en-US" sz="1200" dirty="0"/>
              <a:t>/10.1088/1742-6596/316/1/</a:t>
            </a:r>
            <a:r>
              <a:rPr lang="en-US" sz="1200" dirty="0" smtClean="0"/>
              <a:t>012003</a:t>
            </a:r>
            <a:endParaRPr lang="pt-BR" sz="1200" dirty="0" smtClean="0"/>
          </a:p>
          <a:p>
            <a:r>
              <a:rPr lang="en-US" sz="1200" dirty="0"/>
              <a:t>[3</a:t>
            </a:r>
            <a:r>
              <a:rPr lang="en-US" sz="1200" dirty="0" smtClean="0"/>
              <a:t>]</a:t>
            </a:r>
            <a:r>
              <a:rPr lang="en-US" sz="1200" dirty="0"/>
              <a:t> </a:t>
            </a:r>
            <a:r>
              <a:rPr lang="en-US" sz="1200" dirty="0" smtClean="0"/>
              <a:t>see Fig.44 in the </a:t>
            </a:r>
            <a:r>
              <a:rPr lang="en-US" sz="1200" dirty="0" err="1" smtClean="0"/>
              <a:t>paoer:The</a:t>
            </a:r>
            <a:r>
              <a:rPr lang="en-US" sz="1200" dirty="0" smtClean="0"/>
              <a:t> </a:t>
            </a:r>
            <a:r>
              <a:rPr lang="en-US" sz="1200" dirty="0"/>
              <a:t>MPD Collaboration, Status and initial physics performance studies of the MPD</a:t>
            </a:r>
          </a:p>
          <a:p>
            <a:r>
              <a:rPr lang="en-US" sz="1200" dirty="0"/>
              <a:t>experiment at NICA, </a:t>
            </a:r>
            <a:r>
              <a:rPr lang="is-IS" sz="1200" dirty="0"/>
              <a:t>Eur. Phys. J. A (2022) 58:140, </a:t>
            </a:r>
            <a:r>
              <a:rPr lang="mr-IN" sz="1200" dirty="0"/>
              <a:t>https://doi.org/10.1140/epja/s10050-022-00750-</a:t>
            </a:r>
            <a:r>
              <a:rPr lang="mr-IN" sz="1200" dirty="0" smtClean="0"/>
              <a:t>6</a:t>
            </a:r>
            <a:endParaRPr lang="en-US" sz="1200" dirty="0" smtClean="0"/>
          </a:p>
          <a:p>
            <a:r>
              <a:rPr lang="en-US" sz="1200" dirty="0" smtClean="0"/>
              <a:t>[4]  </a:t>
            </a:r>
            <a:r>
              <a:rPr lang="en-US" sz="1200" dirty="0"/>
              <a:t>T. A. </a:t>
            </a:r>
            <a:r>
              <a:rPr lang="en-US" sz="1200" dirty="0" err="1"/>
              <a:t>Drozhzhova,V</a:t>
            </a:r>
            <a:r>
              <a:rPr lang="en-US" sz="1200" dirty="0"/>
              <a:t>. N. </a:t>
            </a:r>
            <a:r>
              <a:rPr lang="en-US" sz="1200" dirty="0" err="1"/>
              <a:t>Kovalenko,A</a:t>
            </a:r>
            <a:r>
              <a:rPr lang="en-US" sz="1200" dirty="0"/>
              <a:t>. Yu. </a:t>
            </a:r>
            <a:r>
              <a:rPr lang="en-US" sz="1200" dirty="0" err="1"/>
              <a:t>Seryakov,G</a:t>
            </a:r>
            <a:r>
              <a:rPr lang="en-US" sz="1200" dirty="0"/>
              <a:t>. A. </a:t>
            </a:r>
            <a:r>
              <a:rPr lang="en-US" sz="1200" dirty="0" err="1"/>
              <a:t>Feofilov</a:t>
            </a:r>
            <a:r>
              <a:rPr lang="en-US" sz="1200" dirty="0"/>
              <a:t>, </a:t>
            </a:r>
            <a:r>
              <a:rPr lang="ru-RU" sz="1200" u="sng" dirty="0">
                <a:hlinkClick r:id="rId8" tooltip="Physics of Atomic Nuclei"/>
              </a:rPr>
              <a:t>Physics of Atomic Nuclei</a:t>
            </a:r>
            <a:r>
              <a:rPr lang="en-US" sz="1200" dirty="0"/>
              <a:t>, </a:t>
            </a:r>
            <a:r>
              <a:rPr lang="ru-RU" sz="1200" dirty="0" err="1"/>
              <a:t>September</a:t>
            </a:r>
            <a:r>
              <a:rPr lang="ru-RU" sz="1200" dirty="0"/>
              <a:t> 2016, </a:t>
            </a:r>
            <a:r>
              <a:rPr lang="ru-RU" sz="1200" dirty="0" err="1"/>
              <a:t>Volume</a:t>
            </a:r>
            <a:r>
              <a:rPr lang="ru-RU" sz="1200" dirty="0"/>
              <a:t> 79, </a:t>
            </a:r>
            <a:r>
              <a:rPr lang="ru-RU" sz="1200" u="sng" dirty="0">
                <a:hlinkClick r:id="rId9"/>
              </a:rPr>
              <a:t>Issue 5</a:t>
            </a:r>
            <a:r>
              <a:rPr lang="ru-RU" sz="1200" dirty="0"/>
              <a:t>, </a:t>
            </a:r>
            <a:r>
              <a:rPr lang="ru-RU" sz="1200" dirty="0" err="1"/>
              <a:t>pp</a:t>
            </a:r>
            <a:r>
              <a:rPr lang="ru-RU" sz="1200" dirty="0"/>
              <a:t> 737–748</a:t>
            </a:r>
            <a:endParaRPr lang="en-US" sz="1200" u="sng" dirty="0"/>
          </a:p>
          <a:p>
            <a:endParaRPr lang="pt-BR" sz="1200" dirty="0" smtClean="0"/>
          </a:p>
          <a:p>
            <a:endParaRPr lang="en-US" sz="1200" dirty="0"/>
          </a:p>
        </p:txBody>
      </p:sp>
      <p:sp>
        <p:nvSpPr>
          <p:cNvPr id="3" name="Rectangle 2"/>
          <p:cNvSpPr/>
          <p:nvPr/>
        </p:nvSpPr>
        <p:spPr>
          <a:xfrm>
            <a:off x="406574" y="3501008"/>
            <a:ext cx="4896544" cy="1477328"/>
          </a:xfrm>
          <a:prstGeom prst="rect">
            <a:avLst/>
          </a:prstGeom>
        </p:spPr>
        <p:txBody>
          <a:bodyPr wrap="square">
            <a:spAutoFit/>
          </a:bodyPr>
          <a:lstStyle/>
          <a:p>
            <a:pPr marL="285750" indent="-285750">
              <a:buFont typeface="Wingdings" charset="2"/>
              <a:buChar char="Ø"/>
            </a:pPr>
            <a:r>
              <a:rPr lang="en-US" dirty="0"/>
              <a:t>F</a:t>
            </a:r>
            <a:r>
              <a:rPr lang="en-US" dirty="0" smtClean="0"/>
              <a:t>or the class </a:t>
            </a:r>
            <a:r>
              <a:rPr lang="en-US" dirty="0"/>
              <a:t>of </a:t>
            </a:r>
            <a:r>
              <a:rPr lang="en-US" dirty="0" smtClean="0"/>
              <a:t> selected events, the mean volume V and temperature T are supposed to be the  same [</a:t>
            </a:r>
            <a:r>
              <a:rPr lang="en-US" dirty="0"/>
              <a:t>1] </a:t>
            </a:r>
            <a:r>
              <a:rPr lang="mr-IN" dirty="0" smtClean="0"/>
              <a:t>–</a:t>
            </a:r>
            <a:r>
              <a:rPr lang="en-US" dirty="0" smtClean="0"/>
              <a:t> as obtained after the procedure of averaging over the class bin width and corrections applied [2] </a:t>
            </a:r>
            <a:endParaRPr lang="en-US" dirty="0"/>
          </a:p>
        </p:txBody>
      </p:sp>
      <p:sp>
        <p:nvSpPr>
          <p:cNvPr id="4" name="Rectangle 3"/>
          <p:cNvSpPr/>
          <p:nvPr/>
        </p:nvSpPr>
        <p:spPr>
          <a:xfrm>
            <a:off x="6455246" y="1412776"/>
            <a:ext cx="4346750" cy="369332"/>
          </a:xfrm>
          <a:prstGeom prst="rect">
            <a:avLst/>
          </a:prstGeom>
        </p:spPr>
        <p:txBody>
          <a:bodyPr wrap="none">
            <a:spAutoFit/>
          </a:bodyPr>
          <a:lstStyle/>
          <a:p>
            <a:r>
              <a:rPr lang="en-US" dirty="0" smtClean="0"/>
              <a:t>MC </a:t>
            </a:r>
            <a:r>
              <a:rPr lang="en-US" dirty="0" err="1" smtClean="0"/>
              <a:t>Glauber</a:t>
            </a:r>
            <a:r>
              <a:rPr lang="en-US" dirty="0" smtClean="0"/>
              <a:t> calculations </a:t>
            </a:r>
            <a:r>
              <a:rPr lang="en-US" dirty="0" err="1" smtClean="0"/>
              <a:t>Pb+Pb</a:t>
            </a:r>
            <a:r>
              <a:rPr lang="en-US" dirty="0" smtClean="0"/>
              <a:t> 2.76 </a:t>
            </a:r>
            <a:r>
              <a:rPr lang="en-US" dirty="0" err="1" smtClean="0"/>
              <a:t>TeV</a:t>
            </a:r>
            <a:r>
              <a:rPr lang="en-US" dirty="0" smtClean="0"/>
              <a:t>  [4]</a:t>
            </a:r>
            <a:endParaRPr lang="en-US" dirty="0"/>
          </a:p>
        </p:txBody>
      </p:sp>
      <p:sp>
        <p:nvSpPr>
          <p:cNvPr id="5" name="Rectangle 4"/>
          <p:cNvSpPr/>
          <p:nvPr/>
        </p:nvSpPr>
        <p:spPr>
          <a:xfrm>
            <a:off x="550590" y="5013176"/>
            <a:ext cx="6306234" cy="646331"/>
          </a:xfrm>
          <a:prstGeom prst="rect">
            <a:avLst/>
          </a:prstGeom>
        </p:spPr>
        <p:txBody>
          <a:bodyPr wrap="none">
            <a:spAutoFit/>
          </a:bodyPr>
          <a:lstStyle/>
          <a:p>
            <a:pPr marL="285750" indent="-285750">
              <a:buFont typeface="Wingdings" charset="2"/>
              <a:buChar char="Ø"/>
            </a:pPr>
            <a:r>
              <a:rPr lang="en-US" dirty="0" smtClean="0">
                <a:solidFill>
                  <a:srgbClr val="FF0000"/>
                </a:solidFill>
              </a:rPr>
              <a:t>But narrow </a:t>
            </a:r>
            <a:r>
              <a:rPr lang="en-US" i="1" dirty="0" smtClean="0">
                <a:solidFill>
                  <a:srgbClr val="FF0000"/>
                </a:solidFill>
              </a:rPr>
              <a:t>class in multiplicity</a:t>
            </a:r>
            <a:r>
              <a:rPr lang="en-US" dirty="0" smtClean="0">
                <a:solidFill>
                  <a:srgbClr val="FF0000"/>
                </a:solidFill>
              </a:rPr>
              <a:t>, e.g. of </a:t>
            </a:r>
            <a:r>
              <a:rPr lang="en-US" b="1" dirty="0" smtClean="0">
                <a:solidFill>
                  <a:srgbClr val="FF0000"/>
                </a:solidFill>
              </a:rPr>
              <a:t>1% </a:t>
            </a:r>
            <a:r>
              <a:rPr lang="en-US" dirty="0" smtClean="0">
                <a:solidFill>
                  <a:srgbClr val="FF0000"/>
                </a:solidFill>
              </a:rPr>
              <a:t>width,</a:t>
            </a:r>
          </a:p>
          <a:p>
            <a:r>
              <a:rPr lang="en-US" dirty="0">
                <a:solidFill>
                  <a:srgbClr val="FF0000"/>
                </a:solidFill>
              </a:rPr>
              <a:t>d</a:t>
            </a:r>
            <a:r>
              <a:rPr lang="en-US" dirty="0" smtClean="0">
                <a:solidFill>
                  <a:srgbClr val="FF0000"/>
                </a:solidFill>
              </a:rPr>
              <a:t>oes not mean narrow distribution neither in</a:t>
            </a:r>
            <a:r>
              <a:rPr lang="en-US" i="1" dirty="0" smtClean="0">
                <a:solidFill>
                  <a:srgbClr val="FF0000"/>
                </a:solidFill>
              </a:rPr>
              <a:t> b [3] </a:t>
            </a:r>
            <a:r>
              <a:rPr lang="en-US" dirty="0" smtClean="0">
                <a:solidFill>
                  <a:srgbClr val="FF0000"/>
                </a:solidFill>
              </a:rPr>
              <a:t>nor in </a:t>
            </a:r>
            <a:r>
              <a:rPr lang="en-US" dirty="0" err="1" smtClean="0">
                <a:solidFill>
                  <a:srgbClr val="FF0000"/>
                </a:solidFill>
              </a:rPr>
              <a:t>Npart</a:t>
            </a:r>
            <a:r>
              <a:rPr lang="en-US" dirty="0" smtClean="0">
                <a:solidFill>
                  <a:srgbClr val="FF0000"/>
                </a:solidFill>
              </a:rPr>
              <a:t>[4]</a:t>
            </a:r>
          </a:p>
        </p:txBody>
      </p:sp>
      <p:cxnSp>
        <p:nvCxnSpPr>
          <p:cNvPr id="9" name="Straight Arrow Connector 8"/>
          <p:cNvCxnSpPr/>
          <p:nvPr/>
        </p:nvCxnSpPr>
        <p:spPr>
          <a:xfrm flipV="1">
            <a:off x="5447134" y="4077072"/>
            <a:ext cx="1909754" cy="12241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Circular Arrow 12"/>
          <p:cNvSpPr/>
          <p:nvPr/>
        </p:nvSpPr>
        <p:spPr>
          <a:xfrm flipV="1">
            <a:off x="7319342" y="3789040"/>
            <a:ext cx="2952328" cy="720080"/>
          </a:xfrm>
          <a:prstGeom prst="circularArrow">
            <a:avLst>
              <a:gd name="adj1" fmla="val 5751"/>
              <a:gd name="adj2" fmla="val 1038856"/>
              <a:gd name="adj3" fmla="val 20289126"/>
              <a:gd name="adj4" fmla="val 10992564"/>
              <a:gd name="adj5" fmla="val 0"/>
            </a:avLst>
          </a:prstGeom>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flipV="1">
            <a:off x="10055646" y="4077072"/>
            <a:ext cx="92645" cy="1833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887294" y="5445224"/>
            <a:ext cx="720080" cy="0"/>
          </a:xfrm>
          <a:prstGeom prst="straightConnector1">
            <a:avLst/>
          </a:prstGeom>
          <a:ln w="117475">
            <a:solidFill>
              <a:srgbClr val="FF0000"/>
            </a:solidFill>
            <a:tailEnd type="stealt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679382" y="5229200"/>
            <a:ext cx="3816424" cy="369332"/>
          </a:xfrm>
          <a:prstGeom prst="rect">
            <a:avLst/>
          </a:prstGeom>
        </p:spPr>
        <p:txBody>
          <a:bodyPr wrap="square">
            <a:spAutoFit/>
          </a:bodyPr>
          <a:lstStyle/>
          <a:p>
            <a:r>
              <a:rPr lang="en-US" dirty="0" smtClean="0">
                <a:solidFill>
                  <a:srgbClr val="FF0000"/>
                </a:solidFill>
              </a:rPr>
              <a:t>This will  skew distribution of N</a:t>
            </a:r>
            <a:r>
              <a:rPr lang="en-US" baseline="-25000" dirty="0" smtClean="0">
                <a:solidFill>
                  <a:srgbClr val="FF0000"/>
                </a:solidFill>
              </a:rPr>
              <a:t>B</a:t>
            </a:r>
            <a:r>
              <a:rPr lang="en-US" dirty="0" smtClean="0">
                <a:solidFill>
                  <a:srgbClr val="FF0000"/>
                </a:solidFill>
              </a:rPr>
              <a:t> </a:t>
            </a:r>
            <a:endParaRPr lang="en-US" dirty="0"/>
          </a:p>
        </p:txBody>
      </p:sp>
    </p:spTree>
    <p:extLst>
      <p:ext uri="{BB962C8B-B14F-4D97-AF65-F5344CB8AC3E}">
        <p14:creationId xmlns:p14="http://schemas.microsoft.com/office/powerpoint/2010/main" val="30321769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22" y="0"/>
            <a:ext cx="10929873" cy="990600"/>
          </a:xfrm>
        </p:spPr>
        <p:txBody>
          <a:bodyPr>
            <a:normAutofit/>
          </a:bodyPr>
          <a:lstStyle/>
          <a:p>
            <a:pPr algn="l">
              <a:defRPr/>
            </a:pPr>
            <a:r>
              <a:rPr lang="en-US" sz="2800" dirty="0" smtClean="0">
                <a:solidFill>
                  <a:srgbClr val="0000FF"/>
                </a:solidFill>
                <a:latin typeface="Times New Roman"/>
                <a:cs typeface="Times New Roman"/>
              </a:rPr>
              <a:t>Introduction. </a:t>
            </a:r>
            <a:br>
              <a:rPr lang="en-US" sz="2800" dirty="0" smtClean="0">
                <a:solidFill>
                  <a:srgbClr val="0000FF"/>
                </a:solidFill>
                <a:latin typeface="Times New Roman"/>
                <a:cs typeface="Times New Roman"/>
              </a:rPr>
            </a:br>
            <a:r>
              <a:rPr lang="en-US" sz="2800" dirty="0" smtClean="0">
                <a:solidFill>
                  <a:srgbClr val="0000FF"/>
                </a:solidFill>
                <a:cs typeface="Arial" charset="0"/>
              </a:rPr>
              <a:t>Space-time stages of nucleus-nucleus collision</a:t>
            </a:r>
            <a:r>
              <a:rPr lang="ru-RU" sz="2800" dirty="0" smtClean="0">
                <a:solidFill>
                  <a:srgbClr val="0000FF"/>
                </a:solidFill>
                <a:cs typeface="Arial" charset="0"/>
              </a:rPr>
              <a:t> </a:t>
            </a:r>
            <a:r>
              <a:rPr lang="en-US" sz="2800" dirty="0" smtClean="0">
                <a:solidFill>
                  <a:srgbClr val="0000FF"/>
                </a:solidFill>
                <a:cs typeface="Arial" charset="0"/>
              </a:rPr>
              <a:t>at LHC and QGP</a:t>
            </a:r>
            <a:endParaRPr lang="ru-RU" sz="2800" dirty="0" smtClean="0">
              <a:solidFill>
                <a:srgbClr val="0000FF"/>
              </a:solidFill>
              <a:cs typeface="Arial" charset="0"/>
            </a:endParaRPr>
          </a:p>
        </p:txBody>
      </p:sp>
      <p:sp>
        <p:nvSpPr>
          <p:cNvPr id="79874" name="Slide Number Placeholder 2"/>
          <p:cNvSpPr>
            <a:spLocks noGrp="1"/>
          </p:cNvSpPr>
          <p:nvPr>
            <p:ph type="sldNum" sz="quarter" idx="11"/>
          </p:nvPr>
        </p:nvSpPr>
        <p:spPr>
          <a:xfrm>
            <a:off x="8557275" y="6172200"/>
            <a:ext cx="284443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AC27AA0-BB3F-E840-80E5-561D63BA1368}" type="slidenum">
              <a:rPr lang="en-US" sz="1400" smtClean="0">
                <a:latin typeface="Times New Roman" charset="0"/>
              </a:rPr>
              <a:pPr eaLnBrk="1" hangingPunct="1"/>
              <a:t>2</a:t>
            </a:fld>
            <a:endParaRPr lang="en-US" sz="1400" dirty="0">
              <a:latin typeface="Times New Roman" charset="0"/>
            </a:endParaRPr>
          </a:p>
        </p:txBody>
      </p:sp>
      <p:sp>
        <p:nvSpPr>
          <p:cNvPr id="4" name="Rectangle 3"/>
          <p:cNvSpPr/>
          <p:nvPr/>
        </p:nvSpPr>
        <p:spPr>
          <a:xfrm>
            <a:off x="-304760" y="3632199"/>
            <a:ext cx="3440548" cy="1815882"/>
          </a:xfrm>
          <a:prstGeom prst="rect">
            <a:avLst/>
          </a:prstGeom>
        </p:spPr>
        <p:txBody>
          <a:bodyPr wrap="square">
            <a:spAutoFit/>
          </a:bodyPr>
          <a:lstStyle/>
          <a:p>
            <a:pPr>
              <a:defRPr/>
            </a:pPr>
            <a:endParaRPr lang="en-US" sz="3600" baseline="30000" dirty="0">
              <a:latin typeface="+mn-lt"/>
            </a:endParaRPr>
          </a:p>
          <a:p>
            <a:pPr>
              <a:defRPr/>
            </a:pPr>
            <a:endParaRPr lang="en-US" sz="3600" baseline="30000" dirty="0">
              <a:latin typeface="+mn-lt"/>
            </a:endParaRPr>
          </a:p>
          <a:p>
            <a:pPr>
              <a:defRPr/>
            </a:pPr>
            <a:endParaRPr lang="ru-RU" sz="3600" baseline="30000" dirty="0">
              <a:latin typeface="+mn-lt"/>
            </a:endParaRPr>
          </a:p>
          <a:p>
            <a:pPr marL="457200" indent="-457200">
              <a:buFont typeface="Times New Roman" charset="0"/>
              <a:buAutoNum type="arabicParenR"/>
              <a:defRPr/>
            </a:pPr>
            <a:endParaRPr lang="en-US" sz="2400" baseline="30000" dirty="0">
              <a:latin typeface="+mn-lt"/>
            </a:endParaRPr>
          </a:p>
          <a:p>
            <a:pPr>
              <a:defRPr/>
            </a:pPr>
            <a:endParaRPr lang="en-US" sz="2400" dirty="0">
              <a:latin typeface="+mn-lt"/>
            </a:endParaRPr>
          </a:p>
        </p:txBody>
      </p:sp>
      <p:sp>
        <p:nvSpPr>
          <p:cNvPr id="5" name="Rectangle 4"/>
          <p:cNvSpPr/>
          <p:nvPr/>
        </p:nvSpPr>
        <p:spPr>
          <a:xfrm>
            <a:off x="304760" y="4038600"/>
            <a:ext cx="11174545" cy="1365250"/>
          </a:xfrm>
          <a:prstGeom prst="rect">
            <a:avLst/>
          </a:prstGeom>
        </p:spPr>
        <p:txBody>
          <a:bodyPr>
            <a:spAutoFit/>
          </a:bodyPr>
          <a:lstStyle/>
          <a:p>
            <a:pPr>
              <a:defRPr/>
            </a:pPr>
            <a:endParaRPr lang="en-US" sz="4400" b="1" baseline="30000" dirty="0">
              <a:solidFill>
                <a:srgbClr val="3333CC"/>
              </a:solidFill>
              <a:latin typeface="+mn-lt"/>
            </a:endParaRPr>
          </a:p>
          <a:p>
            <a:pPr>
              <a:defRPr/>
            </a:pPr>
            <a:endParaRPr lang="ru-RU" sz="4400" b="1" baseline="30000" dirty="0">
              <a:solidFill>
                <a:srgbClr val="3333CC"/>
              </a:solidFill>
              <a:latin typeface="+mn-lt"/>
            </a:endParaRPr>
          </a:p>
          <a:p>
            <a:pPr>
              <a:defRPr/>
            </a:pPr>
            <a:endParaRPr lang="en-US" sz="3600" b="1" baseline="-25000" dirty="0">
              <a:solidFill>
                <a:srgbClr val="3366FF"/>
              </a:solidFill>
              <a:latin typeface="+mn-lt"/>
            </a:endParaRPr>
          </a:p>
        </p:txBody>
      </p:sp>
      <p:sp>
        <p:nvSpPr>
          <p:cNvPr id="13" name="Text Box 8"/>
          <p:cNvSpPr txBox="1">
            <a:spLocks noChangeArrowheads="1"/>
          </p:cNvSpPr>
          <p:nvPr/>
        </p:nvSpPr>
        <p:spPr bwMode="auto">
          <a:xfrm>
            <a:off x="2062758" y="5445224"/>
            <a:ext cx="2350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err="1" smtClean="0">
                <a:solidFill>
                  <a:srgbClr val="3333CC"/>
                </a:solidFill>
                <a:cs typeface="Times New Roman"/>
              </a:rPr>
              <a:t>i</a:t>
            </a:r>
            <a:endParaRPr lang="ru-RU" sz="1600" b="1" dirty="0">
              <a:solidFill>
                <a:srgbClr val="3333CC"/>
              </a:solidFill>
              <a:cs typeface="Times New Roman"/>
            </a:endParaRPr>
          </a:p>
        </p:txBody>
      </p:sp>
      <p:sp>
        <p:nvSpPr>
          <p:cNvPr id="6" name="Rectangle 5"/>
          <p:cNvSpPr/>
          <p:nvPr/>
        </p:nvSpPr>
        <p:spPr>
          <a:xfrm>
            <a:off x="7019913" y="5045243"/>
            <a:ext cx="275849" cy="369332"/>
          </a:xfrm>
          <a:prstGeom prst="rect">
            <a:avLst/>
          </a:prstGeom>
        </p:spPr>
        <p:txBody>
          <a:bodyPr wrap="none">
            <a:spAutoFit/>
          </a:bodyPr>
          <a:lstStyle/>
          <a:p>
            <a:r>
              <a:rPr lang="en-US" dirty="0">
                <a:solidFill>
                  <a:srgbClr val="0066FF"/>
                </a:solidFill>
                <a:cs typeface="Arial" charset="0"/>
              </a:rPr>
              <a:t>z</a:t>
            </a:r>
            <a:endParaRPr lang="en-US" dirty="0"/>
          </a:p>
        </p:txBody>
      </p:sp>
      <p:sp>
        <p:nvSpPr>
          <p:cNvPr id="7" name="Rectangle 6"/>
          <p:cNvSpPr/>
          <p:nvPr/>
        </p:nvSpPr>
        <p:spPr>
          <a:xfrm>
            <a:off x="6527255" y="996950"/>
            <a:ext cx="5400600" cy="4801315"/>
          </a:xfrm>
          <a:prstGeom prst="rect">
            <a:avLst/>
          </a:prstGeom>
        </p:spPr>
        <p:txBody>
          <a:bodyPr wrap="square">
            <a:spAutoFit/>
          </a:bodyPr>
          <a:lstStyle/>
          <a:p>
            <a:pPr marL="342900" indent="-342900">
              <a:buFont typeface="Wingdings" charset="2"/>
              <a:buChar char="Ø"/>
            </a:pPr>
            <a:r>
              <a:rPr lang="hr-HR" dirty="0" smtClean="0">
                <a:solidFill>
                  <a:srgbClr val="0000FF"/>
                </a:solidFill>
              </a:rPr>
              <a:t>Pre</a:t>
            </a:r>
            <a:r>
              <a:rPr lang="hr-HR" dirty="0">
                <a:solidFill>
                  <a:srgbClr val="0000FF"/>
                </a:solidFill>
              </a:rPr>
              <a:t>-equilibrium phase</a:t>
            </a:r>
          </a:p>
          <a:p>
            <a:r>
              <a:rPr lang="ru-RU" dirty="0" smtClean="0"/>
              <a:t>	</a:t>
            </a:r>
            <a:r>
              <a:rPr lang="el-GR" dirty="0" smtClean="0"/>
              <a:t>τ</a:t>
            </a:r>
            <a:r>
              <a:rPr lang="en-US" baseline="-25000" dirty="0" err="1" smtClean="0"/>
              <a:t>eq</a:t>
            </a:r>
            <a:r>
              <a:rPr lang="hr-HR" dirty="0"/>
              <a:t>&lt; 0.5 fm/c</a:t>
            </a:r>
          </a:p>
          <a:p>
            <a:pPr marL="342900" indent="-342900">
              <a:buFont typeface="Wingdings" charset="2"/>
              <a:buChar char="Ø"/>
            </a:pPr>
            <a:r>
              <a:rPr lang="hr-HR" dirty="0" smtClean="0">
                <a:solidFill>
                  <a:srgbClr val="0000FF"/>
                </a:solidFill>
              </a:rPr>
              <a:t>QGP medium</a:t>
            </a:r>
          </a:p>
          <a:p>
            <a:pPr marL="285750" indent="-285750">
              <a:buFont typeface="Arial"/>
              <a:buChar char="•"/>
            </a:pPr>
            <a:r>
              <a:rPr lang="en-US" dirty="0"/>
              <a:t> </a:t>
            </a:r>
            <a:r>
              <a:rPr lang="en-US" dirty="0" smtClean="0"/>
              <a:t>     </a:t>
            </a:r>
            <a:r>
              <a:rPr lang="en-US" dirty="0" smtClean="0">
                <a:solidFill>
                  <a:srgbClr val="FF0000"/>
                </a:solidFill>
              </a:rPr>
              <a:t>Almost </a:t>
            </a:r>
            <a:r>
              <a:rPr lang="en-US" dirty="0">
                <a:solidFill>
                  <a:srgbClr val="FF0000"/>
                </a:solidFill>
              </a:rPr>
              <a:t>perfect </a:t>
            </a:r>
            <a:r>
              <a:rPr lang="en-US" dirty="0" smtClean="0">
                <a:solidFill>
                  <a:srgbClr val="FF0000"/>
                </a:solidFill>
              </a:rPr>
              <a:t>liquid: </a:t>
            </a:r>
            <a:r>
              <a:rPr lang="en-US" dirty="0" err="1" smtClean="0">
                <a:solidFill>
                  <a:srgbClr val="FF0000"/>
                </a:solidFill>
              </a:rPr>
              <a:t>η</a:t>
            </a:r>
            <a:r>
              <a:rPr lang="en-US" dirty="0">
                <a:solidFill>
                  <a:srgbClr val="FF0000"/>
                </a:solidFill>
              </a:rPr>
              <a:t>/s ~ </a:t>
            </a:r>
            <a:r>
              <a:rPr lang="en-US" dirty="0" smtClean="0">
                <a:solidFill>
                  <a:srgbClr val="FF0000"/>
                </a:solidFill>
              </a:rPr>
              <a:t>0.1</a:t>
            </a:r>
            <a:r>
              <a:rPr lang="en-US" dirty="0" smtClean="0"/>
              <a:t> </a:t>
            </a:r>
            <a:endParaRPr lang="en-US" dirty="0"/>
          </a:p>
          <a:p>
            <a:pPr marL="285750" indent="-285750">
              <a:buFont typeface="Arial"/>
              <a:buChar char="•"/>
            </a:pPr>
            <a:r>
              <a:rPr lang="en-US" dirty="0"/>
              <a:t> </a:t>
            </a:r>
            <a:r>
              <a:rPr lang="en-US" dirty="0" smtClean="0"/>
              <a:t>     Temperature: </a:t>
            </a:r>
            <a:r>
              <a:rPr lang="en-US" dirty="0" smtClean="0">
                <a:solidFill>
                  <a:srgbClr val="FF0000"/>
                </a:solidFill>
              </a:rPr>
              <a:t>~</a:t>
            </a:r>
            <a:r>
              <a:rPr lang="ru-RU" dirty="0" smtClean="0">
                <a:solidFill>
                  <a:srgbClr val="FF0000"/>
                </a:solidFill>
              </a:rPr>
              <a:t>300</a:t>
            </a:r>
            <a:r>
              <a:rPr lang="en-US" dirty="0">
                <a:solidFill>
                  <a:srgbClr val="FF0000"/>
                </a:solidFill>
              </a:rPr>
              <a:t> </a:t>
            </a:r>
            <a:r>
              <a:rPr lang="en-US" dirty="0" smtClean="0">
                <a:solidFill>
                  <a:srgbClr val="FF0000"/>
                </a:solidFill>
              </a:rPr>
              <a:t>MeV</a:t>
            </a:r>
            <a:r>
              <a:rPr lang="ru-RU" dirty="0" smtClean="0">
                <a:solidFill>
                  <a:srgbClr val="FF0000"/>
                </a:solidFill>
              </a:rPr>
              <a:t> </a:t>
            </a:r>
            <a:r>
              <a:rPr lang="en-US" dirty="0" smtClean="0">
                <a:solidFill>
                  <a:srgbClr val="FF0000"/>
                </a:solidFill>
              </a:rPr>
              <a:t>from  the photon spectrum inverse slope</a:t>
            </a:r>
            <a:endParaRPr lang="hr-HR" dirty="0" smtClean="0"/>
          </a:p>
          <a:p>
            <a:pPr marL="285750" indent="-285750">
              <a:buFont typeface="Arial"/>
              <a:buChar char="•"/>
            </a:pPr>
            <a:r>
              <a:rPr lang="en-US" dirty="0" smtClean="0"/>
              <a:t>      Large volume: </a:t>
            </a:r>
            <a:r>
              <a:rPr lang="en-US" dirty="0" smtClean="0">
                <a:solidFill>
                  <a:srgbClr val="FF0000"/>
                </a:solidFill>
              </a:rPr>
              <a:t>~</a:t>
            </a:r>
            <a:r>
              <a:rPr lang="en-US" dirty="0">
                <a:solidFill>
                  <a:srgbClr val="FF0000"/>
                </a:solidFill>
              </a:rPr>
              <a:t>5000 </a:t>
            </a:r>
            <a:r>
              <a:rPr lang="en-US" dirty="0" smtClean="0">
                <a:solidFill>
                  <a:srgbClr val="FF0000"/>
                </a:solidFill>
              </a:rPr>
              <a:t>fm</a:t>
            </a:r>
            <a:r>
              <a:rPr lang="en-US" baseline="30000" dirty="0" smtClean="0">
                <a:solidFill>
                  <a:srgbClr val="FF0000"/>
                </a:solidFill>
              </a:rPr>
              <a:t>3</a:t>
            </a:r>
            <a:r>
              <a:rPr lang="en-US" dirty="0" smtClean="0"/>
              <a:t>     </a:t>
            </a:r>
          </a:p>
          <a:p>
            <a:pPr marL="285750" indent="-285750">
              <a:buFont typeface="Arial"/>
              <a:buChar char="•"/>
            </a:pPr>
            <a:r>
              <a:rPr lang="en-US" dirty="0"/>
              <a:t> </a:t>
            </a:r>
            <a:r>
              <a:rPr lang="en-US" dirty="0" smtClean="0"/>
              <a:t>     Mean </a:t>
            </a:r>
            <a:r>
              <a:rPr lang="en-US" dirty="0"/>
              <a:t>life time: </a:t>
            </a:r>
            <a:r>
              <a:rPr lang="en-US" dirty="0" err="1"/>
              <a:t>τ</a:t>
            </a:r>
            <a:r>
              <a:rPr lang="en-US" dirty="0"/>
              <a:t>   ~ </a:t>
            </a:r>
            <a:r>
              <a:rPr lang="en-US" dirty="0">
                <a:solidFill>
                  <a:srgbClr val="FF0000"/>
                </a:solidFill>
              </a:rPr>
              <a:t>10 </a:t>
            </a:r>
            <a:r>
              <a:rPr lang="en-US" dirty="0" err="1">
                <a:solidFill>
                  <a:srgbClr val="FF0000"/>
                </a:solidFill>
              </a:rPr>
              <a:t>fm</a:t>
            </a:r>
            <a:r>
              <a:rPr lang="en-US" dirty="0">
                <a:solidFill>
                  <a:srgbClr val="FF0000"/>
                </a:solidFill>
              </a:rPr>
              <a:t>/</a:t>
            </a:r>
            <a:r>
              <a:rPr lang="en-US" dirty="0" smtClean="0">
                <a:solidFill>
                  <a:srgbClr val="FF0000"/>
                </a:solidFill>
              </a:rPr>
              <a:t>c</a:t>
            </a:r>
            <a:endParaRPr lang="hr-HR" dirty="0" smtClean="0">
              <a:solidFill>
                <a:srgbClr val="0000FF"/>
              </a:solidFill>
            </a:endParaRPr>
          </a:p>
          <a:p>
            <a:pPr marL="285750" indent="-285750">
              <a:buFont typeface="Arial"/>
              <a:buChar char="•"/>
            </a:pPr>
            <a:r>
              <a:rPr lang="en-US" dirty="0" smtClean="0"/>
              <a:t>      </a:t>
            </a:r>
            <a:r>
              <a:rPr lang="hr-HR" dirty="0" smtClean="0">
                <a:solidFill>
                  <a:srgbClr val="000000"/>
                </a:solidFill>
              </a:rPr>
              <a:t>Energy </a:t>
            </a:r>
            <a:r>
              <a:rPr lang="hr-HR" dirty="0">
                <a:solidFill>
                  <a:srgbClr val="000000"/>
                </a:solidFill>
              </a:rPr>
              <a:t>density </a:t>
            </a:r>
            <a:r>
              <a:rPr lang="hr-HR" dirty="0" smtClean="0">
                <a:solidFill>
                  <a:srgbClr val="000000"/>
                </a:solidFill>
              </a:rPr>
              <a:t>(in </a:t>
            </a:r>
            <a:r>
              <a:rPr lang="hr-HR" dirty="0">
                <a:solidFill>
                  <a:srgbClr val="000000"/>
                </a:solidFill>
              </a:rPr>
              <a:t>central Pb-Pb </a:t>
            </a:r>
            <a:r>
              <a:rPr lang="hr-HR" dirty="0" smtClean="0">
                <a:solidFill>
                  <a:srgbClr val="000000"/>
                </a:solidFill>
              </a:rPr>
              <a:t>  collisions at 5.02 TeV): </a:t>
            </a:r>
            <a:r>
              <a:rPr lang="de-DE" dirty="0" smtClean="0">
                <a:solidFill>
                  <a:srgbClr val="FF0000"/>
                </a:solidFill>
              </a:rPr>
              <a:t>≈20 </a:t>
            </a:r>
            <a:r>
              <a:rPr lang="hr-HR" dirty="0" smtClean="0">
                <a:solidFill>
                  <a:srgbClr val="FF0000"/>
                </a:solidFill>
              </a:rPr>
              <a:t>GeV/fm</a:t>
            </a:r>
            <a:r>
              <a:rPr lang="hr-HR" baseline="30000" dirty="0" smtClean="0">
                <a:solidFill>
                  <a:srgbClr val="FF0000"/>
                </a:solidFill>
              </a:rPr>
              <a:t>3          </a:t>
            </a:r>
            <a:r>
              <a:rPr lang="hr-HR" dirty="0" smtClean="0">
                <a:solidFill>
                  <a:srgbClr val="FF0000"/>
                </a:solidFill>
              </a:rPr>
              <a:t> (&gt;&gt;</a:t>
            </a:r>
            <a:r>
              <a:rPr lang="nl-NL" dirty="0" err="1" smtClean="0">
                <a:solidFill>
                  <a:srgbClr val="FF0000"/>
                </a:solidFill>
              </a:rPr>
              <a:t>ε</a:t>
            </a:r>
            <a:r>
              <a:rPr lang="nl-NL" baseline="-25000" dirty="0" err="1" smtClean="0">
                <a:solidFill>
                  <a:srgbClr val="FF0000"/>
                </a:solidFill>
              </a:rPr>
              <a:t>crit</a:t>
            </a:r>
            <a:r>
              <a:rPr lang="nl-NL" dirty="0" smtClean="0">
                <a:solidFill>
                  <a:srgbClr val="FF0000"/>
                </a:solidFill>
              </a:rPr>
              <a:t> </a:t>
            </a:r>
            <a:r>
              <a:rPr lang="nl-NL" dirty="0">
                <a:solidFill>
                  <a:srgbClr val="FF0000"/>
                </a:solidFill>
              </a:rPr>
              <a:t>≈ 1 </a:t>
            </a:r>
            <a:r>
              <a:rPr lang="nl-NL" dirty="0" err="1">
                <a:solidFill>
                  <a:srgbClr val="FF0000"/>
                </a:solidFill>
              </a:rPr>
              <a:t>GeV</a:t>
            </a:r>
            <a:r>
              <a:rPr lang="nl-NL" dirty="0">
                <a:solidFill>
                  <a:srgbClr val="FF0000"/>
                </a:solidFill>
              </a:rPr>
              <a:t>/</a:t>
            </a:r>
            <a:r>
              <a:rPr lang="nl-NL" dirty="0" smtClean="0">
                <a:solidFill>
                  <a:srgbClr val="FF0000"/>
                </a:solidFill>
              </a:rPr>
              <a:t>fm</a:t>
            </a:r>
            <a:r>
              <a:rPr lang="nl-NL" baseline="30000" dirty="0" smtClean="0">
                <a:solidFill>
                  <a:srgbClr val="FF0000"/>
                </a:solidFill>
              </a:rPr>
              <a:t>3</a:t>
            </a:r>
            <a:r>
              <a:rPr lang="nl-NL" dirty="0" smtClean="0">
                <a:solidFill>
                  <a:srgbClr val="FF0000"/>
                </a:solidFill>
              </a:rPr>
              <a:t>)</a:t>
            </a:r>
            <a:endParaRPr lang="hr-HR" baseline="30000" dirty="0" smtClean="0">
              <a:solidFill>
                <a:srgbClr val="FF0000"/>
              </a:solidFill>
            </a:endParaRPr>
          </a:p>
          <a:p>
            <a:pPr marL="342900" indent="-342900">
              <a:buFont typeface="Wingdings" charset="2"/>
              <a:buChar char="Ø"/>
            </a:pPr>
            <a:r>
              <a:rPr lang="hr-HR" dirty="0" smtClean="0">
                <a:solidFill>
                  <a:srgbClr val="0000FF"/>
                </a:solidFill>
              </a:rPr>
              <a:t>Mixed </a:t>
            </a:r>
            <a:r>
              <a:rPr lang="hr-HR" dirty="0">
                <a:solidFill>
                  <a:srgbClr val="0000FF"/>
                </a:solidFill>
              </a:rPr>
              <a:t>phase</a:t>
            </a:r>
          </a:p>
          <a:p>
            <a:pPr marL="342900" indent="-342900">
              <a:buFont typeface="Wingdings" charset="2"/>
              <a:buChar char="Ø"/>
            </a:pPr>
            <a:r>
              <a:rPr lang="hr-HR" dirty="0">
                <a:solidFill>
                  <a:srgbClr val="0000FF"/>
                </a:solidFill>
              </a:rPr>
              <a:t>Chemical freeze-</a:t>
            </a:r>
            <a:r>
              <a:rPr lang="hr-HR" dirty="0" smtClean="0">
                <a:solidFill>
                  <a:srgbClr val="0000FF"/>
                </a:solidFill>
              </a:rPr>
              <a:t>out:</a:t>
            </a:r>
            <a:endParaRPr lang="hr-HR" dirty="0">
              <a:solidFill>
                <a:srgbClr val="0000FF"/>
              </a:solidFill>
            </a:endParaRPr>
          </a:p>
          <a:p>
            <a:r>
              <a:rPr lang="en-US" dirty="0">
                <a:solidFill>
                  <a:srgbClr val="000000"/>
                </a:solidFill>
              </a:rPr>
              <a:t> </a:t>
            </a:r>
            <a:r>
              <a:rPr lang="en-US" dirty="0" smtClean="0">
                <a:solidFill>
                  <a:srgbClr val="000000"/>
                </a:solidFill>
              </a:rPr>
              <a:t>     p</a:t>
            </a:r>
            <a:r>
              <a:rPr lang="hr-HR" dirty="0" smtClean="0">
                <a:solidFill>
                  <a:srgbClr val="000000"/>
                </a:solidFill>
              </a:rPr>
              <a:t>article </a:t>
            </a:r>
            <a:r>
              <a:rPr lang="hr-HR" dirty="0">
                <a:solidFill>
                  <a:srgbClr val="000000"/>
                </a:solidFill>
              </a:rPr>
              <a:t>composition is fixed</a:t>
            </a:r>
          </a:p>
          <a:p>
            <a:r>
              <a:rPr lang="en-US" dirty="0">
                <a:solidFill>
                  <a:srgbClr val="000000"/>
                </a:solidFill>
              </a:rPr>
              <a:t> </a:t>
            </a:r>
            <a:r>
              <a:rPr lang="en-US" dirty="0" smtClean="0">
                <a:solidFill>
                  <a:srgbClr val="000000"/>
                </a:solidFill>
              </a:rPr>
              <a:t>     at </a:t>
            </a:r>
            <a:r>
              <a:rPr lang="hr-HR" dirty="0" smtClean="0">
                <a:solidFill>
                  <a:srgbClr val="000000"/>
                </a:solidFill>
              </a:rPr>
              <a:t>T</a:t>
            </a:r>
            <a:r>
              <a:rPr lang="hr-HR" baseline="-25000" dirty="0" smtClean="0">
                <a:solidFill>
                  <a:srgbClr val="000000"/>
                </a:solidFill>
              </a:rPr>
              <a:t>ch</a:t>
            </a:r>
            <a:r>
              <a:rPr lang="hr-HR" dirty="0" smtClean="0">
                <a:solidFill>
                  <a:srgbClr val="000000"/>
                </a:solidFill>
              </a:rPr>
              <a:t> </a:t>
            </a:r>
            <a:r>
              <a:rPr lang="hr-HR" dirty="0">
                <a:solidFill>
                  <a:srgbClr val="000000"/>
                </a:solidFill>
              </a:rPr>
              <a:t>~ </a:t>
            </a:r>
            <a:r>
              <a:rPr lang="hr-HR" dirty="0">
                <a:solidFill>
                  <a:srgbClr val="FF0000"/>
                </a:solidFill>
              </a:rPr>
              <a:t>155 MeV</a:t>
            </a:r>
          </a:p>
          <a:p>
            <a:pPr marL="342900" indent="-342900">
              <a:buFont typeface="Wingdings" charset="2"/>
              <a:buChar char="Ø"/>
            </a:pPr>
            <a:r>
              <a:rPr lang="hr-HR" dirty="0">
                <a:solidFill>
                  <a:srgbClr val="0000FF"/>
                </a:solidFill>
              </a:rPr>
              <a:t>Thermal freeze-</a:t>
            </a:r>
            <a:r>
              <a:rPr lang="hr-HR" dirty="0" smtClean="0">
                <a:solidFill>
                  <a:srgbClr val="0000FF"/>
                </a:solidFill>
              </a:rPr>
              <a:t>out:</a:t>
            </a:r>
            <a:endParaRPr lang="hr-HR" dirty="0">
              <a:solidFill>
                <a:srgbClr val="0000FF"/>
              </a:solidFill>
            </a:endParaRPr>
          </a:p>
          <a:p>
            <a:r>
              <a:rPr lang="en-US" dirty="0">
                <a:solidFill>
                  <a:srgbClr val="000000"/>
                </a:solidFill>
              </a:rPr>
              <a:t> </a:t>
            </a:r>
            <a:r>
              <a:rPr lang="en-US" dirty="0" smtClean="0">
                <a:solidFill>
                  <a:srgbClr val="000000"/>
                </a:solidFill>
              </a:rPr>
              <a:t>     </a:t>
            </a:r>
            <a:r>
              <a:rPr lang="hr-HR" dirty="0">
                <a:solidFill>
                  <a:srgbClr val="000000"/>
                </a:solidFill>
              </a:rPr>
              <a:t>p</a:t>
            </a:r>
            <a:r>
              <a:rPr lang="hr-HR" dirty="0" smtClean="0">
                <a:solidFill>
                  <a:srgbClr val="000000"/>
                </a:solidFill>
              </a:rPr>
              <a:t>article </a:t>
            </a:r>
            <a:r>
              <a:rPr lang="hr-HR" dirty="0">
                <a:solidFill>
                  <a:srgbClr val="000000"/>
                </a:solidFill>
              </a:rPr>
              <a:t>p</a:t>
            </a:r>
            <a:r>
              <a:rPr lang="hr-HR" baseline="-25000" dirty="0">
                <a:solidFill>
                  <a:srgbClr val="000000"/>
                </a:solidFill>
              </a:rPr>
              <a:t>T</a:t>
            </a:r>
            <a:r>
              <a:rPr lang="hr-HR" dirty="0">
                <a:solidFill>
                  <a:srgbClr val="000000"/>
                </a:solidFill>
              </a:rPr>
              <a:t> spectra are fixed</a:t>
            </a:r>
          </a:p>
          <a:p>
            <a:r>
              <a:rPr lang="en-US" dirty="0" smtClean="0">
                <a:solidFill>
                  <a:srgbClr val="000000"/>
                </a:solidFill>
              </a:rPr>
              <a:t>      at </a:t>
            </a:r>
            <a:r>
              <a:rPr lang="hr-HR" dirty="0" smtClean="0">
                <a:solidFill>
                  <a:srgbClr val="000000"/>
                </a:solidFill>
              </a:rPr>
              <a:t>T</a:t>
            </a:r>
            <a:r>
              <a:rPr lang="hr-HR" baseline="-25000" dirty="0" smtClean="0">
                <a:solidFill>
                  <a:srgbClr val="000000"/>
                </a:solidFill>
              </a:rPr>
              <a:t>tfo</a:t>
            </a:r>
            <a:r>
              <a:rPr lang="hr-HR" dirty="0" smtClean="0">
                <a:solidFill>
                  <a:srgbClr val="000000"/>
                </a:solidFill>
              </a:rPr>
              <a:t> </a:t>
            </a:r>
            <a:r>
              <a:rPr lang="hr-HR" dirty="0">
                <a:solidFill>
                  <a:srgbClr val="000000"/>
                </a:solidFill>
              </a:rPr>
              <a:t>~ </a:t>
            </a:r>
            <a:r>
              <a:rPr lang="hr-HR" dirty="0">
                <a:solidFill>
                  <a:srgbClr val="FF0000"/>
                </a:solidFill>
              </a:rPr>
              <a:t>100 </a:t>
            </a:r>
            <a:r>
              <a:rPr lang="hr-HR" dirty="0" smtClean="0">
                <a:solidFill>
                  <a:srgbClr val="FF0000"/>
                </a:solidFill>
              </a:rPr>
              <a:t>MeV</a:t>
            </a:r>
            <a:endParaRPr lang="hr-HR" dirty="0">
              <a:solidFill>
                <a:srgbClr val="FF0000"/>
              </a:solidFill>
            </a:endParaRPr>
          </a:p>
        </p:txBody>
      </p:sp>
      <p:pic>
        <p:nvPicPr>
          <p:cNvPr id="23" name="Picture 22"/>
          <p:cNvPicPr>
            <a:picLocks noChangeAspect="1"/>
          </p:cNvPicPr>
          <p:nvPr/>
        </p:nvPicPr>
        <p:blipFill>
          <a:blip r:embed="rId3"/>
          <a:stretch>
            <a:fillRect/>
          </a:stretch>
        </p:blipFill>
        <p:spPr>
          <a:xfrm>
            <a:off x="11401705" y="76199"/>
            <a:ext cx="709292" cy="738718"/>
          </a:xfrm>
          <a:prstGeom prst="rect">
            <a:avLst/>
          </a:prstGeom>
        </p:spPr>
      </p:pic>
      <p:cxnSp>
        <p:nvCxnSpPr>
          <p:cNvPr id="25" name="Straight Connector 24"/>
          <p:cNvCxnSpPr/>
          <p:nvPr/>
        </p:nvCxnSpPr>
        <p:spPr>
          <a:xfrm>
            <a:off x="635625" y="977900"/>
            <a:ext cx="10971372"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54722" y="6456800"/>
            <a:ext cx="7131269" cy="276999"/>
          </a:xfrm>
          <a:prstGeom prst="rect">
            <a:avLst/>
          </a:prstGeom>
        </p:spPr>
        <p:txBody>
          <a:bodyPr wrap="square">
            <a:spAutoFit/>
          </a:bodyPr>
          <a:lstStyle/>
          <a:p>
            <a:r>
              <a:rPr lang="en-US" sz="1200" dirty="0" smtClean="0">
                <a:solidFill>
                  <a:schemeClr val="bg2">
                    <a:lumMod val="50000"/>
                  </a:schemeClr>
                </a:solidFill>
              </a:rPr>
              <a:t>4 April </a:t>
            </a:r>
            <a:r>
              <a:rPr lang="en-US" sz="1200" dirty="0">
                <a:solidFill>
                  <a:schemeClr val="bg2">
                    <a:lumMod val="50000"/>
                  </a:schemeClr>
                </a:solidFill>
              </a:rPr>
              <a:t>2024, </a:t>
            </a:r>
            <a:r>
              <a:rPr lang="en-US" sz="1200" dirty="0" err="1">
                <a:solidFill>
                  <a:schemeClr val="bg2">
                    <a:lumMod val="50000"/>
                  </a:schemeClr>
                </a:solidFill>
              </a:rPr>
              <a:t>G.Feofilov</a:t>
            </a:r>
            <a:r>
              <a:rPr lang="en-US" sz="1200" dirty="0">
                <a:solidFill>
                  <a:schemeClr val="bg2">
                    <a:lumMod val="50000"/>
                  </a:schemeClr>
                </a:solidFill>
              </a:rPr>
              <a:t> (for ALICE Collaboration)</a:t>
            </a:r>
          </a:p>
        </p:txBody>
      </p:sp>
      <p:sp>
        <p:nvSpPr>
          <p:cNvPr id="10" name="Rectangle 9"/>
          <p:cNvSpPr/>
          <p:nvPr/>
        </p:nvSpPr>
        <p:spPr>
          <a:xfrm>
            <a:off x="8039422" y="5877272"/>
            <a:ext cx="3813865" cy="400110"/>
          </a:xfrm>
          <a:prstGeom prst="rect">
            <a:avLst/>
          </a:prstGeom>
        </p:spPr>
        <p:txBody>
          <a:bodyPr wrap="none">
            <a:spAutoFit/>
          </a:bodyPr>
          <a:lstStyle/>
          <a:p>
            <a:pPr marL="285750" indent="-285750">
              <a:buFont typeface="Wingdings" charset="2"/>
              <a:buChar char="Ø"/>
            </a:pPr>
            <a:r>
              <a:rPr lang="ru-RU" sz="2000" b="1" dirty="0">
                <a:solidFill>
                  <a:srgbClr val="FF0000"/>
                </a:solidFill>
                <a:cs typeface="Arial" charset="0"/>
              </a:rPr>
              <a:t> </a:t>
            </a:r>
            <a:r>
              <a:rPr lang="en-US" sz="2000" b="1" dirty="0" smtClean="0">
                <a:solidFill>
                  <a:srgbClr val="FF0000"/>
                </a:solidFill>
                <a:cs typeface="Arial" charset="0"/>
              </a:rPr>
              <a:t> From LHC to lower energies </a:t>
            </a:r>
            <a:r>
              <a:rPr lang="en-US" sz="2000" b="1" dirty="0" smtClean="0">
                <a:solidFill>
                  <a:srgbClr val="FF0000"/>
                </a:solidFill>
                <a:cs typeface="Arial" charset="0"/>
                <a:sym typeface="Wingdings"/>
              </a:rPr>
              <a:t></a:t>
            </a:r>
            <a:endParaRPr lang="en-US" sz="2000" b="1" dirty="0">
              <a:solidFill>
                <a:srgbClr val="FF0000"/>
              </a:solidFill>
            </a:endParaRPr>
          </a:p>
        </p:txBody>
      </p:sp>
      <p:pic>
        <p:nvPicPr>
          <p:cNvPr id="14" name="Picture 13"/>
          <p:cNvPicPr>
            <a:picLocks noChangeAspect="1"/>
          </p:cNvPicPr>
          <p:nvPr/>
        </p:nvPicPr>
        <p:blipFill>
          <a:blip r:embed="rId4"/>
          <a:stretch>
            <a:fillRect/>
          </a:stretch>
        </p:blipFill>
        <p:spPr>
          <a:xfrm>
            <a:off x="1110247" y="1268761"/>
            <a:ext cx="3919422" cy="3600399"/>
          </a:xfrm>
          <a:prstGeom prst="rect">
            <a:avLst/>
          </a:prstGeom>
        </p:spPr>
      </p:pic>
      <p:sp>
        <p:nvSpPr>
          <p:cNvPr id="17" name="Rectangle 16"/>
          <p:cNvSpPr/>
          <p:nvPr/>
        </p:nvSpPr>
        <p:spPr>
          <a:xfrm>
            <a:off x="334566" y="5157192"/>
            <a:ext cx="6336704" cy="1477328"/>
          </a:xfrm>
          <a:prstGeom prst="rect">
            <a:avLst/>
          </a:prstGeom>
        </p:spPr>
        <p:txBody>
          <a:bodyPr wrap="square">
            <a:spAutoFit/>
          </a:bodyPr>
          <a:lstStyle/>
          <a:p>
            <a:r>
              <a:rPr lang="en-US" dirty="0" smtClean="0">
                <a:solidFill>
                  <a:srgbClr val="000000"/>
                </a:solidFill>
                <a:hlinkClick r:id="rId5"/>
              </a:rPr>
              <a:t>[1] http</a:t>
            </a:r>
            <a:r>
              <a:rPr lang="en-US" dirty="0">
                <a:solidFill>
                  <a:srgbClr val="000000"/>
                </a:solidFill>
                <a:hlinkClick r:id="rId5"/>
              </a:rPr>
              <a:t>://www.nupecc.org/lrp2016</a:t>
            </a:r>
            <a:r>
              <a:rPr lang="en-US" dirty="0" smtClean="0">
                <a:solidFill>
                  <a:srgbClr val="000000"/>
                </a:solidFill>
                <a:hlinkClick r:id="rId5"/>
              </a:rPr>
              <a:t>/Documents</a:t>
            </a:r>
            <a:r>
              <a:rPr lang="en-US" dirty="0">
                <a:solidFill>
                  <a:srgbClr val="000000"/>
                </a:solidFill>
                <a:hlinkClick r:id="rId5"/>
              </a:rPr>
              <a:t>/lrp2017.</a:t>
            </a:r>
            <a:r>
              <a:rPr lang="en-US" dirty="0" smtClean="0">
                <a:solidFill>
                  <a:srgbClr val="000000"/>
                </a:solidFill>
                <a:hlinkClick r:id="rId5"/>
              </a:rPr>
              <a:t>pdf</a:t>
            </a:r>
            <a:endParaRPr lang="en-US" dirty="0" smtClean="0">
              <a:solidFill>
                <a:srgbClr val="000000"/>
              </a:solidFill>
            </a:endParaRPr>
          </a:p>
          <a:p>
            <a:r>
              <a:rPr lang="en-US" dirty="0">
                <a:solidFill>
                  <a:srgbClr val="000000"/>
                </a:solidFill>
                <a:hlinkClick r:id="rId6"/>
              </a:rPr>
              <a:t>[2] ALICE Collaboration, “The ALICE experiment. A journey through QCD” , arXiv:2211.04384</a:t>
            </a:r>
            <a:r>
              <a:rPr lang="en-US" dirty="0">
                <a:solidFill>
                  <a:srgbClr val="000000"/>
                </a:solidFill>
              </a:rPr>
              <a:t>, Eur. Phys. J. C 84 (2024) 813 </a:t>
            </a:r>
            <a:r>
              <a:rPr lang="en-US" dirty="0">
                <a:solidFill>
                  <a:srgbClr val="000000"/>
                </a:solidFill>
                <a:hlinkClick r:id="rId7"/>
              </a:rPr>
              <a:t>https://doi.org/10.1140/epjc/s10052-024-12935-y</a:t>
            </a:r>
            <a:endParaRPr lang="en-US" dirty="0">
              <a:solidFill>
                <a:srgbClr val="000000"/>
              </a:solidFill>
            </a:endParaRPr>
          </a:p>
          <a:p>
            <a:r>
              <a:rPr lang="en-US" dirty="0" smtClean="0"/>
              <a:t>  </a:t>
            </a:r>
            <a:endParaRPr lang="en-US" dirty="0"/>
          </a:p>
        </p:txBody>
      </p:sp>
    </p:spTree>
    <p:extLst>
      <p:ext uri="{BB962C8B-B14F-4D97-AF65-F5344CB8AC3E}">
        <p14:creationId xmlns:p14="http://schemas.microsoft.com/office/powerpoint/2010/main" val="28539715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7422" y="5687964"/>
            <a:ext cx="3374900" cy="488999"/>
          </a:xfrm>
        </p:spPr>
        <p:txBody>
          <a:bodyPr>
            <a:normAutofit fontScale="92500" lnSpcReduction="20000"/>
          </a:bodyPr>
          <a:lstStyle/>
          <a:p>
            <a:pPr marL="0" indent="0">
              <a:buNone/>
            </a:pPr>
            <a:r>
              <a:rPr lang="en-US" dirty="0"/>
              <a:t>.</a:t>
            </a:r>
          </a:p>
        </p:txBody>
      </p:sp>
      <p:pic>
        <p:nvPicPr>
          <p:cNvPr id="5" name="Picture 4"/>
          <p:cNvPicPr>
            <a:picLocks noChangeAspect="1"/>
          </p:cNvPicPr>
          <p:nvPr/>
        </p:nvPicPr>
        <p:blipFill>
          <a:blip r:embed="rId2"/>
          <a:stretch>
            <a:fillRect/>
          </a:stretch>
        </p:blipFill>
        <p:spPr>
          <a:xfrm>
            <a:off x="1054646" y="1124744"/>
            <a:ext cx="2590463" cy="508000"/>
          </a:xfrm>
          <a:prstGeom prst="rect">
            <a:avLst/>
          </a:prstGeom>
        </p:spPr>
      </p:pic>
      <p:pic>
        <p:nvPicPr>
          <p:cNvPr id="7" name="Picture 6"/>
          <p:cNvPicPr>
            <a:picLocks noChangeAspect="1"/>
          </p:cNvPicPr>
          <p:nvPr/>
        </p:nvPicPr>
        <p:blipFill>
          <a:blip r:embed="rId3"/>
          <a:stretch>
            <a:fillRect/>
          </a:stretch>
        </p:blipFill>
        <p:spPr>
          <a:xfrm>
            <a:off x="4295006" y="188640"/>
            <a:ext cx="2869826" cy="520700"/>
          </a:xfrm>
          <a:prstGeom prst="rect">
            <a:avLst/>
          </a:prstGeom>
        </p:spPr>
      </p:pic>
      <p:sp>
        <p:nvSpPr>
          <p:cNvPr id="8" name="Rectangle 7"/>
          <p:cNvSpPr/>
          <p:nvPr/>
        </p:nvSpPr>
        <p:spPr>
          <a:xfrm>
            <a:off x="7106661" y="2420885"/>
            <a:ext cx="237609" cy="369332"/>
          </a:xfrm>
          <a:prstGeom prst="rect">
            <a:avLst/>
          </a:prstGeom>
        </p:spPr>
        <p:txBody>
          <a:bodyPr wrap="none">
            <a:spAutoFit/>
          </a:bodyPr>
          <a:lstStyle/>
          <a:p>
            <a:r>
              <a:rPr lang="en-US" dirty="0" err="1"/>
              <a:t>i</a:t>
            </a:r>
            <a:endParaRPr lang="en-US" dirty="0"/>
          </a:p>
        </p:txBody>
      </p:sp>
      <p:sp>
        <p:nvSpPr>
          <p:cNvPr id="9" name="Rectangle 8"/>
          <p:cNvSpPr/>
          <p:nvPr/>
        </p:nvSpPr>
        <p:spPr>
          <a:xfrm>
            <a:off x="9792295" y="2071967"/>
            <a:ext cx="830267" cy="707886"/>
          </a:xfrm>
          <a:prstGeom prst="rect">
            <a:avLst/>
          </a:prstGeom>
        </p:spPr>
        <p:txBody>
          <a:bodyPr wrap="none">
            <a:spAutoFit/>
          </a:bodyPr>
          <a:lstStyle/>
          <a:p>
            <a:r>
              <a:rPr lang="en-US" sz="4000" dirty="0" smtClean="0"/>
              <a:t>=c</a:t>
            </a:r>
            <a:r>
              <a:rPr lang="en-US" sz="4000" baseline="-25000" dirty="0" smtClean="0"/>
              <a:t>2</a:t>
            </a:r>
            <a:endParaRPr lang="en-US" sz="4000" dirty="0"/>
          </a:p>
        </p:txBody>
      </p:sp>
      <p:pic>
        <p:nvPicPr>
          <p:cNvPr id="10" name="Picture 9"/>
          <p:cNvPicPr>
            <a:picLocks noChangeAspect="1"/>
          </p:cNvPicPr>
          <p:nvPr/>
        </p:nvPicPr>
        <p:blipFill>
          <a:blip r:embed="rId4"/>
          <a:stretch>
            <a:fillRect/>
          </a:stretch>
        </p:blipFill>
        <p:spPr>
          <a:xfrm>
            <a:off x="982638" y="1700808"/>
            <a:ext cx="5616624" cy="698500"/>
          </a:xfrm>
          <a:prstGeom prst="rect">
            <a:avLst/>
          </a:prstGeom>
        </p:spPr>
      </p:pic>
      <p:sp>
        <p:nvSpPr>
          <p:cNvPr id="13" name="Rectangle 12"/>
          <p:cNvSpPr/>
          <p:nvPr/>
        </p:nvSpPr>
        <p:spPr>
          <a:xfrm>
            <a:off x="190550" y="2420888"/>
            <a:ext cx="11262457" cy="3785652"/>
          </a:xfrm>
          <a:prstGeom prst="rect">
            <a:avLst/>
          </a:prstGeom>
        </p:spPr>
        <p:txBody>
          <a:bodyPr wrap="square">
            <a:spAutoFit/>
          </a:bodyPr>
          <a:lstStyle/>
          <a:p>
            <a:r>
              <a:rPr lang="en-US" sz="2400" dirty="0" smtClean="0">
                <a:solidFill>
                  <a:srgbClr val="FF0000"/>
                </a:solidFill>
              </a:rPr>
              <a:t>Cons:</a:t>
            </a:r>
            <a:endParaRPr lang="en-US" sz="2400" dirty="0">
              <a:solidFill>
                <a:srgbClr val="FF0000"/>
              </a:solidFill>
            </a:endParaRPr>
          </a:p>
          <a:p>
            <a:r>
              <a:rPr lang="en-US" sz="2400" dirty="0">
                <a:solidFill>
                  <a:srgbClr val="FF0000"/>
                </a:solidFill>
              </a:rPr>
              <a:t>Added weight to outliers: </a:t>
            </a:r>
            <a:endParaRPr lang="en-US" sz="2400" dirty="0" smtClean="0">
              <a:solidFill>
                <a:srgbClr val="FF0000"/>
              </a:solidFill>
            </a:endParaRPr>
          </a:p>
          <a:p>
            <a:r>
              <a:rPr lang="en-US" sz="2400" dirty="0" smtClean="0">
                <a:solidFill>
                  <a:srgbClr val="FF0000"/>
                </a:solidFill>
              </a:rPr>
              <a:t>Outliers </a:t>
            </a:r>
            <a:r>
              <a:rPr lang="en-US" sz="2400" dirty="0">
                <a:solidFill>
                  <a:srgbClr val="FF0000"/>
                </a:solidFill>
              </a:rPr>
              <a:t>are the numbers far from the mean</a:t>
            </a:r>
            <a:r>
              <a:rPr lang="en-US" sz="2400" dirty="0" smtClean="0">
                <a:solidFill>
                  <a:srgbClr val="FF0000"/>
                </a:solidFill>
              </a:rPr>
              <a:t>.</a:t>
            </a:r>
          </a:p>
          <a:p>
            <a:r>
              <a:rPr lang="en-US" sz="2400" dirty="0" smtClean="0">
                <a:solidFill>
                  <a:srgbClr val="FF0000"/>
                </a:solidFill>
              </a:rPr>
              <a:t> </a:t>
            </a:r>
            <a:r>
              <a:rPr lang="en-US" sz="2400" dirty="0">
                <a:solidFill>
                  <a:srgbClr val="FF0000"/>
                </a:solidFill>
              </a:rPr>
              <a:t>Squaring these numbers gives them more weight, </a:t>
            </a:r>
            <a:endParaRPr lang="en-US" sz="2400" dirty="0" smtClean="0">
              <a:solidFill>
                <a:srgbClr val="FF0000"/>
              </a:solidFill>
            </a:endParaRPr>
          </a:p>
          <a:p>
            <a:r>
              <a:rPr lang="en-US" sz="2400" dirty="0" smtClean="0">
                <a:solidFill>
                  <a:srgbClr val="FF0000"/>
                </a:solidFill>
              </a:rPr>
              <a:t>which </a:t>
            </a:r>
            <a:r>
              <a:rPr lang="en-US" sz="2400" dirty="0">
                <a:solidFill>
                  <a:srgbClr val="FF0000"/>
                </a:solidFill>
              </a:rPr>
              <a:t>can skew the </a:t>
            </a:r>
            <a:r>
              <a:rPr lang="en-US" sz="2400" dirty="0" smtClean="0">
                <a:solidFill>
                  <a:srgbClr val="FF0000"/>
                </a:solidFill>
              </a:rPr>
              <a:t>data</a:t>
            </a:r>
            <a:endParaRPr lang="en-US" sz="2400" dirty="0">
              <a:solidFill>
                <a:srgbClr val="FF0000"/>
              </a:solidFill>
            </a:endParaRPr>
          </a:p>
          <a:p>
            <a:r>
              <a:rPr lang="en-US" sz="2400" dirty="0" smtClean="0"/>
              <a:t>---”Therefore</a:t>
            </a:r>
            <a:r>
              <a:rPr lang="en-US" sz="2400" dirty="0"/>
              <a:t>, we conclude that  fluctuations of conserved charges in heavy ion collisions can provide robust probes of the chiral phase boundary if a good control of volume </a:t>
            </a:r>
            <a:r>
              <a:rPr lang="en-US" sz="2400" dirty="0" smtClean="0"/>
              <a:t>fluctuations </a:t>
            </a:r>
            <a:r>
              <a:rPr lang="en-US" sz="2400" dirty="0"/>
              <a:t>can be achieved.</a:t>
            </a:r>
            <a:r>
              <a:rPr lang="en-US" sz="2400" dirty="0" smtClean="0"/>
              <a:t>!”[1]</a:t>
            </a:r>
            <a:endParaRPr lang="en-US" sz="2400" dirty="0" smtClean="0">
              <a:solidFill>
                <a:srgbClr val="FF0000"/>
              </a:solidFill>
            </a:endParaRPr>
          </a:p>
          <a:p>
            <a:r>
              <a:rPr lang="en-US" sz="2400" dirty="0" smtClean="0"/>
              <a:t>[1] V.Skokov</a:t>
            </a:r>
            <a:r>
              <a:rPr lang="en-US" sz="2400" dirty="0"/>
              <a:t>,</a:t>
            </a:r>
            <a:r>
              <a:rPr lang="en-US" sz="2400" dirty="0" smtClean="0"/>
              <a:t>arXiv:1205.4756;</a:t>
            </a:r>
            <a:endParaRPr lang="en-US" sz="2400" dirty="0"/>
          </a:p>
          <a:p>
            <a:r>
              <a:rPr lang="en-US" sz="2400" dirty="0"/>
              <a:t>[2] </a:t>
            </a:r>
            <a:r>
              <a:rPr lang="en-US" sz="2400" dirty="0" err="1"/>
              <a:t>Xiaofeng</a:t>
            </a:r>
            <a:r>
              <a:rPr lang="en-US" sz="2400" dirty="0"/>
              <a:t> </a:t>
            </a:r>
            <a:r>
              <a:rPr lang="en-US" sz="2400" dirty="0" err="1"/>
              <a:t>Luo</a:t>
            </a:r>
            <a:r>
              <a:rPr lang="en-US" sz="2400" dirty="0"/>
              <a:t>, </a:t>
            </a:r>
            <a:r>
              <a:rPr lang="en-US" sz="2400" dirty="0" err="1"/>
              <a:t>Ji</a:t>
            </a:r>
            <a:r>
              <a:rPr lang="en-US" sz="2400" dirty="0"/>
              <a:t> </a:t>
            </a:r>
            <a:r>
              <a:rPr lang="en-US" sz="2400" dirty="0" err="1"/>
              <a:t>Xu</a:t>
            </a:r>
            <a:r>
              <a:rPr lang="en-US" sz="2400" dirty="0"/>
              <a:t>, </a:t>
            </a:r>
            <a:r>
              <a:rPr lang="en-US" sz="2400" dirty="0" err="1"/>
              <a:t>Bedangadas</a:t>
            </a:r>
            <a:r>
              <a:rPr lang="en-US" sz="2400" dirty="0"/>
              <a:t> </a:t>
            </a:r>
            <a:r>
              <a:rPr lang="en-US" sz="2400" dirty="0" err="1"/>
              <a:t>Mohanty</a:t>
            </a:r>
            <a:r>
              <a:rPr lang="en-US" sz="2400" dirty="0"/>
              <a:t>, Nu </a:t>
            </a:r>
            <a:r>
              <a:rPr lang="en-US" sz="2400" dirty="0" err="1"/>
              <a:t>Xu</a:t>
            </a:r>
            <a:r>
              <a:rPr lang="en-US" sz="2400" dirty="0"/>
              <a:t>, arXiv:</a:t>
            </a:r>
            <a:r>
              <a:rPr lang="en-US" sz="2400" dirty="0" smtClean="0"/>
              <a:t>1302.2332</a:t>
            </a:r>
            <a:endParaRPr lang="ru-RU" sz="2400" dirty="0" smtClean="0">
              <a:solidFill>
                <a:srgbClr val="FF0000"/>
              </a:solidFill>
            </a:endParaRPr>
          </a:p>
        </p:txBody>
      </p:sp>
      <p:pic>
        <p:nvPicPr>
          <p:cNvPr id="15" name="Picture 3"/>
          <p:cNvPicPr>
            <a:picLocks noChangeAspect="1"/>
          </p:cNvPicPr>
          <p:nvPr/>
        </p:nvPicPr>
        <p:blipFill>
          <a:blip r:embed="rId5"/>
          <a:stretch>
            <a:fillRect/>
          </a:stretch>
        </p:blipFill>
        <p:spPr>
          <a:xfrm>
            <a:off x="6693938" y="332655"/>
            <a:ext cx="5017892" cy="3706787"/>
          </a:xfrm>
          <a:prstGeom prst="rect">
            <a:avLst/>
          </a:prstGeom>
        </p:spPr>
      </p:pic>
      <p:pic>
        <p:nvPicPr>
          <p:cNvPr id="4" name="Picture 3"/>
          <p:cNvPicPr>
            <a:picLocks noChangeAspect="1"/>
          </p:cNvPicPr>
          <p:nvPr/>
        </p:nvPicPr>
        <p:blipFill>
          <a:blip r:embed="rId6"/>
          <a:stretch>
            <a:fillRect/>
          </a:stretch>
        </p:blipFill>
        <p:spPr>
          <a:xfrm>
            <a:off x="10255821" y="5361484"/>
            <a:ext cx="1934592" cy="1512168"/>
          </a:xfrm>
          <a:prstGeom prst="rect">
            <a:avLst/>
          </a:prstGeom>
        </p:spPr>
      </p:pic>
      <p:sp>
        <p:nvSpPr>
          <p:cNvPr id="14" name="Title 13"/>
          <p:cNvSpPr>
            <a:spLocks noGrp="1"/>
          </p:cNvSpPr>
          <p:nvPr>
            <p:ph type="title"/>
          </p:nvPr>
        </p:nvSpPr>
        <p:spPr>
          <a:xfrm>
            <a:off x="766615" y="0"/>
            <a:ext cx="3312367" cy="1484784"/>
          </a:xfrm>
        </p:spPr>
        <p:txBody>
          <a:bodyPr>
            <a:normAutofit/>
          </a:bodyPr>
          <a:lstStyle/>
          <a:p>
            <a:pPr algn="l"/>
            <a:r>
              <a:rPr lang="en-US" dirty="0" smtClean="0">
                <a:solidFill>
                  <a:srgbClr val="FF0000"/>
                </a:solidFill>
              </a:rPr>
              <a:t>Cons of using </a:t>
            </a:r>
            <a:r>
              <a:rPr lang="en-US" dirty="0">
                <a:solidFill>
                  <a:srgbClr val="FF0000"/>
                </a:solidFill>
              </a:rPr>
              <a:t/>
            </a:r>
            <a:br>
              <a:rPr lang="en-US" dirty="0">
                <a:solidFill>
                  <a:srgbClr val="FF0000"/>
                </a:solidFill>
              </a:rPr>
            </a:br>
            <a:endParaRPr lang="en-US" dirty="0"/>
          </a:p>
        </p:txBody>
      </p:sp>
    </p:spTree>
    <p:extLst>
      <p:ext uri="{BB962C8B-B14F-4D97-AF65-F5344CB8AC3E}">
        <p14:creationId xmlns:p14="http://schemas.microsoft.com/office/powerpoint/2010/main" val="1562147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pPr algn="l"/>
            <a:r>
              <a:rPr lang="en-US" sz="6000" dirty="0" smtClean="0">
                <a:latin typeface="Times New Roman"/>
                <a:cs typeface="Times New Roman"/>
              </a:rPr>
              <a:t/>
            </a:r>
            <a:br>
              <a:rPr lang="en-US" sz="6000" dirty="0" smtClean="0">
                <a:latin typeface="Times New Roman"/>
                <a:cs typeface="Times New Roman"/>
              </a:rPr>
            </a:br>
            <a:r>
              <a:rPr lang="en-US" sz="3200" dirty="0" smtClean="0">
                <a:solidFill>
                  <a:srgbClr val="0000FF"/>
                </a:solidFill>
                <a:latin typeface="Times New Roman"/>
                <a:cs typeface="Times New Roman"/>
              </a:rPr>
              <a:t>Introduction: </a:t>
            </a:r>
            <a:r>
              <a:rPr lang="en-US" sz="3200" dirty="0">
                <a:solidFill>
                  <a:srgbClr val="0000FF"/>
                </a:solidFill>
                <a:latin typeface="Times New Roman"/>
                <a:cs typeface="Times New Roman"/>
              </a:rPr>
              <a:t/>
            </a:r>
            <a:br>
              <a:rPr lang="en-US" sz="3200" dirty="0">
                <a:solidFill>
                  <a:srgbClr val="0000FF"/>
                </a:solidFill>
                <a:latin typeface="Times New Roman"/>
                <a:cs typeface="Times New Roman"/>
              </a:rPr>
            </a:br>
            <a:r>
              <a:rPr lang="en-US" sz="3200" dirty="0">
                <a:solidFill>
                  <a:srgbClr val="0000FF"/>
                </a:solidFill>
                <a:latin typeface="Times New Roman"/>
                <a:cs typeface="Times New Roman"/>
              </a:rPr>
              <a:t>Heavy-ion collisions and nuclear matter EOS [1]</a:t>
            </a:r>
            <a:br>
              <a:rPr lang="en-US" sz="3200" dirty="0">
                <a:solidFill>
                  <a:srgbClr val="0000FF"/>
                </a:solidFill>
                <a:latin typeface="Times New Roman"/>
                <a:cs typeface="Times New Roman"/>
              </a:rPr>
            </a:br>
            <a:endParaRPr lang="en-US" sz="3200" dirty="0">
              <a:solidFill>
                <a:srgbClr val="0000FF"/>
              </a:solidFill>
              <a:latin typeface="Times New Roman"/>
              <a:cs typeface="Times New Roman"/>
            </a:endParaRPr>
          </a:p>
        </p:txBody>
      </p:sp>
      <p:sp>
        <p:nvSpPr>
          <p:cNvPr id="3" name="Content Placeholder 2"/>
          <p:cNvSpPr>
            <a:spLocks noGrp="1"/>
          </p:cNvSpPr>
          <p:nvPr>
            <p:ph idx="1"/>
          </p:nvPr>
        </p:nvSpPr>
        <p:spPr>
          <a:xfrm>
            <a:off x="8327454" y="980728"/>
            <a:ext cx="3862959" cy="4968552"/>
          </a:xfrm>
        </p:spPr>
        <p:txBody>
          <a:bodyPr>
            <a:noAutofit/>
          </a:bodyPr>
          <a:lstStyle/>
          <a:p>
            <a:pPr>
              <a:buFont typeface="Wingdings" charset="2"/>
              <a:buChar char="Ø"/>
            </a:pPr>
            <a:r>
              <a:rPr lang="en-US" sz="2000" dirty="0" smtClean="0">
                <a:solidFill>
                  <a:srgbClr val="000000"/>
                </a:solidFill>
                <a:latin typeface="Times New Roman"/>
                <a:cs typeface="Times New Roman"/>
              </a:rPr>
              <a:t>Astronomical observations  are </a:t>
            </a:r>
            <a:r>
              <a:rPr lang="en-US" sz="2000" dirty="0">
                <a:solidFill>
                  <a:srgbClr val="000000"/>
                </a:solidFill>
                <a:latin typeface="Times New Roman"/>
                <a:cs typeface="Times New Roman"/>
              </a:rPr>
              <a:t>sensitive to </a:t>
            </a:r>
            <a:r>
              <a:rPr lang="en-US" sz="2000" dirty="0" err="1">
                <a:solidFill>
                  <a:srgbClr val="000000"/>
                </a:solidFill>
                <a:latin typeface="Times New Roman"/>
                <a:cs typeface="Times New Roman"/>
              </a:rPr>
              <a:t>EoS</a:t>
            </a:r>
            <a:r>
              <a:rPr lang="en-US" sz="2000" dirty="0">
                <a:solidFill>
                  <a:srgbClr val="000000"/>
                </a:solidFill>
                <a:latin typeface="Times New Roman"/>
                <a:cs typeface="Times New Roman"/>
              </a:rPr>
              <a:t> of nuclear matter [1</a:t>
            </a:r>
            <a:r>
              <a:rPr lang="en-US" sz="2000" dirty="0" smtClean="0">
                <a:solidFill>
                  <a:srgbClr val="000000"/>
                </a:solidFill>
                <a:latin typeface="Times New Roman"/>
                <a:cs typeface="Times New Roman"/>
              </a:rPr>
              <a:t>]. </a:t>
            </a:r>
          </a:p>
          <a:p>
            <a:pPr>
              <a:buFont typeface="Wingdings" charset="2"/>
              <a:buChar char="Ø"/>
            </a:pPr>
            <a:r>
              <a:rPr lang="en-US" sz="2000" dirty="0" smtClean="0">
                <a:solidFill>
                  <a:srgbClr val="FF0000"/>
                </a:solidFill>
                <a:latin typeface="Times New Roman"/>
                <a:cs typeface="Times New Roman"/>
              </a:rPr>
              <a:t>HI experiment</a:t>
            </a:r>
            <a:r>
              <a:rPr lang="en-US" sz="2000" dirty="0" smtClean="0">
                <a:solidFill>
                  <a:srgbClr val="000000"/>
                </a:solidFill>
                <a:latin typeface="Times New Roman"/>
                <a:cs typeface="Times New Roman"/>
              </a:rPr>
              <a:t>: control </a:t>
            </a:r>
            <a:r>
              <a:rPr lang="en-US" sz="2000" dirty="0">
                <a:solidFill>
                  <a:srgbClr val="000000"/>
                </a:solidFill>
                <a:latin typeface="Times New Roman"/>
                <a:cs typeface="Times New Roman"/>
              </a:rPr>
              <a:t>the properties of matter produced by varying the beam energy, collision geometry, and </a:t>
            </a:r>
            <a:r>
              <a:rPr lang="en-US" sz="2000" dirty="0" smtClean="0">
                <a:solidFill>
                  <a:srgbClr val="000000"/>
                </a:solidFill>
                <a:latin typeface="Times New Roman"/>
                <a:cs typeface="Times New Roman"/>
              </a:rPr>
              <a:t>also the isotopic </a:t>
            </a:r>
            <a:r>
              <a:rPr lang="en-US" sz="2000" dirty="0">
                <a:solidFill>
                  <a:srgbClr val="000000"/>
                </a:solidFill>
                <a:latin typeface="Times New Roman"/>
                <a:cs typeface="Times New Roman"/>
              </a:rPr>
              <a:t>composition of the target and </a:t>
            </a:r>
            <a:r>
              <a:rPr lang="en-US" sz="2000" dirty="0" smtClean="0">
                <a:solidFill>
                  <a:srgbClr val="000000"/>
                </a:solidFill>
                <a:latin typeface="Times New Roman"/>
                <a:cs typeface="Times New Roman"/>
              </a:rPr>
              <a:t>projectile</a:t>
            </a:r>
          </a:p>
          <a:p>
            <a:pPr>
              <a:buFont typeface="Wingdings" charset="2"/>
              <a:buChar char="Ø"/>
            </a:pPr>
            <a:r>
              <a:rPr lang="en-US" sz="2000" b="1" dirty="0">
                <a:solidFill>
                  <a:srgbClr val="FF0000"/>
                </a:solidFill>
                <a:latin typeface="Times New Roman"/>
                <a:cs typeface="Times New Roman"/>
              </a:rPr>
              <a:t>To probe the nuclear matter under new conditions of wide ranges      of baryon density</a:t>
            </a:r>
          </a:p>
          <a:p>
            <a:pPr>
              <a:buFont typeface="Wingdings" charset="2"/>
              <a:buChar char="Ø"/>
            </a:pPr>
            <a:endParaRPr lang="en-US" sz="2000" dirty="0" smtClean="0">
              <a:solidFill>
                <a:srgbClr val="000000"/>
              </a:solidFill>
              <a:latin typeface="Times New Roman"/>
              <a:cs typeface="Times New Roman"/>
            </a:endParaRPr>
          </a:p>
        </p:txBody>
      </p:sp>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111430" y="4869160"/>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latin typeface="Times New Roman"/>
                <a:cs typeface="Times New Roman"/>
              </a:rPr>
              <a:t>)</a:t>
            </a:r>
            <a:endParaRPr lang="en-US" sz="2000" dirty="0">
              <a:latin typeface="Times New Roman"/>
              <a:cs typeface="Times New Roman"/>
            </a:endParaRPr>
          </a:p>
        </p:txBody>
      </p:sp>
      <p:sp>
        <p:nvSpPr>
          <p:cNvPr id="10" name="Rectangle 9"/>
          <p:cNvSpPr/>
          <p:nvPr/>
        </p:nvSpPr>
        <p:spPr>
          <a:xfrm>
            <a:off x="550590" y="6093296"/>
            <a:ext cx="10441160" cy="923330"/>
          </a:xfrm>
          <a:prstGeom prst="rect">
            <a:avLst/>
          </a:prstGeom>
        </p:spPr>
        <p:txBody>
          <a:bodyPr wrap="square">
            <a:spAutoFit/>
          </a:bodyPr>
          <a:lstStyle/>
          <a:p>
            <a:r>
              <a:rPr lang="en-US" dirty="0" smtClean="0"/>
              <a:t>[1] </a:t>
            </a:r>
            <a:r>
              <a:rPr lang="en-US" dirty="0" err="1" smtClean="0"/>
              <a:t>A.Sorensen</a:t>
            </a:r>
            <a:r>
              <a:rPr lang="en-US" dirty="0" smtClean="0"/>
              <a:t> </a:t>
            </a:r>
            <a:r>
              <a:rPr lang="en-US" dirty="0"/>
              <a:t>et al</a:t>
            </a:r>
            <a:r>
              <a:rPr lang="en-US" dirty="0" smtClean="0"/>
              <a:t>., “Dense </a:t>
            </a:r>
            <a:r>
              <a:rPr lang="en-US" dirty="0"/>
              <a:t>nuclear matter equation of state from heavy-ion </a:t>
            </a:r>
            <a:r>
              <a:rPr lang="en-US" dirty="0" smtClean="0"/>
              <a:t>collisions”, </a:t>
            </a:r>
            <a:r>
              <a:rPr lang="en-US" dirty="0">
                <a:hlinkClick r:id="rId3" tooltip="Go to Progress in Particle and Nuclear Physics on ScienceDirect"/>
              </a:rPr>
              <a:t>Progress in Particle and Nuclear </a:t>
            </a:r>
            <a:r>
              <a:rPr lang="en-US" dirty="0" smtClean="0">
                <a:hlinkClick r:id="rId3" tooltip="Go to Progress in Particle and Nuclear Physics on ScienceDirect"/>
              </a:rPr>
              <a:t>Physics</a:t>
            </a:r>
            <a:r>
              <a:rPr lang="en-US" dirty="0" smtClean="0"/>
              <a:t>. </a:t>
            </a:r>
            <a:r>
              <a:rPr lang="en-US" dirty="0" smtClean="0">
                <a:hlinkClick r:id="rId4" tooltip="Go to table of contents for this volume/issue"/>
              </a:rPr>
              <a:t>Volume </a:t>
            </a:r>
            <a:r>
              <a:rPr lang="en-US" dirty="0">
                <a:hlinkClick r:id="rId4" tooltip="Go to table of contents for this volume/issue"/>
              </a:rPr>
              <a:t>134</a:t>
            </a:r>
            <a:r>
              <a:rPr lang="en-US" dirty="0"/>
              <a:t>, January 2024, 104080</a:t>
            </a:r>
          </a:p>
          <a:p>
            <a:endParaRPr lang="en-US" dirty="0"/>
          </a:p>
        </p:txBody>
      </p:sp>
      <p:pic>
        <p:nvPicPr>
          <p:cNvPr id="11" name="Picture 10"/>
          <p:cNvPicPr>
            <a:picLocks noChangeAspect="1"/>
          </p:cNvPicPr>
          <p:nvPr/>
        </p:nvPicPr>
        <p:blipFill>
          <a:blip r:embed="rId5"/>
          <a:stretch>
            <a:fillRect/>
          </a:stretch>
        </p:blipFill>
        <p:spPr>
          <a:xfrm>
            <a:off x="0" y="1124744"/>
            <a:ext cx="8503889" cy="4752528"/>
          </a:xfrm>
          <a:prstGeom prst="rect">
            <a:avLst/>
          </a:prstGeom>
        </p:spPr>
      </p:pic>
      <p:sp>
        <p:nvSpPr>
          <p:cNvPr id="4" name="Slide Number Placeholder 3"/>
          <p:cNvSpPr>
            <a:spLocks noGrp="1"/>
          </p:cNvSpPr>
          <p:nvPr>
            <p:ph type="sldNum" sz="quarter" idx="12"/>
          </p:nvPr>
        </p:nvSpPr>
        <p:spPr/>
        <p:txBody>
          <a:bodyPr/>
          <a:lstStyle/>
          <a:p>
            <a:fld id="{220E8156-41CA-4243-A2EA-A419F1929A78}" type="slidenum">
              <a:rPr lang="ru-RU" smtClean="0"/>
              <a:pPr/>
              <a:t>21</a:t>
            </a:fld>
            <a:endParaRPr lang="ru-RU"/>
          </a:p>
        </p:txBody>
      </p:sp>
    </p:spTree>
    <p:extLst>
      <p:ext uri="{BB962C8B-B14F-4D97-AF65-F5344CB8AC3E}">
        <p14:creationId xmlns:p14="http://schemas.microsoft.com/office/powerpoint/2010/main" val="11329671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2558" y="1124744"/>
            <a:ext cx="11665296" cy="601007"/>
          </a:xfrm>
        </p:spPr>
        <p:txBody>
          <a:bodyPr>
            <a:normAutofit fontScale="90000"/>
          </a:bodyPr>
          <a:lstStyle/>
          <a:p>
            <a:pPr algn="l"/>
            <a:r>
              <a:rPr lang="en-US" sz="2800" dirty="0" smtClean="0">
                <a:solidFill>
                  <a:srgbClr val="0000FF"/>
                </a:solidFill>
                <a:latin typeface="Arial Nova" panose="020B0504020202020204" pitchFamily="34" charset="0"/>
                <a:cs typeface="Times New Roman"/>
              </a:rPr>
              <a:t/>
            </a:r>
            <a:br>
              <a:rPr lang="en-US" sz="2800" dirty="0" smtClean="0">
                <a:solidFill>
                  <a:srgbClr val="0000FF"/>
                </a:solidFill>
                <a:latin typeface="Arial Nova" panose="020B0504020202020204" pitchFamily="34" charset="0"/>
                <a:cs typeface="Times New Roman"/>
              </a:rPr>
            </a:br>
            <a:r>
              <a:rPr lang="en-US" sz="2800" b="1" dirty="0">
                <a:solidFill>
                  <a:srgbClr val="0000FF"/>
                </a:solidFill>
                <a:latin typeface="Arial Nova" panose="020B0504020202020204" pitchFamily="34" charset="0"/>
                <a:cs typeface="Times New Roman"/>
              </a:rPr>
              <a:t>Can we do better with </a:t>
            </a:r>
            <a:r>
              <a:rPr lang="en-US" sz="2800" b="1" dirty="0">
                <a:solidFill>
                  <a:srgbClr val="0000FF"/>
                </a:solidFill>
              </a:rPr>
              <a:t>MPD experiment at NICA</a:t>
            </a:r>
            <a:r>
              <a:rPr lang="en-US" sz="2800" b="1" dirty="0">
                <a:solidFill>
                  <a:srgbClr val="0000FF"/>
                </a:solidFill>
                <a:latin typeface="Arial Nova" panose="020B0504020202020204" pitchFamily="34" charset="0"/>
                <a:cs typeface="Times New Roman"/>
              </a:rPr>
              <a:t>? </a:t>
            </a:r>
            <a:r>
              <a:rPr lang="en-US" sz="2800" b="1" dirty="0" smtClean="0">
                <a:solidFill>
                  <a:srgbClr val="0000FF"/>
                </a:solidFill>
                <a:latin typeface="Arial Nova" panose="020B0504020202020204" pitchFamily="34" charset="0"/>
                <a:cs typeface="Times New Roman"/>
              </a:rPr>
              <a:t/>
            </a:r>
            <a:br>
              <a:rPr lang="en-US" sz="2800" b="1" dirty="0" smtClean="0">
                <a:solidFill>
                  <a:srgbClr val="0000FF"/>
                </a:solidFill>
                <a:latin typeface="Arial Nova" panose="020B0504020202020204" pitchFamily="34" charset="0"/>
                <a:cs typeface="Times New Roman"/>
              </a:rPr>
            </a:br>
            <a:r>
              <a:rPr lang="en-US" sz="2800" b="1" dirty="0" smtClean="0">
                <a:solidFill>
                  <a:srgbClr val="0000FF"/>
                </a:solidFill>
              </a:rPr>
              <a:t>Few </a:t>
            </a:r>
            <a:r>
              <a:rPr lang="en-US" sz="2800" b="1" dirty="0">
                <a:solidFill>
                  <a:srgbClr val="0000FF"/>
                </a:solidFill>
              </a:rPr>
              <a:t>examples of physics </a:t>
            </a:r>
            <a:r>
              <a:rPr lang="en-US" sz="2800" b="1" dirty="0" smtClean="0">
                <a:solidFill>
                  <a:srgbClr val="0000FF"/>
                </a:solidFill>
              </a:rPr>
              <a:t>  </a:t>
            </a:r>
            <a:r>
              <a:rPr lang="en-US" sz="2800" b="1" dirty="0">
                <a:solidFill>
                  <a:srgbClr val="0000FF"/>
                </a:solidFill>
              </a:rPr>
              <a:t>feasibility studies  in </a:t>
            </a:r>
            <a:r>
              <a:rPr lang="ru-RU" sz="2800" b="1" dirty="0" err="1">
                <a:solidFill>
                  <a:srgbClr val="0000FF"/>
                </a:solidFill>
              </a:rPr>
              <a:t>Bi+</a:t>
            </a:r>
            <a:r>
              <a:rPr lang="ru-RU" sz="2800" b="1" dirty="0" err="1" smtClean="0">
                <a:solidFill>
                  <a:srgbClr val="0000FF"/>
                </a:solidFill>
              </a:rPr>
              <a:t>Bi</a:t>
            </a:r>
            <a:r>
              <a:rPr lang="en-US" sz="2800" b="1" dirty="0" smtClean="0">
                <a:solidFill>
                  <a:srgbClr val="0000FF"/>
                </a:solidFill>
              </a:rPr>
              <a:t> </a:t>
            </a:r>
            <a:r>
              <a:rPr lang="ru-RU" sz="2800" b="1" dirty="0" err="1" smtClean="0">
                <a:solidFill>
                  <a:srgbClr val="0000FF"/>
                </a:solidFill>
              </a:rPr>
              <a:t>collisions</a:t>
            </a:r>
            <a:r>
              <a:rPr lang="ru-RU" sz="2800" b="1" dirty="0" smtClean="0">
                <a:solidFill>
                  <a:srgbClr val="0000FF"/>
                </a:solidFill>
              </a:rPr>
              <a:t> </a:t>
            </a:r>
            <a:r>
              <a:rPr lang="ru-RU" sz="2800" b="1" dirty="0" err="1">
                <a:solidFill>
                  <a:srgbClr val="0000FF"/>
                </a:solidFill>
              </a:rPr>
              <a:t>at</a:t>
            </a:r>
            <a:r>
              <a:rPr lang="ru-RU" sz="2800" b="1" dirty="0">
                <a:solidFill>
                  <a:srgbClr val="0000FF"/>
                </a:solidFill>
              </a:rPr>
              <a:t> √ </a:t>
            </a:r>
            <a:r>
              <a:rPr lang="ru-RU" sz="2800" b="1" dirty="0" err="1">
                <a:solidFill>
                  <a:srgbClr val="0000FF"/>
                </a:solidFill>
              </a:rPr>
              <a:t>sNN</a:t>
            </a:r>
            <a:r>
              <a:rPr lang="ru-RU" sz="2800" b="1" dirty="0">
                <a:solidFill>
                  <a:srgbClr val="0000FF"/>
                </a:solidFill>
              </a:rPr>
              <a:t> = 9.2 </a:t>
            </a:r>
            <a:r>
              <a:rPr lang="ru-RU" sz="2800" b="1" dirty="0" err="1">
                <a:solidFill>
                  <a:srgbClr val="0000FF"/>
                </a:solidFill>
              </a:rPr>
              <a:t>GeV</a:t>
            </a:r>
            <a:r>
              <a:rPr lang="ru-RU" sz="2800" b="1" dirty="0">
                <a:solidFill>
                  <a:srgbClr val="0000FF"/>
                </a:solidFill>
              </a:rPr>
              <a:t>.</a:t>
            </a:r>
            <a:r>
              <a:rPr lang="en-US" sz="2800" dirty="0">
                <a:solidFill>
                  <a:srgbClr val="0000FF"/>
                </a:solidFill>
              </a:rPr>
              <a:t/>
            </a:r>
            <a:br>
              <a:rPr lang="en-US" sz="2800" dirty="0">
                <a:solidFill>
                  <a:srgbClr val="0000FF"/>
                </a:solidFill>
              </a:rPr>
            </a:br>
            <a:r>
              <a:rPr lang="en-US" sz="2800" dirty="0">
                <a:solidFill>
                  <a:srgbClr val="FF0000"/>
                </a:solidFill>
                <a:latin typeface="Arial Nova" panose="020B0504020202020204" pitchFamily="34" charset="0"/>
                <a:cs typeface="Times New Roman"/>
              </a:rPr>
              <a:t/>
            </a:r>
            <a:br>
              <a:rPr lang="en-US" sz="2800" dirty="0">
                <a:solidFill>
                  <a:srgbClr val="FF0000"/>
                </a:solidFill>
                <a:latin typeface="Arial Nova" panose="020B0504020202020204" pitchFamily="34" charset="0"/>
                <a:cs typeface="Times New Roman"/>
              </a:rPr>
            </a:br>
            <a:r>
              <a:rPr lang="en-US" sz="2200" dirty="0" smtClean="0">
                <a:solidFill>
                  <a:srgbClr val="000000"/>
                </a:solidFill>
                <a:latin typeface="Arial Nova" panose="020B0504020202020204" pitchFamily="34" charset="0"/>
                <a:cs typeface="Times New Roman"/>
              </a:rPr>
              <a:t>MPD goals of physics research[1]:  </a:t>
            </a:r>
            <a:br>
              <a:rPr lang="en-US" sz="2200" dirty="0" smtClean="0">
                <a:solidFill>
                  <a:srgbClr val="000000"/>
                </a:solidFill>
                <a:latin typeface="Arial Nova" panose="020B0504020202020204" pitchFamily="34" charset="0"/>
                <a:cs typeface="Times New Roman"/>
              </a:rPr>
            </a:br>
            <a:r>
              <a:rPr lang="en-US" sz="2200" dirty="0" smtClean="0">
                <a:solidFill>
                  <a:srgbClr val="000000"/>
                </a:solidFill>
                <a:latin typeface="Arial Nova" panose="020B0504020202020204" pitchFamily="34" charset="0"/>
                <a:cs typeface="Times New Roman"/>
              </a:rPr>
              <a:t>		(1) QCD Phase diagram and search for CEP and </a:t>
            </a:r>
            <a:br>
              <a:rPr lang="en-US" sz="2200" dirty="0" smtClean="0">
                <a:solidFill>
                  <a:srgbClr val="000000"/>
                </a:solidFill>
                <a:latin typeface="Arial Nova" panose="020B0504020202020204" pitchFamily="34" charset="0"/>
                <a:cs typeface="Times New Roman"/>
              </a:rPr>
            </a:br>
            <a:r>
              <a:rPr lang="en-US" sz="2200" dirty="0" smtClean="0">
                <a:solidFill>
                  <a:srgbClr val="000000"/>
                </a:solidFill>
                <a:latin typeface="Arial Nova" panose="020B0504020202020204" pitchFamily="34" charset="0"/>
                <a:cs typeface="Times New Roman"/>
              </a:rPr>
              <a:t>		(2) Equation of state at high baryon densities</a:t>
            </a:r>
            <a:endParaRPr lang="en-US" sz="2200" baseline="-25000" dirty="0">
              <a:solidFill>
                <a:srgbClr val="000000"/>
              </a:solidFill>
              <a:latin typeface="Arial Nova" panose="020B0504020202020204" pitchFamily="34" charset="0"/>
              <a:ea typeface="Times New Roman"/>
              <a:cs typeface="Times New Roman"/>
              <a:sym typeface="Times New Roman"/>
            </a:endParaRPr>
          </a:p>
        </p:txBody>
      </p:sp>
      <p:sp>
        <p:nvSpPr>
          <p:cNvPr id="6" name="Content Placeholder 2"/>
          <p:cNvSpPr>
            <a:spLocks noGrp="1"/>
          </p:cNvSpPr>
          <p:nvPr>
            <p:ph idx="1"/>
          </p:nvPr>
        </p:nvSpPr>
        <p:spPr>
          <a:xfrm>
            <a:off x="1558702" y="2996952"/>
            <a:ext cx="10801200" cy="3600400"/>
          </a:xfrm>
          <a:ln>
            <a:noFill/>
          </a:ln>
        </p:spPr>
        <p:txBody>
          <a:bodyPr>
            <a:noAutofit/>
          </a:bodyPr>
          <a:lstStyle/>
          <a:p>
            <a:pPr marL="0" indent="0">
              <a:spcBef>
                <a:spcPts val="0"/>
              </a:spcBef>
              <a:buNone/>
            </a:pPr>
            <a:r>
              <a:rPr lang="en-US" sz="2000" b="1" dirty="0" smtClean="0"/>
              <a:t>Section 5 in [1]: </a:t>
            </a:r>
            <a:r>
              <a:rPr lang="en-US" sz="2000" b="1" dirty="0"/>
              <a:t>P</a:t>
            </a:r>
            <a:r>
              <a:rPr lang="en-US" sz="2000" b="1" dirty="0" smtClean="0"/>
              <a:t>hysics feasibility studies </a:t>
            </a:r>
          </a:p>
          <a:p>
            <a:pPr marL="0" indent="0">
              <a:spcBef>
                <a:spcPts val="0"/>
              </a:spcBef>
              <a:buNone/>
            </a:pPr>
            <a:r>
              <a:rPr lang="en-US" sz="2000" dirty="0" smtClean="0"/>
              <a:t>	5.1 </a:t>
            </a:r>
            <a:r>
              <a:rPr lang="en-US" sz="2000" dirty="0"/>
              <a:t>Centrality determination </a:t>
            </a:r>
            <a:endParaRPr lang="en-US" sz="2000" dirty="0" smtClean="0"/>
          </a:p>
          <a:p>
            <a:pPr marL="0" indent="0">
              <a:spcBef>
                <a:spcPts val="0"/>
              </a:spcBef>
              <a:buNone/>
            </a:pPr>
            <a:r>
              <a:rPr lang="en-US" sz="2000" dirty="0" smtClean="0"/>
              <a:t>	5.2 </a:t>
            </a:r>
            <a:r>
              <a:rPr lang="en-US" sz="2000" dirty="0"/>
              <a:t>Bulk properties: hadron spectra, yields and ratios </a:t>
            </a:r>
            <a:endParaRPr lang="ru-RU" sz="2000" dirty="0" smtClean="0"/>
          </a:p>
          <a:p>
            <a:pPr marL="0" indent="0">
              <a:spcBef>
                <a:spcPts val="0"/>
              </a:spcBef>
              <a:buNone/>
            </a:pPr>
            <a:r>
              <a:rPr lang="fr-FR" sz="2000" dirty="0" smtClean="0"/>
              <a:t>	5.3 </a:t>
            </a:r>
            <a:r>
              <a:rPr lang="fr-FR" sz="2000" dirty="0" err="1"/>
              <a:t>Hyperon</a:t>
            </a:r>
            <a:r>
              <a:rPr lang="fr-FR" sz="2000" dirty="0"/>
              <a:t> reconstruction </a:t>
            </a:r>
          </a:p>
          <a:p>
            <a:pPr marL="0" indent="0">
              <a:spcBef>
                <a:spcPts val="0"/>
              </a:spcBef>
              <a:buNone/>
            </a:pPr>
            <a:r>
              <a:rPr lang="ru-RU" sz="2000" dirty="0" smtClean="0"/>
              <a:t>	</a:t>
            </a:r>
            <a:r>
              <a:rPr lang="en-US" sz="2000" dirty="0" smtClean="0"/>
              <a:t>	5.3.1 </a:t>
            </a:r>
            <a:r>
              <a:rPr lang="en-US" sz="2000" dirty="0" err="1" smtClean="0"/>
              <a:t>Λ</a:t>
            </a:r>
            <a:r>
              <a:rPr lang="en-US" sz="2000" dirty="0" smtClean="0"/>
              <a:t>,     and </a:t>
            </a:r>
            <a:r>
              <a:rPr lang="en-US" sz="2000" dirty="0" err="1" smtClean="0"/>
              <a:t>Ξ</a:t>
            </a:r>
            <a:r>
              <a:rPr lang="fr-FR" sz="2000" baseline="30000" dirty="0" smtClean="0"/>
              <a:t>−</a:t>
            </a:r>
            <a:r>
              <a:rPr lang="fr-FR" sz="2000" dirty="0" smtClean="0"/>
              <a:t> </a:t>
            </a:r>
            <a:r>
              <a:rPr lang="fr-FR" sz="2000" dirty="0"/>
              <a:t>reconstruction </a:t>
            </a:r>
          </a:p>
          <a:p>
            <a:pPr marL="0" indent="0">
              <a:spcBef>
                <a:spcPts val="0"/>
              </a:spcBef>
              <a:buNone/>
            </a:pPr>
            <a:r>
              <a:rPr lang="ru-RU" sz="2000" dirty="0" smtClean="0"/>
              <a:t>	</a:t>
            </a:r>
            <a:r>
              <a:rPr lang="en-US" sz="2000" dirty="0" smtClean="0"/>
              <a:t>	</a:t>
            </a:r>
            <a:r>
              <a:rPr lang="hr-HR" sz="2000" dirty="0" smtClean="0"/>
              <a:t>5.3.2 Ξ</a:t>
            </a:r>
            <a:r>
              <a:rPr lang="en-US" sz="2000" baseline="30000" dirty="0" smtClean="0"/>
              <a:t>+</a:t>
            </a:r>
            <a:r>
              <a:rPr lang="en-US" sz="2000" dirty="0" smtClean="0"/>
              <a:t> </a:t>
            </a:r>
            <a:r>
              <a:rPr lang="en-US" sz="2000" dirty="0"/>
              <a:t>and </a:t>
            </a:r>
            <a:r>
              <a:rPr lang="en-US" sz="2000" dirty="0" err="1" smtClean="0"/>
              <a:t>Ω</a:t>
            </a:r>
            <a:r>
              <a:rPr lang="fr-FR" sz="2000" dirty="0" smtClean="0"/>
              <a:t>∓ </a:t>
            </a:r>
            <a:r>
              <a:rPr lang="fr-FR" sz="2000" dirty="0"/>
              <a:t>reconstruction </a:t>
            </a:r>
          </a:p>
          <a:p>
            <a:pPr marL="0" indent="0">
              <a:spcBef>
                <a:spcPts val="0"/>
              </a:spcBef>
              <a:buNone/>
            </a:pPr>
            <a:r>
              <a:rPr lang="en-US" sz="2000" dirty="0" smtClean="0"/>
              <a:t>	5.4 </a:t>
            </a:r>
            <a:r>
              <a:rPr lang="en-US" sz="2000" dirty="0"/>
              <a:t>Reconstruction of resonances </a:t>
            </a:r>
          </a:p>
          <a:p>
            <a:pPr marL="0" indent="0">
              <a:spcBef>
                <a:spcPts val="0"/>
              </a:spcBef>
              <a:buNone/>
            </a:pPr>
            <a:r>
              <a:rPr lang="ro-RO" sz="2000" dirty="0" smtClean="0"/>
              <a:t>	5.5 </a:t>
            </a:r>
            <a:r>
              <a:rPr lang="ro-RO" sz="2000" dirty="0"/>
              <a:t>Electromagnetic probes </a:t>
            </a:r>
          </a:p>
          <a:p>
            <a:pPr marL="0" indent="0">
              <a:spcBef>
                <a:spcPts val="0"/>
              </a:spcBef>
              <a:buNone/>
            </a:pPr>
            <a:r>
              <a:rPr lang="es-ES_tradnl" sz="2000" dirty="0" smtClean="0"/>
              <a:t>	5.6 </a:t>
            </a:r>
            <a:r>
              <a:rPr lang="es-ES_tradnl" sz="2000" dirty="0" err="1"/>
              <a:t>Anisotropic</a:t>
            </a:r>
            <a:r>
              <a:rPr lang="es-ES_tradnl" sz="2000" dirty="0"/>
              <a:t> </a:t>
            </a:r>
            <a:r>
              <a:rPr lang="es-ES_tradnl" sz="2000" dirty="0" err="1"/>
              <a:t>flow</a:t>
            </a:r>
            <a:r>
              <a:rPr lang="es-ES_tradnl" sz="2000" dirty="0"/>
              <a:t> </a:t>
            </a:r>
          </a:p>
          <a:p>
            <a:pPr marL="0" indent="0">
              <a:spcBef>
                <a:spcPts val="0"/>
              </a:spcBef>
              <a:buNone/>
            </a:pPr>
            <a:r>
              <a:rPr lang="es-ES_tradnl" sz="2000" dirty="0" smtClean="0"/>
              <a:t>	5.7 </a:t>
            </a:r>
            <a:r>
              <a:rPr lang="es-ES_tradnl" sz="2000" dirty="0" err="1"/>
              <a:t>Event-by-event</a:t>
            </a:r>
            <a:r>
              <a:rPr lang="es-ES_tradnl" sz="2000" dirty="0"/>
              <a:t> net-</a:t>
            </a:r>
            <a:r>
              <a:rPr lang="es-ES_tradnl" sz="2000" dirty="0" err="1"/>
              <a:t>proton</a:t>
            </a:r>
            <a:r>
              <a:rPr lang="es-ES_tradnl" sz="2000" dirty="0"/>
              <a:t> and net-</a:t>
            </a:r>
            <a:r>
              <a:rPr lang="es-ES_tradnl" sz="2000" dirty="0" err="1"/>
              <a:t>kaon</a:t>
            </a:r>
            <a:r>
              <a:rPr lang="es-ES_tradnl" sz="2000" dirty="0"/>
              <a:t> </a:t>
            </a:r>
            <a:r>
              <a:rPr lang="es-ES_tradnl" sz="2000" dirty="0" err="1"/>
              <a:t>studies</a:t>
            </a:r>
            <a:r>
              <a:rPr lang="es-ES_tradnl" sz="2000" dirty="0"/>
              <a:t> </a:t>
            </a:r>
            <a:endParaRPr lang="en-US" sz="2000" i="1" dirty="0" smtClean="0">
              <a:latin typeface="Arial Nova" panose="020B0504020202020204" pitchFamily="34" charset="0"/>
              <a:ea typeface="Lucida Grande"/>
              <a:cs typeface="Times New Roman"/>
            </a:endParaRPr>
          </a:p>
        </p:txBody>
      </p:sp>
      <p:sp>
        <p:nvSpPr>
          <p:cNvPr id="9" name="Rectangle 10"/>
          <p:cNvSpPr/>
          <p:nvPr/>
        </p:nvSpPr>
        <p:spPr>
          <a:xfrm rot="10800000" flipV="1">
            <a:off x="9104715" y="-1235"/>
            <a:ext cx="3085698" cy="313932"/>
          </a:xfrm>
          <a:prstGeom prst="rect">
            <a:avLst/>
          </a:prstGeom>
        </p:spPr>
        <p:txBody>
          <a:bodyPr wrap="square">
            <a:spAutoFit/>
          </a:bodyPr>
          <a:lstStyle/>
          <a:p>
            <a:pPr>
              <a:lnSpc>
                <a:spcPct val="120000"/>
              </a:lnSpc>
            </a:pPr>
            <a:r>
              <a:rPr lang="en-US" sz="1200" dirty="0" smtClean="0">
                <a:solidFill>
                  <a:schemeClr val="tx1"/>
                </a:solidFill>
                <a:cs typeface="Times New Roman"/>
              </a:rPr>
              <a:t> </a:t>
            </a:r>
            <a:endParaRPr lang="en-US" sz="1200" dirty="0">
              <a:cs typeface="Times New Roman"/>
            </a:endParaRPr>
          </a:p>
        </p:txBody>
      </p:sp>
      <p:sp>
        <p:nvSpPr>
          <p:cNvPr id="3" name="Rectangle 2"/>
          <p:cNvSpPr/>
          <p:nvPr/>
        </p:nvSpPr>
        <p:spPr>
          <a:xfrm>
            <a:off x="46534" y="6093296"/>
            <a:ext cx="9649072" cy="584776"/>
          </a:xfrm>
          <a:prstGeom prst="rect">
            <a:avLst/>
          </a:prstGeom>
        </p:spPr>
        <p:txBody>
          <a:bodyPr wrap="square">
            <a:spAutoFit/>
          </a:bodyPr>
          <a:lstStyle/>
          <a:p>
            <a:r>
              <a:rPr lang="en-US" sz="1600" dirty="0" smtClean="0"/>
              <a:t>[1] </a:t>
            </a:r>
            <a:r>
              <a:rPr lang="en-US" sz="1600" dirty="0"/>
              <a:t>The MPD </a:t>
            </a:r>
            <a:r>
              <a:rPr lang="en-US" sz="1600" dirty="0" smtClean="0"/>
              <a:t>Collaboration, </a:t>
            </a:r>
            <a:r>
              <a:rPr lang="en-US" sz="1600" b="1" dirty="0" smtClean="0">
                <a:solidFill>
                  <a:srgbClr val="0000FF"/>
                </a:solidFill>
              </a:rPr>
              <a:t>Status </a:t>
            </a:r>
            <a:r>
              <a:rPr lang="en-US" sz="1600" b="1" dirty="0">
                <a:solidFill>
                  <a:srgbClr val="0000FF"/>
                </a:solidFill>
              </a:rPr>
              <a:t>and initial physics performance studies of the MPD</a:t>
            </a:r>
          </a:p>
          <a:p>
            <a:r>
              <a:rPr lang="en-US" sz="1600" b="1" dirty="0">
                <a:solidFill>
                  <a:srgbClr val="0000FF"/>
                </a:solidFill>
              </a:rPr>
              <a:t>experiment at </a:t>
            </a:r>
            <a:r>
              <a:rPr lang="en-US" sz="1600" b="1" dirty="0" smtClean="0">
                <a:solidFill>
                  <a:srgbClr val="0000FF"/>
                </a:solidFill>
              </a:rPr>
              <a:t>NICA, </a:t>
            </a:r>
            <a:r>
              <a:rPr lang="is-IS" sz="1600" dirty="0"/>
              <a:t>Eur. Phys. J. A (2022) 58:</a:t>
            </a:r>
            <a:r>
              <a:rPr lang="is-IS" sz="1600" dirty="0" smtClean="0"/>
              <a:t>140, </a:t>
            </a:r>
            <a:r>
              <a:rPr lang="mr-IN" sz="1600" dirty="0" smtClean="0"/>
              <a:t>https</a:t>
            </a:r>
            <a:r>
              <a:rPr lang="mr-IN" sz="1600" dirty="0"/>
              <a:t>://doi.org/10.1140/epja/s10050-022-00750-6</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1086723472"/>
              </p:ext>
            </p:extLst>
          </p:nvPr>
        </p:nvGraphicFramePr>
        <p:xfrm>
          <a:off x="2638822" y="3933056"/>
          <a:ext cx="181229" cy="360040"/>
        </p:xfrm>
        <a:graphic>
          <a:graphicData uri="http://schemas.openxmlformats.org/presentationml/2006/ole">
            <mc:AlternateContent xmlns:mc="http://schemas.openxmlformats.org/markup-compatibility/2006">
              <mc:Choice xmlns:v="urn:schemas-microsoft-com:vml" Requires="v">
                <p:oleObj spid="_x0000_s33810" name="Equation" r:id="rId3" imgW="152400" imgH="215900" progId="Equation.3">
                  <p:embed/>
                </p:oleObj>
              </mc:Choice>
              <mc:Fallback>
                <p:oleObj name="Equation" r:id="rId3" imgW="152400" imgH="215900" progId="Equation.3">
                  <p:embed/>
                  <p:pic>
                    <p:nvPicPr>
                      <p:cNvPr id="0" name=""/>
                      <p:cNvPicPr/>
                      <p:nvPr/>
                    </p:nvPicPr>
                    <p:blipFill>
                      <a:blip r:embed="rId4"/>
                      <a:stretch>
                        <a:fillRect/>
                      </a:stretch>
                    </p:blipFill>
                    <p:spPr>
                      <a:xfrm>
                        <a:off x="2638822" y="3933056"/>
                        <a:ext cx="181229" cy="360040"/>
                      </a:xfrm>
                      <a:prstGeom prst="rect">
                        <a:avLst/>
                      </a:prstGeom>
                    </p:spPr>
                  </p:pic>
                </p:oleObj>
              </mc:Fallback>
            </mc:AlternateContent>
          </a:graphicData>
        </a:graphic>
      </p:graphicFrame>
      <p:cxnSp>
        <p:nvCxnSpPr>
          <p:cNvPr id="8" name="Straight Connector 7"/>
          <p:cNvCxnSpPr/>
          <p:nvPr/>
        </p:nvCxnSpPr>
        <p:spPr>
          <a:xfrm>
            <a:off x="478582" y="162880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3171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1910" y="4869160"/>
            <a:ext cx="3109423" cy="1257005"/>
          </a:xfrm>
        </p:spPr>
        <p:txBody>
          <a:bodyPr/>
          <a:lstStyle/>
          <a:p>
            <a:pPr marL="0" indent="0">
              <a:buNone/>
            </a:pPr>
            <a:r>
              <a:rPr lang="en-US" dirty="0" smtClean="0"/>
              <a:t>.</a:t>
            </a:r>
            <a:endParaRPr lang="en-US" dirty="0"/>
          </a:p>
        </p:txBody>
      </p:sp>
      <p:sp>
        <p:nvSpPr>
          <p:cNvPr id="10" name="Title 9"/>
          <p:cNvSpPr>
            <a:spLocks noGrp="1"/>
          </p:cNvSpPr>
          <p:nvPr>
            <p:ph type="title"/>
          </p:nvPr>
        </p:nvSpPr>
        <p:spPr>
          <a:xfrm flipV="1">
            <a:off x="12791950" y="2843807"/>
            <a:ext cx="5642780" cy="45719"/>
          </a:xfrm>
        </p:spPr>
        <p:txBody>
          <a:bodyPr>
            <a:normAutofit fontScale="90000"/>
          </a:bodyPr>
          <a:lstStyle/>
          <a:p>
            <a:r>
              <a:rPr lang="en-US" dirty="0" smtClean="0"/>
              <a:t>.</a:t>
            </a:r>
            <a:endParaRPr lang="en-US" dirty="0"/>
          </a:p>
        </p:txBody>
      </p:sp>
      <p:pic>
        <p:nvPicPr>
          <p:cNvPr id="11" name="Picture 10"/>
          <p:cNvPicPr>
            <a:picLocks noChangeAspect="1"/>
          </p:cNvPicPr>
          <p:nvPr/>
        </p:nvPicPr>
        <p:blipFill>
          <a:blip r:embed="rId2"/>
          <a:stretch>
            <a:fillRect/>
          </a:stretch>
        </p:blipFill>
        <p:spPr>
          <a:xfrm>
            <a:off x="910630" y="116632"/>
            <a:ext cx="9721080" cy="6741368"/>
          </a:xfrm>
          <a:prstGeom prst="rect">
            <a:avLst/>
          </a:prstGeom>
        </p:spPr>
      </p:pic>
      <p:cxnSp>
        <p:nvCxnSpPr>
          <p:cNvPr id="12" name="Straight Connector 11"/>
          <p:cNvCxnSpPr/>
          <p:nvPr/>
        </p:nvCxnSpPr>
        <p:spPr>
          <a:xfrm>
            <a:off x="910630" y="764704"/>
            <a:ext cx="9721080"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220E8156-41CA-4243-A2EA-A419F1929A78}" type="slidenum">
              <a:rPr lang="ru-RU" smtClean="0"/>
              <a:pPr/>
              <a:t>23</a:t>
            </a:fld>
            <a:endParaRPr lang="ru-RU"/>
          </a:p>
        </p:txBody>
      </p:sp>
    </p:spTree>
    <p:extLst>
      <p:ext uri="{BB962C8B-B14F-4D97-AF65-F5344CB8AC3E}">
        <p14:creationId xmlns:p14="http://schemas.microsoft.com/office/powerpoint/2010/main" val="2770795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1196752"/>
            <a:ext cx="10827356" cy="360040"/>
          </a:xfrm>
        </p:spPr>
        <p:txBody>
          <a:bodyPr>
            <a:noAutofit/>
          </a:bodyPr>
          <a:lstStyle/>
          <a:p>
            <a:pPr algn="l"/>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sp>
        <p:nvSpPr>
          <p:cNvPr id="9" name="Content Placeholder 2"/>
          <p:cNvSpPr txBox="1">
            <a:spLocks/>
          </p:cNvSpPr>
          <p:nvPr/>
        </p:nvSpPr>
        <p:spPr>
          <a:xfrm>
            <a:off x="7391350" y="3861048"/>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US" sz="2000" dirty="0" err="1" smtClean="0">
                <a:solidFill>
                  <a:srgbClr val="FF0000"/>
                </a:solidFill>
                <a:latin typeface="Times New Roman"/>
                <a:cs typeface="Times New Roman"/>
              </a:rPr>
              <a:t>klk</a:t>
            </a:r>
            <a:endParaRPr lang="en-US" sz="2000" dirty="0">
              <a:solidFill>
                <a:srgbClr val="FF0000"/>
              </a:solidFill>
              <a:latin typeface="Times New Roman"/>
              <a:cs typeface="Times New Roman"/>
            </a:endParaRPr>
          </a:p>
        </p:txBody>
      </p:sp>
      <p:sp>
        <p:nvSpPr>
          <p:cNvPr id="10" name="Rectangle 9"/>
          <p:cNvSpPr/>
          <p:nvPr/>
        </p:nvSpPr>
        <p:spPr>
          <a:xfrm>
            <a:off x="550590" y="6093296"/>
            <a:ext cx="10441160" cy="646331"/>
          </a:xfrm>
          <a:prstGeom prst="rect">
            <a:avLst/>
          </a:prstGeom>
        </p:spPr>
        <p:txBody>
          <a:bodyPr wrap="square">
            <a:spAutoFit/>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220E8156-41CA-4243-A2EA-A419F1929A78}" type="slidenum">
              <a:rPr lang="ru-RU" smtClean="0"/>
              <a:pPr/>
              <a:t>24</a:t>
            </a:fld>
            <a:endParaRPr lang="ru-RU"/>
          </a:p>
        </p:txBody>
      </p:sp>
      <p:sp>
        <p:nvSpPr>
          <p:cNvPr id="7" name="Content Placeholder 6"/>
          <p:cNvSpPr>
            <a:spLocks noGrp="1"/>
          </p:cNvSpPr>
          <p:nvPr>
            <p:ph idx="1"/>
          </p:nvPr>
        </p:nvSpPr>
        <p:spPr>
          <a:xfrm>
            <a:off x="11999862" y="5445224"/>
            <a:ext cx="5269663" cy="608933"/>
          </a:xfrm>
        </p:spPr>
        <p:txBody>
          <a:bodyPr/>
          <a:lstStyle/>
          <a:p>
            <a:pPr marL="0" indent="0">
              <a:buNone/>
            </a:pPr>
            <a:r>
              <a:rPr lang="en-US" dirty="0" smtClean="0"/>
              <a:t>.</a:t>
            </a:r>
            <a:endParaRPr lang="en-US" dirty="0"/>
          </a:p>
        </p:txBody>
      </p:sp>
      <p:pic>
        <p:nvPicPr>
          <p:cNvPr id="12" name="Picture 11"/>
          <p:cNvPicPr>
            <a:picLocks noChangeAspect="1"/>
          </p:cNvPicPr>
          <p:nvPr/>
        </p:nvPicPr>
        <p:blipFill>
          <a:blip r:embed="rId3"/>
          <a:stretch>
            <a:fillRect/>
          </a:stretch>
        </p:blipFill>
        <p:spPr>
          <a:xfrm>
            <a:off x="6743278" y="1556792"/>
            <a:ext cx="2461536" cy="1434976"/>
          </a:xfrm>
          <a:prstGeom prst="rect">
            <a:avLst/>
          </a:prstGeom>
        </p:spPr>
      </p:pic>
      <p:pic>
        <p:nvPicPr>
          <p:cNvPr id="13" name="Picture 12"/>
          <p:cNvPicPr>
            <a:picLocks noChangeAspect="1"/>
          </p:cNvPicPr>
          <p:nvPr/>
        </p:nvPicPr>
        <p:blipFill>
          <a:blip r:embed="rId4"/>
          <a:stretch>
            <a:fillRect/>
          </a:stretch>
        </p:blipFill>
        <p:spPr>
          <a:xfrm>
            <a:off x="838622" y="188640"/>
            <a:ext cx="8185907" cy="5965855"/>
          </a:xfrm>
          <a:prstGeom prst="rect">
            <a:avLst/>
          </a:prstGeom>
        </p:spPr>
      </p:pic>
      <p:pic>
        <p:nvPicPr>
          <p:cNvPr id="3" name="Picture 2"/>
          <p:cNvPicPr>
            <a:picLocks noChangeAspect="1"/>
          </p:cNvPicPr>
          <p:nvPr/>
        </p:nvPicPr>
        <p:blipFill>
          <a:blip r:embed="rId5"/>
          <a:stretch>
            <a:fillRect/>
          </a:stretch>
        </p:blipFill>
        <p:spPr>
          <a:xfrm>
            <a:off x="838622" y="5661248"/>
            <a:ext cx="8159924" cy="789960"/>
          </a:xfrm>
          <a:prstGeom prst="rect">
            <a:avLst/>
          </a:prstGeom>
        </p:spPr>
      </p:pic>
      <p:cxnSp>
        <p:nvCxnSpPr>
          <p:cNvPr id="14" name="Straight Connector 13"/>
          <p:cNvCxnSpPr/>
          <p:nvPr/>
        </p:nvCxnSpPr>
        <p:spPr>
          <a:xfrm>
            <a:off x="910630" y="692696"/>
            <a:ext cx="8064896"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4414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t="82" b="82"/>
          <a:stretch/>
        </p:blipFill>
        <p:spPr>
          <a:xfrm>
            <a:off x="550590" y="188640"/>
            <a:ext cx="10971372" cy="6192000"/>
          </a:xfrm>
        </p:spPr>
      </p:pic>
      <p:sp>
        <p:nvSpPr>
          <p:cNvPr id="4" name="Slide Number Placeholder 3"/>
          <p:cNvSpPr>
            <a:spLocks noGrp="1"/>
          </p:cNvSpPr>
          <p:nvPr>
            <p:ph type="sldNum" sz="quarter" idx="12"/>
          </p:nvPr>
        </p:nvSpPr>
        <p:spPr/>
        <p:txBody>
          <a:bodyPr/>
          <a:lstStyle/>
          <a:p>
            <a:fld id="{220E8156-41CA-4243-A2EA-A419F1929A78}" type="slidenum">
              <a:rPr lang="ru-RU" smtClean="0"/>
              <a:pPr/>
              <a:t>25</a:t>
            </a:fld>
            <a:endParaRPr lang="ru-RU"/>
          </a:p>
        </p:txBody>
      </p:sp>
    </p:spTree>
    <p:extLst>
      <p:ext uri="{BB962C8B-B14F-4D97-AF65-F5344CB8AC3E}">
        <p14:creationId xmlns:p14="http://schemas.microsoft.com/office/powerpoint/2010/main" val="12173137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75" y="-243408"/>
            <a:ext cx="11783838"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pic>
        <p:nvPicPr>
          <p:cNvPr id="8" name="Content Placeholder 7"/>
          <p:cNvPicPr>
            <a:picLocks noGrp="1" noChangeAspect="1"/>
          </p:cNvPicPr>
          <p:nvPr>
            <p:ph idx="1"/>
          </p:nvPr>
        </p:nvPicPr>
        <p:blipFill rotWithShape="1">
          <a:blip r:embed="rId3"/>
          <a:srcRect t="189" b="189"/>
          <a:stretch/>
        </p:blipFill>
        <p:spPr>
          <a:xfrm>
            <a:off x="0" y="1484784"/>
            <a:ext cx="6273261" cy="4536504"/>
          </a:xfrm>
        </p:spPr>
      </p:pic>
      <p:cxnSp>
        <p:nvCxnSpPr>
          <p:cNvPr id="5" name="Straight Connector 4"/>
          <p:cNvCxnSpPr/>
          <p:nvPr/>
        </p:nvCxnSpPr>
        <p:spPr>
          <a:xfrm>
            <a:off x="478582" y="1196752"/>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111430" y="4869160"/>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latin typeface="Times New Roman"/>
              <a:cs typeface="Times New Roman"/>
            </a:endParaRPr>
          </a:p>
        </p:txBody>
      </p:sp>
      <p:sp>
        <p:nvSpPr>
          <p:cNvPr id="10" name="Rectangle 9"/>
          <p:cNvSpPr/>
          <p:nvPr/>
        </p:nvSpPr>
        <p:spPr>
          <a:xfrm>
            <a:off x="5951190" y="1772816"/>
            <a:ext cx="5976664" cy="4247317"/>
          </a:xfrm>
          <a:prstGeom prst="rect">
            <a:avLst/>
          </a:prstGeom>
        </p:spPr>
        <p:txBody>
          <a:bodyPr wrap="square">
            <a:spAutoFit/>
          </a:bodyPr>
          <a:lstStyle/>
          <a:p>
            <a:r>
              <a:rPr lang="en-US" b="1" dirty="0" smtClean="0"/>
              <a:t>Useful references:</a:t>
            </a:r>
          </a:p>
          <a:p>
            <a:r>
              <a:rPr lang="en-US" dirty="0" smtClean="0"/>
              <a:t>[1] </a:t>
            </a:r>
            <a:r>
              <a:rPr lang="cs-CZ" b="1" dirty="0">
                <a:solidFill>
                  <a:srgbClr val="0000FF"/>
                </a:solidFill>
              </a:rPr>
              <a:t>B. </a:t>
            </a:r>
            <a:r>
              <a:rPr lang="cs-CZ" b="1" dirty="0" err="1">
                <a:solidFill>
                  <a:srgbClr val="0000FF"/>
                </a:solidFill>
              </a:rPr>
              <a:t>Mohanty</a:t>
            </a:r>
            <a:r>
              <a:rPr lang="cs-CZ" b="1" dirty="0">
                <a:solidFill>
                  <a:srgbClr val="0000FF"/>
                </a:solidFill>
              </a:rPr>
              <a:t>, N. </a:t>
            </a:r>
            <a:r>
              <a:rPr lang="cs-CZ" b="1" dirty="0" err="1">
                <a:solidFill>
                  <a:srgbClr val="0000FF"/>
                </a:solidFill>
              </a:rPr>
              <a:t>Xu</a:t>
            </a:r>
            <a:r>
              <a:rPr lang="cs-CZ" i="1" dirty="0">
                <a:solidFill>
                  <a:srgbClr val="0000FF"/>
                </a:solidFill>
              </a:rPr>
              <a:t>, </a:t>
            </a:r>
            <a:r>
              <a:rPr lang="cs-CZ" i="1" dirty="0" smtClean="0"/>
              <a:t>“QCD </a:t>
            </a:r>
            <a:r>
              <a:rPr lang="cs-CZ" i="1" dirty="0" err="1"/>
              <a:t>Critical</a:t>
            </a:r>
            <a:r>
              <a:rPr lang="cs-CZ" i="1" dirty="0"/>
              <a:t> Point and </a:t>
            </a:r>
            <a:r>
              <a:rPr lang="cs-CZ" i="1" dirty="0" err="1"/>
              <a:t>High</a:t>
            </a:r>
            <a:r>
              <a:rPr lang="cs-CZ" i="1" dirty="0"/>
              <a:t> Baryon </a:t>
            </a:r>
            <a:r>
              <a:rPr lang="cs-CZ" i="1" dirty="0" err="1"/>
              <a:t>Density</a:t>
            </a:r>
            <a:r>
              <a:rPr lang="cs-CZ" i="1" dirty="0"/>
              <a:t> </a:t>
            </a:r>
            <a:r>
              <a:rPr lang="cs-CZ" i="1" dirty="0" err="1" smtClean="0"/>
              <a:t>Matter</a:t>
            </a:r>
            <a:r>
              <a:rPr lang="cs-CZ" i="1" dirty="0" smtClean="0"/>
              <a:t>“, arXiv</a:t>
            </a:r>
            <a:r>
              <a:rPr lang="cs-CZ" i="1" dirty="0"/>
              <a:t>:2101.09210 </a:t>
            </a:r>
            <a:endParaRPr lang="cs-CZ" i="1" dirty="0" smtClean="0"/>
          </a:p>
          <a:p>
            <a:r>
              <a:rPr lang="en-US" dirty="0" smtClean="0"/>
              <a:t>[2] </a:t>
            </a:r>
            <a:r>
              <a:rPr lang="en-US" b="1" dirty="0" smtClean="0">
                <a:solidFill>
                  <a:srgbClr val="0000FF"/>
                </a:solidFill>
              </a:rPr>
              <a:t>Alejandro Ayala</a:t>
            </a:r>
            <a:r>
              <a:rPr lang="en-US" b="1" dirty="0" smtClean="0"/>
              <a:t>,</a:t>
            </a:r>
          </a:p>
          <a:p>
            <a:r>
              <a:rPr lang="en-US" b="1" dirty="0" smtClean="0"/>
              <a:t> </a:t>
            </a:r>
            <a:r>
              <a:rPr lang="en-US" dirty="0"/>
              <a:t>"Recent progress in heavy-ion physics: A theoretical review"</a:t>
            </a:r>
          </a:p>
          <a:p>
            <a:r>
              <a:rPr lang="en-US" dirty="0">
                <a:hlinkClick r:id="rId4"/>
              </a:rPr>
              <a:t>https://indico.particle.mephi.ru/event/436/contributions/4130/attachments/2575/4727/ICPPA_2024.</a:t>
            </a:r>
            <a:r>
              <a:rPr lang="en-US" dirty="0" smtClean="0">
                <a:hlinkClick r:id="rId4"/>
              </a:rPr>
              <a:t>pdf</a:t>
            </a:r>
            <a:endParaRPr lang="en-US" dirty="0" smtClean="0"/>
          </a:p>
          <a:p>
            <a:r>
              <a:rPr lang="en-US" dirty="0" smtClean="0"/>
              <a:t>[3] </a:t>
            </a:r>
            <a:r>
              <a:rPr lang="en-US" b="1" dirty="0" smtClean="0">
                <a:solidFill>
                  <a:srgbClr val="0000FF"/>
                </a:solidFill>
              </a:rPr>
              <a:t>S</a:t>
            </a:r>
            <a:r>
              <a:rPr lang="en-US" b="1" dirty="0">
                <a:solidFill>
                  <a:srgbClr val="0000FF"/>
                </a:solidFill>
              </a:rPr>
              <a:t>. Gupta, X. </a:t>
            </a:r>
            <a:r>
              <a:rPr lang="en-US" b="1" dirty="0" err="1">
                <a:solidFill>
                  <a:srgbClr val="0000FF"/>
                </a:solidFill>
              </a:rPr>
              <a:t>Luo</a:t>
            </a:r>
            <a:r>
              <a:rPr lang="en-US" b="1" dirty="0">
                <a:solidFill>
                  <a:srgbClr val="0000FF"/>
                </a:solidFill>
              </a:rPr>
              <a:t>, B. </a:t>
            </a:r>
            <a:r>
              <a:rPr lang="en-US" b="1" dirty="0" err="1">
                <a:solidFill>
                  <a:srgbClr val="0000FF"/>
                </a:solidFill>
              </a:rPr>
              <a:t>Mohanty</a:t>
            </a:r>
            <a:r>
              <a:rPr lang="en-US" b="1" dirty="0">
                <a:solidFill>
                  <a:srgbClr val="0000FF"/>
                </a:solidFill>
              </a:rPr>
              <a:t> et al.</a:t>
            </a:r>
            <a:r>
              <a:rPr lang="en-US" dirty="0"/>
              <a:t>, </a:t>
            </a:r>
            <a:r>
              <a:rPr lang="en-US" dirty="0" smtClean="0"/>
              <a:t>“Scale </a:t>
            </a:r>
            <a:r>
              <a:rPr lang="en-US" dirty="0"/>
              <a:t>for the phase </a:t>
            </a:r>
            <a:r>
              <a:rPr lang="en-US" dirty="0" smtClean="0"/>
              <a:t>diagram of </a:t>
            </a:r>
            <a:r>
              <a:rPr lang="en-US" dirty="0"/>
              <a:t>quantum </a:t>
            </a:r>
            <a:r>
              <a:rPr lang="en-US" dirty="0" err="1" smtClean="0"/>
              <a:t>chromodynamics</a:t>
            </a:r>
            <a:r>
              <a:rPr lang="en-US" dirty="0" smtClean="0"/>
              <a:t>”. </a:t>
            </a:r>
            <a:r>
              <a:rPr lang="en-US" dirty="0"/>
              <a:t>Science: 332, 1525–1528 (2011)</a:t>
            </a:r>
            <a:r>
              <a:rPr lang="en-US" dirty="0" smtClean="0"/>
              <a:t>.doi</a:t>
            </a:r>
            <a:r>
              <a:rPr lang="en-US" dirty="0"/>
              <a:t>:10.1126/science.1204621</a:t>
            </a:r>
          </a:p>
          <a:p>
            <a:r>
              <a:rPr lang="en-US" dirty="0" smtClean="0"/>
              <a:t>[4] </a:t>
            </a:r>
            <a:r>
              <a:rPr lang="en-US" b="1" dirty="0" err="1" smtClean="0">
                <a:solidFill>
                  <a:srgbClr val="0000FF"/>
                </a:solidFill>
              </a:rPr>
              <a:t>Xiaofeng</a:t>
            </a:r>
            <a:r>
              <a:rPr lang="en-US" b="1" dirty="0" smtClean="0">
                <a:solidFill>
                  <a:srgbClr val="0000FF"/>
                </a:solidFill>
              </a:rPr>
              <a:t> </a:t>
            </a:r>
            <a:r>
              <a:rPr lang="en-US" b="1" dirty="0" err="1">
                <a:solidFill>
                  <a:srgbClr val="0000FF"/>
                </a:solidFill>
              </a:rPr>
              <a:t>Luo</a:t>
            </a:r>
            <a:r>
              <a:rPr lang="en-US" b="1" dirty="0">
                <a:solidFill>
                  <a:srgbClr val="0000FF"/>
                </a:solidFill>
              </a:rPr>
              <a:t>, Nu </a:t>
            </a:r>
            <a:r>
              <a:rPr lang="en-US" b="1" dirty="0" err="1" smtClean="0">
                <a:solidFill>
                  <a:srgbClr val="0000FF"/>
                </a:solidFill>
              </a:rPr>
              <a:t>Xu</a:t>
            </a:r>
            <a:r>
              <a:rPr lang="en-US" dirty="0" smtClean="0"/>
              <a:t>, ‘Search </a:t>
            </a:r>
            <a:r>
              <a:rPr lang="en-US" dirty="0"/>
              <a:t>for the QCD critical point with fluctuations of </a:t>
            </a:r>
            <a:r>
              <a:rPr lang="en-US" dirty="0" smtClean="0"/>
              <a:t>conserved quantities </a:t>
            </a:r>
            <a:r>
              <a:rPr lang="en-US" dirty="0"/>
              <a:t>in relativistic heavy-ion collisions at RHIC: an </a:t>
            </a:r>
            <a:r>
              <a:rPr lang="en-US" dirty="0" smtClean="0"/>
              <a:t>overview’, </a:t>
            </a:r>
            <a:r>
              <a:rPr lang="is-IS" dirty="0"/>
              <a:t>NUCL SCI TECH (2017) 28:</a:t>
            </a:r>
            <a:r>
              <a:rPr lang="is-IS" dirty="0" smtClean="0"/>
              <a:t>112, DOI </a:t>
            </a:r>
            <a:r>
              <a:rPr lang="is-IS" dirty="0"/>
              <a:t>10.1007/s41365-017-0257-0</a:t>
            </a:r>
            <a:endParaRPr lang="en-US" dirty="0"/>
          </a:p>
          <a:p>
            <a:endParaRPr lang="en-US" dirty="0"/>
          </a:p>
        </p:txBody>
      </p:sp>
      <p:sp>
        <p:nvSpPr>
          <p:cNvPr id="4" name="Slide Number Placeholder 3"/>
          <p:cNvSpPr>
            <a:spLocks noGrp="1"/>
          </p:cNvSpPr>
          <p:nvPr>
            <p:ph type="sldNum" sz="quarter" idx="12"/>
          </p:nvPr>
        </p:nvSpPr>
        <p:spPr/>
        <p:txBody>
          <a:bodyPr/>
          <a:lstStyle/>
          <a:p>
            <a:fld id="{220E8156-41CA-4243-A2EA-A419F1929A78}" type="slidenum">
              <a:rPr lang="ru-RU" smtClean="0"/>
              <a:pPr/>
              <a:t>3</a:t>
            </a:fld>
            <a:endParaRPr lang="ru-RU"/>
          </a:p>
        </p:txBody>
      </p:sp>
      <p:sp>
        <p:nvSpPr>
          <p:cNvPr id="6" name="Rectangle 5"/>
          <p:cNvSpPr/>
          <p:nvPr/>
        </p:nvSpPr>
        <p:spPr>
          <a:xfrm>
            <a:off x="334566" y="6165304"/>
            <a:ext cx="5832648" cy="646331"/>
          </a:xfrm>
          <a:prstGeom prst="rect">
            <a:avLst/>
          </a:prstGeom>
        </p:spPr>
        <p:txBody>
          <a:bodyPr wrap="square">
            <a:spAutoFit/>
          </a:bodyPr>
          <a:lstStyle/>
          <a:p>
            <a:r>
              <a:rPr lang="en-US" dirty="0"/>
              <a:t> Conjectured QCD phase diagram of temperature (T ) versus </a:t>
            </a:r>
            <a:endParaRPr lang="en-US" dirty="0" smtClean="0"/>
          </a:p>
          <a:p>
            <a:r>
              <a:rPr lang="en-US" dirty="0" smtClean="0"/>
              <a:t>baryonic chemical </a:t>
            </a:r>
            <a:r>
              <a:rPr lang="en-US" dirty="0"/>
              <a:t>potential (B </a:t>
            </a:r>
            <a:r>
              <a:rPr lang="en-US" dirty="0" smtClean="0"/>
              <a:t>)[1].</a:t>
            </a:r>
            <a:endParaRPr lang="en-US" dirty="0"/>
          </a:p>
        </p:txBody>
      </p:sp>
      <p:sp>
        <p:nvSpPr>
          <p:cNvPr id="7" name="Rectangle 6"/>
          <p:cNvSpPr/>
          <p:nvPr/>
        </p:nvSpPr>
        <p:spPr>
          <a:xfrm>
            <a:off x="334566" y="188640"/>
            <a:ext cx="11521280" cy="1077218"/>
          </a:xfrm>
          <a:prstGeom prst="rect">
            <a:avLst/>
          </a:prstGeom>
        </p:spPr>
        <p:txBody>
          <a:bodyPr wrap="square">
            <a:spAutoFit/>
          </a:bodyPr>
          <a:lstStyle/>
          <a:p>
            <a:r>
              <a:rPr lang="mr-IN" sz="3200" b="1" dirty="0">
                <a:solidFill>
                  <a:srgbClr val="0000FF"/>
                </a:solidFill>
              </a:rPr>
              <a:t>Introduction.                                                                                           </a:t>
            </a:r>
            <a:endParaRPr lang="en-US" sz="3200" b="1" dirty="0" smtClean="0">
              <a:solidFill>
                <a:srgbClr val="0000FF"/>
              </a:solidFill>
            </a:endParaRPr>
          </a:p>
          <a:p>
            <a:r>
              <a:rPr lang="mr-IN" sz="3200" b="1" dirty="0" smtClean="0">
                <a:solidFill>
                  <a:srgbClr val="0000FF"/>
                </a:solidFill>
              </a:rPr>
              <a:t> </a:t>
            </a:r>
            <a:r>
              <a:rPr lang="mr-IN" sz="3200" b="1" dirty="0">
                <a:solidFill>
                  <a:srgbClr val="0000FF"/>
                </a:solidFill>
              </a:rPr>
              <a:t>QCD </a:t>
            </a:r>
            <a:r>
              <a:rPr lang="en-US" sz="3200" b="1" dirty="0" smtClean="0">
                <a:solidFill>
                  <a:srgbClr val="0000FF"/>
                </a:solidFill>
              </a:rPr>
              <a:t>phase diagram</a:t>
            </a:r>
            <a:endParaRPr lang="en-US" sz="3200" b="1" dirty="0">
              <a:solidFill>
                <a:srgbClr val="0000FF"/>
              </a:solidFill>
            </a:endParaRPr>
          </a:p>
        </p:txBody>
      </p:sp>
      <p:sp>
        <p:nvSpPr>
          <p:cNvPr id="12" name="Rectangle 11"/>
          <p:cNvSpPr/>
          <p:nvPr/>
        </p:nvSpPr>
        <p:spPr>
          <a:xfrm>
            <a:off x="5663158" y="4581128"/>
            <a:ext cx="6092825"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1632194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3200" dirty="0" smtClean="0">
                <a:solidFill>
                  <a:srgbClr val="0000FF"/>
                </a:solidFill>
                <a:latin typeface="Times New Roman"/>
                <a:cs typeface="Times New Roman"/>
              </a:rPr>
              <a:t>NA61/SHINE extensive search of CEP: </a:t>
            </a:r>
            <a:r>
              <a:rPr lang="en-US" sz="3200" dirty="0">
                <a:solidFill>
                  <a:srgbClr val="0000FF"/>
                </a:solidFill>
                <a:latin typeface="Times New Roman"/>
                <a:cs typeface="Times New Roman"/>
              </a:rPr>
              <a:t>√ </a:t>
            </a:r>
            <a:r>
              <a:rPr lang="en-US" sz="3200" dirty="0" smtClean="0">
                <a:solidFill>
                  <a:srgbClr val="0000FF"/>
                </a:solidFill>
                <a:latin typeface="Times New Roman"/>
                <a:cs typeface="Times New Roman"/>
              </a:rPr>
              <a:t>s</a:t>
            </a:r>
            <a:r>
              <a:rPr lang="en-US" sz="3200" baseline="-25000" dirty="0" smtClean="0">
                <a:solidFill>
                  <a:srgbClr val="0000FF"/>
                </a:solidFill>
                <a:latin typeface="Times New Roman"/>
                <a:cs typeface="Times New Roman"/>
              </a:rPr>
              <a:t>NN</a:t>
            </a:r>
            <a:r>
              <a:rPr lang="en-US" sz="3200" dirty="0">
                <a:solidFill>
                  <a:srgbClr val="0000FF"/>
                </a:solidFill>
                <a:latin typeface="Times New Roman"/>
                <a:cs typeface="Times New Roman"/>
              </a:rPr>
              <a:t>~</a:t>
            </a:r>
            <a:r>
              <a:rPr lang="en-US" sz="3200" dirty="0" smtClean="0">
                <a:solidFill>
                  <a:srgbClr val="0000FF"/>
                </a:solidFill>
                <a:latin typeface="Times New Roman"/>
                <a:cs typeface="Times New Roman"/>
              </a:rPr>
              <a:t>6</a:t>
            </a:r>
            <a:r>
              <a:rPr lang="en-US" sz="3200" dirty="0">
                <a:solidFill>
                  <a:srgbClr val="0000FF"/>
                </a:solidFill>
                <a:latin typeface="Times New Roman"/>
                <a:cs typeface="Times New Roman"/>
              </a:rPr>
              <a:t>-10 </a:t>
            </a:r>
            <a:r>
              <a:rPr lang="en-US" sz="3200" dirty="0" err="1" smtClean="0">
                <a:solidFill>
                  <a:srgbClr val="0000FF"/>
                </a:solidFill>
                <a:latin typeface="Times New Roman"/>
                <a:cs typeface="Times New Roman"/>
              </a:rPr>
              <a:t>GeV</a:t>
            </a:r>
            <a:r>
              <a:rPr lang="en-US" sz="3200" dirty="0" smtClean="0">
                <a:solidFill>
                  <a:srgbClr val="0000FF"/>
                </a:solidFill>
                <a:latin typeface="Times New Roman"/>
                <a:cs typeface="Times New Roman"/>
              </a:rPr>
              <a:t/>
            </a:r>
            <a:br>
              <a:rPr lang="en-US" sz="3200" dirty="0" smtClean="0">
                <a:solidFill>
                  <a:srgbClr val="0000FF"/>
                </a:solidFill>
                <a:latin typeface="Times New Roman"/>
                <a:cs typeface="Times New Roman"/>
              </a:rPr>
            </a:br>
            <a:r>
              <a:rPr lang="en-US" sz="3200" dirty="0">
                <a:solidFill>
                  <a:srgbClr val="0000FF"/>
                </a:solidFill>
                <a:latin typeface="Times New Roman"/>
                <a:cs typeface="Times New Roman"/>
              </a:rPr>
              <a:t/>
            </a:r>
            <a:br>
              <a:rPr lang="en-US" sz="3200" dirty="0">
                <a:solidFill>
                  <a:srgbClr val="0000FF"/>
                </a:solidFill>
                <a:latin typeface="Times New Roman"/>
                <a:cs typeface="Times New Roman"/>
              </a:rPr>
            </a:br>
            <a:r>
              <a:rPr lang="en-US" sz="3200" dirty="0" smtClean="0">
                <a:solidFill>
                  <a:srgbClr val="0000FF"/>
                </a:solidFill>
                <a:latin typeface="Times New Roman"/>
                <a:cs typeface="Times New Roman"/>
              </a:rPr>
              <a:t>             </a:t>
            </a:r>
            <a:r>
              <a:rPr lang="en-US" sz="2000" b="1" dirty="0" smtClean="0">
                <a:solidFill>
                  <a:srgbClr val="0000FF"/>
                </a:solidFill>
                <a:latin typeface="Times New Roman"/>
                <a:cs typeface="Times New Roman"/>
              </a:rPr>
              <a:t>NA61</a:t>
            </a:r>
            <a:r>
              <a:rPr lang="en-US" sz="2000" b="1" dirty="0">
                <a:solidFill>
                  <a:srgbClr val="0000FF"/>
                </a:solidFill>
                <a:latin typeface="Times New Roman"/>
                <a:cs typeface="Times New Roman"/>
              </a:rPr>
              <a:t>/SHINE strong interaction program, extensive </a:t>
            </a:r>
            <a:r>
              <a:rPr lang="en-US" sz="2000" b="1" dirty="0" smtClean="0">
                <a:solidFill>
                  <a:srgbClr val="0000FF"/>
                </a:solidFill>
                <a:latin typeface="Times New Roman"/>
                <a:cs typeface="Times New Roman"/>
              </a:rPr>
              <a:t>studies:</a:t>
            </a:r>
            <a:endParaRPr lang="en-US" sz="2000" b="1" dirty="0">
              <a:solidFill>
                <a:srgbClr val="0000FF"/>
              </a:solidFill>
              <a:latin typeface="Times New Roman"/>
              <a:cs typeface="Times New Roman"/>
            </a:endParaRPr>
          </a:p>
        </p:txBody>
      </p:sp>
      <p:sp>
        <p:nvSpPr>
          <p:cNvPr id="3" name="Content Placeholder 2"/>
          <p:cNvSpPr>
            <a:spLocks noGrp="1"/>
          </p:cNvSpPr>
          <p:nvPr>
            <p:ph idx="1"/>
          </p:nvPr>
        </p:nvSpPr>
        <p:spPr>
          <a:xfrm>
            <a:off x="4222998" y="1556792"/>
            <a:ext cx="7823399" cy="1440160"/>
          </a:xfrm>
        </p:spPr>
        <p:txBody>
          <a:bodyPr>
            <a:noAutofit/>
          </a:bodyPr>
          <a:lstStyle/>
          <a:p>
            <a:pPr>
              <a:buFont typeface="Wingdings" charset="2"/>
              <a:buChar char="Ø"/>
            </a:pPr>
            <a:r>
              <a:rPr lang="en-US" sz="2000" dirty="0" smtClean="0"/>
              <a:t>Multiplicity fluctuations--</a:t>
            </a:r>
            <a:r>
              <a:rPr lang="en-US" sz="2000" dirty="0">
                <a:solidFill>
                  <a:srgbClr val="FF0000"/>
                </a:solidFill>
              </a:rPr>
              <a:t>n</a:t>
            </a:r>
            <a:r>
              <a:rPr lang="en-US" sz="2000" dirty="0" smtClean="0">
                <a:solidFill>
                  <a:srgbClr val="FF0000"/>
                </a:solidFill>
              </a:rPr>
              <a:t>o </a:t>
            </a:r>
            <a:r>
              <a:rPr lang="en-US" sz="2000" dirty="0">
                <a:solidFill>
                  <a:srgbClr val="FF0000"/>
                </a:solidFill>
              </a:rPr>
              <a:t>collision energy dependence</a:t>
            </a:r>
            <a:r>
              <a:rPr lang="en-US" sz="2000" dirty="0"/>
              <a:t> has been observed in </a:t>
            </a:r>
            <a:r>
              <a:rPr lang="en-US" sz="2000" dirty="0" err="1"/>
              <a:t>Ar+Sc</a:t>
            </a:r>
            <a:r>
              <a:rPr lang="en-US" sz="2000" dirty="0"/>
              <a:t> </a:t>
            </a:r>
            <a:r>
              <a:rPr lang="en-US" sz="2000" dirty="0" smtClean="0"/>
              <a:t>data [1] </a:t>
            </a:r>
          </a:p>
          <a:p>
            <a:pPr>
              <a:buFont typeface="Wingdings" charset="2"/>
              <a:buChar char="Ø"/>
            </a:pPr>
            <a:r>
              <a:rPr lang="en-US" sz="2000" dirty="0" smtClean="0"/>
              <a:t>Net-charge fluctuations—</a:t>
            </a:r>
            <a:r>
              <a:rPr lang="en-US" sz="2000" dirty="0" smtClean="0">
                <a:solidFill>
                  <a:srgbClr val="FF0000"/>
                </a:solidFill>
              </a:rPr>
              <a:t>no significant non-monotonic signals</a:t>
            </a:r>
            <a:r>
              <a:rPr lang="en-US" sz="2000" dirty="0" smtClean="0"/>
              <a:t>[2]</a:t>
            </a:r>
          </a:p>
          <a:p>
            <a:pPr>
              <a:buFont typeface="Wingdings" charset="2"/>
              <a:buChar char="Ø"/>
            </a:pPr>
            <a:r>
              <a:rPr lang="en-US" sz="2000" dirty="0" smtClean="0">
                <a:solidFill>
                  <a:srgbClr val="000000"/>
                </a:solidFill>
              </a:rPr>
              <a:t>Bose</a:t>
            </a:r>
            <a:r>
              <a:rPr lang="en-US" sz="2000" dirty="0">
                <a:solidFill>
                  <a:srgbClr val="000000"/>
                </a:solidFill>
              </a:rPr>
              <a:t>-Einstein (HBT) </a:t>
            </a:r>
            <a:r>
              <a:rPr lang="en-US" sz="2000" dirty="0" smtClean="0">
                <a:solidFill>
                  <a:srgbClr val="000000"/>
                </a:solidFill>
              </a:rPr>
              <a:t>correlations </a:t>
            </a:r>
            <a:r>
              <a:rPr lang="mr-IN" sz="2000" dirty="0" smtClean="0">
                <a:solidFill>
                  <a:srgbClr val="000000"/>
                </a:solidFill>
              </a:rPr>
              <a:t>–</a:t>
            </a:r>
            <a:r>
              <a:rPr lang="en-US" sz="2000" dirty="0">
                <a:solidFill>
                  <a:srgbClr val="FF0000"/>
                </a:solidFill>
              </a:rPr>
              <a:t>no indication</a:t>
            </a:r>
            <a:r>
              <a:rPr lang="en-US" sz="2000" dirty="0">
                <a:solidFill>
                  <a:srgbClr val="000000"/>
                </a:solidFill>
              </a:rPr>
              <a:t> for critical behavior was observed so </a:t>
            </a:r>
            <a:r>
              <a:rPr lang="en-US" sz="2000" dirty="0" smtClean="0">
                <a:solidFill>
                  <a:srgbClr val="000000"/>
                </a:solidFill>
              </a:rPr>
              <a:t>far</a:t>
            </a:r>
            <a:r>
              <a:rPr lang="en-US" sz="2000" dirty="0">
                <a:solidFill>
                  <a:srgbClr val="000000"/>
                </a:solidFill>
              </a:rPr>
              <a:t>[3]</a:t>
            </a:r>
          </a:p>
          <a:p>
            <a:pPr>
              <a:buFont typeface="Wingdings" charset="2"/>
              <a:buChar char="Ø"/>
            </a:pPr>
            <a:r>
              <a:rPr lang="en-US" sz="2000" dirty="0" smtClean="0">
                <a:solidFill>
                  <a:srgbClr val="0000FF"/>
                </a:solidFill>
              </a:rPr>
              <a:t>Intermittency </a:t>
            </a:r>
            <a:r>
              <a:rPr lang="en-US" sz="2000" dirty="0">
                <a:solidFill>
                  <a:srgbClr val="0000FF"/>
                </a:solidFill>
              </a:rPr>
              <a:t>analysis </a:t>
            </a:r>
            <a:r>
              <a:rPr lang="en-US" sz="2000" dirty="0">
                <a:solidFill>
                  <a:srgbClr val="000000"/>
                </a:solidFill>
              </a:rPr>
              <a:t>of scaled factorial moments </a:t>
            </a:r>
            <a:r>
              <a:rPr lang="en-US" sz="2000" dirty="0" smtClean="0">
                <a:solidFill>
                  <a:srgbClr val="000000"/>
                </a:solidFill>
              </a:rPr>
              <a:t>[4] </a:t>
            </a:r>
            <a:r>
              <a:rPr lang="en-US" sz="2000" dirty="0" smtClean="0">
                <a:solidFill>
                  <a:srgbClr val="0000FF"/>
                </a:solidFill>
              </a:rPr>
              <a:t>--</a:t>
            </a:r>
            <a:r>
              <a:rPr lang="en-US" sz="2000" dirty="0" smtClean="0">
                <a:solidFill>
                  <a:srgbClr val="FF0000"/>
                </a:solidFill>
              </a:rPr>
              <a:t>no </a:t>
            </a:r>
            <a:r>
              <a:rPr lang="en-US" sz="2000" dirty="0">
                <a:solidFill>
                  <a:srgbClr val="FF0000"/>
                </a:solidFill>
              </a:rPr>
              <a:t>indication</a:t>
            </a:r>
            <a:r>
              <a:rPr lang="en-US" sz="2000" dirty="0">
                <a:solidFill>
                  <a:srgbClr val="0000FF"/>
                </a:solidFill>
              </a:rPr>
              <a:t> </a:t>
            </a:r>
            <a:r>
              <a:rPr lang="en-US" sz="2000" dirty="0"/>
              <a:t>for power-law increase with cumulative </a:t>
            </a:r>
            <a:r>
              <a:rPr lang="en-US" sz="2000" dirty="0" err="1"/>
              <a:t>pT</a:t>
            </a:r>
            <a:r>
              <a:rPr lang="en-US" sz="2000" dirty="0"/>
              <a:t> binning </a:t>
            </a:r>
            <a:r>
              <a:rPr lang="en-US" sz="2000" dirty="0" smtClean="0"/>
              <a:t>[5</a:t>
            </a:r>
            <a:r>
              <a:rPr lang="en-US" sz="2000" dirty="0" smtClean="0">
                <a:solidFill>
                  <a:srgbClr val="0000FF"/>
                </a:solidFill>
              </a:rPr>
              <a:t>]</a:t>
            </a:r>
          </a:p>
          <a:p>
            <a:pPr>
              <a:buFont typeface="Wingdings" charset="2"/>
              <a:buChar char="Ø"/>
            </a:pPr>
            <a:endParaRPr lang="en-US" sz="2000" dirty="0"/>
          </a:p>
          <a:p>
            <a:pPr>
              <a:buFont typeface="Wingdings" charset="2"/>
              <a:buChar char="Ø"/>
            </a:pPr>
            <a:endParaRPr lang="en-US" sz="2000" dirty="0"/>
          </a:p>
          <a:p>
            <a:pPr>
              <a:buFont typeface="Wingdings" charset="2"/>
              <a:buChar char="Ø"/>
            </a:pPr>
            <a:endParaRPr lang="en-US" sz="2000" dirty="0"/>
          </a:p>
        </p:txBody>
      </p:sp>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111430" y="4869160"/>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latin typeface="Times New Roman"/>
              <a:cs typeface="Times New Roman"/>
            </a:endParaRPr>
          </a:p>
        </p:txBody>
      </p:sp>
      <p:sp>
        <p:nvSpPr>
          <p:cNvPr id="10" name="Rectangle 9"/>
          <p:cNvSpPr/>
          <p:nvPr/>
        </p:nvSpPr>
        <p:spPr>
          <a:xfrm>
            <a:off x="5159103" y="4149080"/>
            <a:ext cx="7031310" cy="3447098"/>
          </a:xfrm>
          <a:prstGeom prst="rect">
            <a:avLst/>
          </a:prstGeom>
        </p:spPr>
        <p:txBody>
          <a:bodyPr wrap="square">
            <a:spAutoFit/>
          </a:bodyPr>
          <a:lstStyle/>
          <a:p>
            <a:r>
              <a:rPr lang="en-US" sz="1600" dirty="0" smtClean="0"/>
              <a:t>[1] </a:t>
            </a:r>
            <a:r>
              <a:rPr lang="sk-SK" sz="1600" dirty="0"/>
              <a:t>NA61/SHINE, PoS CPOD2017 (2018) </a:t>
            </a:r>
            <a:r>
              <a:rPr lang="sk-SK" sz="1600" dirty="0" smtClean="0"/>
              <a:t>012; Andronov</a:t>
            </a:r>
            <a:r>
              <a:rPr lang="sk-SK" sz="1600" dirty="0"/>
              <a:t>, Kuich, Gazdzicki, Universe 9 (2023) 2, </a:t>
            </a:r>
            <a:r>
              <a:rPr lang="sk-SK" sz="1600" dirty="0" smtClean="0"/>
              <a:t>106</a:t>
            </a:r>
          </a:p>
          <a:p>
            <a:r>
              <a:rPr lang="sk-SK" sz="1600" dirty="0" smtClean="0"/>
              <a:t>[2] </a:t>
            </a:r>
            <a:r>
              <a:rPr lang="sk-SK" sz="1600" dirty="0"/>
              <a:t>NA61/SHINE, PoS(PANIC2021)238 NA61/SHINE, Status Report 2022 </a:t>
            </a:r>
            <a:endParaRPr lang="sk-SK" sz="1600" dirty="0" smtClean="0"/>
          </a:p>
          <a:p>
            <a:r>
              <a:rPr lang="sk-SK" sz="1600" dirty="0" smtClean="0"/>
              <a:t>[3] </a:t>
            </a:r>
            <a:r>
              <a:rPr lang="sk-SK" sz="1600" dirty="0"/>
              <a:t>S´andor L¨ok¨</a:t>
            </a:r>
            <a:r>
              <a:rPr lang="sk-SK" sz="1600" dirty="0" smtClean="0"/>
              <a:t>os, Probing </a:t>
            </a:r>
            <a:r>
              <a:rPr lang="sk-SK" sz="1600" dirty="0"/>
              <a:t>the QCD phase diagram with HBT </a:t>
            </a:r>
            <a:r>
              <a:rPr lang="sk-SK" sz="1600" dirty="0" smtClean="0"/>
              <a:t>femtoscopy,</a:t>
            </a:r>
            <a:r>
              <a:rPr lang="en-US" sz="1600" dirty="0"/>
              <a:t> arXiv:2206.13952v2 [</a:t>
            </a:r>
            <a:r>
              <a:rPr lang="en-US" sz="1600" dirty="0" err="1"/>
              <a:t>hep</a:t>
            </a:r>
            <a:r>
              <a:rPr lang="en-US" sz="1600" dirty="0"/>
              <a:t>-ex] 13 Oct </a:t>
            </a:r>
            <a:r>
              <a:rPr lang="en-US" sz="1600" dirty="0" smtClean="0"/>
              <a:t>2022, </a:t>
            </a:r>
            <a:r>
              <a:rPr lang="is-IS" sz="1600" dirty="0"/>
              <a:t>Acta Phys. Pol. B Proc. Suppl. 15, 3-A30 (2022)</a:t>
            </a:r>
            <a:endParaRPr lang="sk-SK" sz="1600" dirty="0"/>
          </a:p>
          <a:p>
            <a:r>
              <a:rPr lang="pt-BR" sz="1600" dirty="0" smtClean="0"/>
              <a:t>[4] N</a:t>
            </a:r>
            <a:r>
              <a:rPr lang="pt-BR" sz="1600" dirty="0"/>
              <a:t>. </a:t>
            </a:r>
            <a:r>
              <a:rPr lang="pt-BR" sz="1600" dirty="0" err="1"/>
              <a:t>Antoniu</a:t>
            </a:r>
            <a:r>
              <a:rPr lang="pt-BR" sz="1600" dirty="0"/>
              <a:t> et al., Phys.Rev.Lett.97 (2006) 032002 </a:t>
            </a:r>
            <a:endParaRPr lang="pt-BR" sz="1600" dirty="0" smtClean="0"/>
          </a:p>
          <a:p>
            <a:r>
              <a:rPr lang="en-US" sz="1600" dirty="0"/>
              <a:t>[5</a:t>
            </a:r>
            <a:r>
              <a:rPr lang="en-US" sz="1600" dirty="0" smtClean="0"/>
              <a:t>]</a:t>
            </a:r>
            <a:r>
              <a:rPr lang="is-IS" sz="1600" dirty="0"/>
              <a:t> NA61/SHINE, EPJC 83 (2023) </a:t>
            </a:r>
            <a:r>
              <a:rPr lang="is-IS" sz="1600" dirty="0" smtClean="0"/>
              <a:t>881;  </a:t>
            </a:r>
            <a:r>
              <a:rPr lang="is-IS" sz="1600" dirty="0"/>
              <a:t>NA61/SHINE, EPJC 84 (2024) 7, 741 </a:t>
            </a:r>
          </a:p>
          <a:p>
            <a:endParaRPr lang="en-US" dirty="0"/>
          </a:p>
          <a:p>
            <a:endParaRPr lang="pt-BR" dirty="0"/>
          </a:p>
          <a:p>
            <a:endParaRPr lang="sk-SK" dirty="0"/>
          </a:p>
          <a:p>
            <a:r>
              <a:rPr lang="sk-SK" dirty="0" smtClean="0"/>
              <a:t> </a:t>
            </a:r>
            <a:endParaRPr lang="sk-SK" dirty="0"/>
          </a:p>
          <a:p>
            <a:endParaRPr lang="en-US" dirty="0"/>
          </a:p>
        </p:txBody>
      </p:sp>
      <p:sp>
        <p:nvSpPr>
          <p:cNvPr id="4" name="Slide Number Placeholder 3"/>
          <p:cNvSpPr>
            <a:spLocks noGrp="1"/>
          </p:cNvSpPr>
          <p:nvPr>
            <p:ph type="sldNum" sz="quarter" idx="12"/>
          </p:nvPr>
        </p:nvSpPr>
        <p:spPr/>
        <p:txBody>
          <a:bodyPr/>
          <a:lstStyle/>
          <a:p>
            <a:fld id="{220E8156-41CA-4243-A2EA-A419F1929A78}" type="slidenum">
              <a:rPr lang="ru-RU" smtClean="0"/>
              <a:pPr/>
              <a:t>4</a:t>
            </a:fld>
            <a:endParaRPr lang="ru-RU"/>
          </a:p>
        </p:txBody>
      </p:sp>
      <p:pic>
        <p:nvPicPr>
          <p:cNvPr id="8" name="Picture 7"/>
          <p:cNvPicPr>
            <a:picLocks noChangeAspect="1"/>
          </p:cNvPicPr>
          <p:nvPr/>
        </p:nvPicPr>
        <p:blipFill>
          <a:blip r:embed="rId3"/>
          <a:stretch>
            <a:fillRect/>
          </a:stretch>
        </p:blipFill>
        <p:spPr>
          <a:xfrm>
            <a:off x="0" y="1988840"/>
            <a:ext cx="4099024" cy="2065908"/>
          </a:xfrm>
          <a:prstGeom prst="rect">
            <a:avLst/>
          </a:prstGeom>
        </p:spPr>
      </p:pic>
      <p:pic>
        <p:nvPicPr>
          <p:cNvPr id="12" name="Picture 11"/>
          <p:cNvPicPr>
            <a:picLocks noChangeAspect="1"/>
          </p:cNvPicPr>
          <p:nvPr/>
        </p:nvPicPr>
        <p:blipFill>
          <a:blip r:embed="rId4"/>
          <a:stretch>
            <a:fillRect/>
          </a:stretch>
        </p:blipFill>
        <p:spPr>
          <a:xfrm>
            <a:off x="118542" y="4077072"/>
            <a:ext cx="5107655" cy="2304256"/>
          </a:xfrm>
          <a:prstGeom prst="rect">
            <a:avLst/>
          </a:prstGeom>
        </p:spPr>
      </p:pic>
      <p:sp>
        <p:nvSpPr>
          <p:cNvPr id="6" name="Left Arrow 5"/>
          <p:cNvSpPr/>
          <p:nvPr/>
        </p:nvSpPr>
        <p:spPr>
          <a:xfrm rot="19165325">
            <a:off x="3942656" y="3653516"/>
            <a:ext cx="648072" cy="484632"/>
          </a:xfrm>
          <a:prstGeom prst="lef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184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pic>
        <p:nvPicPr>
          <p:cNvPr id="7" name="Content Placeholder 6"/>
          <p:cNvPicPr>
            <a:picLocks noGrp="1" noChangeAspect="1"/>
          </p:cNvPicPr>
          <p:nvPr>
            <p:ph idx="1"/>
          </p:nvPr>
        </p:nvPicPr>
        <p:blipFill rotWithShape="1">
          <a:blip r:embed="rId3"/>
          <a:srcRect t="6" b="6"/>
          <a:stretch/>
        </p:blipFill>
        <p:spPr>
          <a:xfrm>
            <a:off x="4295006" y="1052736"/>
            <a:ext cx="3163591" cy="4104456"/>
          </a:xfrm>
        </p:spPr>
      </p:pic>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7675563" y="1196752"/>
            <a:ext cx="453650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Energy dependence </a:t>
            </a:r>
            <a:r>
              <a:rPr lang="en-US" sz="2000" dirty="0"/>
              <a:t>of </a:t>
            </a:r>
            <a:r>
              <a:rPr lang="en-US" sz="2000" dirty="0" err="1"/>
              <a:t>Λ</a:t>
            </a:r>
            <a:r>
              <a:rPr lang="en-US" sz="2000" dirty="0"/>
              <a:t> , ̄</a:t>
            </a:r>
            <a:r>
              <a:rPr lang="en-US" sz="2000" dirty="0" err="1" smtClean="0"/>
              <a:t>Λ</a:t>
            </a:r>
            <a:r>
              <a:rPr lang="en-US" sz="2000" dirty="0" smtClean="0"/>
              <a:t>, </a:t>
            </a:r>
            <a:r>
              <a:rPr lang="en-US" sz="2000" dirty="0" err="1"/>
              <a:t>Ξ</a:t>
            </a:r>
            <a:r>
              <a:rPr lang="en-US" sz="2000" baseline="30000" dirty="0"/>
              <a:t>−</a:t>
            </a:r>
            <a:r>
              <a:rPr lang="en-US" sz="2000" dirty="0"/>
              <a:t> , </a:t>
            </a:r>
            <a:r>
              <a:rPr lang="en-US" sz="2000" dirty="0" smtClean="0"/>
              <a:t>and </a:t>
            </a:r>
            <a:r>
              <a:rPr lang="el-GR" sz="2000" dirty="0" smtClean="0"/>
              <a:t>Ξ</a:t>
            </a:r>
            <a:r>
              <a:rPr lang="en-US" sz="2000" baseline="30000" dirty="0" smtClean="0"/>
              <a:t>+</a:t>
            </a:r>
            <a:r>
              <a:rPr lang="en-US" sz="2000" dirty="0" smtClean="0"/>
              <a:t> </a:t>
            </a:r>
            <a:r>
              <a:rPr lang="en-US" sz="2000" dirty="0" err="1"/>
              <a:t>midrapidity</a:t>
            </a:r>
            <a:r>
              <a:rPr lang="en-US" sz="2000" dirty="0"/>
              <a:t> yield ratio </a:t>
            </a:r>
            <a:r>
              <a:rPr lang="en-US" sz="2000" dirty="0" smtClean="0"/>
              <a:t>to that </a:t>
            </a:r>
            <a:r>
              <a:rPr lang="en-US" sz="2000" dirty="0"/>
              <a:t>of </a:t>
            </a:r>
            <a:r>
              <a:rPr lang="en-US" sz="2000" dirty="0" err="1"/>
              <a:t>pions</a:t>
            </a:r>
            <a:r>
              <a:rPr lang="en-US" sz="2000" dirty="0"/>
              <a:t> (1.5 ( </a:t>
            </a:r>
            <a:r>
              <a:rPr lang="en-US" sz="2000" dirty="0" smtClean="0"/>
              <a:t>π</a:t>
            </a:r>
            <a:r>
              <a:rPr lang="en-US" sz="2000" baseline="30000" dirty="0" smtClean="0"/>
              <a:t>+ </a:t>
            </a:r>
            <a:r>
              <a:rPr lang="en-US" sz="2000" dirty="0"/>
              <a:t>+ </a:t>
            </a:r>
            <a:r>
              <a:rPr lang="en-US" sz="2000" dirty="0" smtClean="0"/>
              <a:t>π</a:t>
            </a:r>
            <a:r>
              <a:rPr lang="en-US" sz="2000" baseline="30000" dirty="0" smtClean="0"/>
              <a:t>− </a:t>
            </a:r>
            <a:r>
              <a:rPr lang="en-US" sz="2000" dirty="0"/>
              <a:t>)) </a:t>
            </a:r>
            <a:r>
              <a:rPr lang="en-US" sz="2000" dirty="0" smtClean="0"/>
              <a:t>in central </a:t>
            </a:r>
            <a:r>
              <a:rPr lang="en-US" sz="2000" dirty="0" err="1"/>
              <a:t>Au+Au</a:t>
            </a:r>
            <a:r>
              <a:rPr lang="en-US" sz="2000" dirty="0"/>
              <a:t> collisions </a:t>
            </a:r>
            <a:r>
              <a:rPr lang="en-US" sz="2000" dirty="0" smtClean="0"/>
              <a:t>from STAR </a:t>
            </a:r>
            <a:r>
              <a:rPr lang="en-US" sz="2000" dirty="0"/>
              <a:t>BES, compared with </a:t>
            </a:r>
            <a:r>
              <a:rPr lang="en-US" sz="2000" dirty="0" smtClean="0"/>
              <a:t>the existing </a:t>
            </a:r>
            <a:r>
              <a:rPr lang="en-US" sz="2000" dirty="0"/>
              <a:t>data from various </a:t>
            </a:r>
            <a:r>
              <a:rPr lang="en-US" sz="2000" dirty="0" smtClean="0"/>
              <a:t>other </a:t>
            </a:r>
            <a:r>
              <a:rPr lang="en-US" sz="2000" dirty="0" smtClean="0">
                <a:solidFill>
                  <a:srgbClr val="000000"/>
                </a:solidFill>
              </a:rPr>
              <a:t>experiments (see in [2]).</a:t>
            </a:r>
          </a:p>
          <a:p>
            <a:pPr marL="0" indent="0">
              <a:buNone/>
            </a:pPr>
            <a:r>
              <a:rPr lang="en-US" sz="2000" b="1" dirty="0" smtClean="0">
                <a:solidFill>
                  <a:srgbClr val="000000"/>
                </a:solidFill>
              </a:rPr>
              <a:t>Two explanations:</a:t>
            </a:r>
          </a:p>
        </p:txBody>
      </p:sp>
      <p:sp>
        <p:nvSpPr>
          <p:cNvPr id="10" name="Rectangle 9"/>
          <p:cNvSpPr/>
          <p:nvPr/>
        </p:nvSpPr>
        <p:spPr>
          <a:xfrm>
            <a:off x="190550" y="5657671"/>
            <a:ext cx="11521280" cy="1200329"/>
          </a:xfrm>
          <a:prstGeom prst="rect">
            <a:avLst/>
          </a:prstGeom>
        </p:spPr>
        <p:txBody>
          <a:bodyPr wrap="square">
            <a:spAutoFit/>
          </a:bodyPr>
          <a:lstStyle/>
          <a:p>
            <a:r>
              <a:rPr lang="en-US" dirty="0" smtClean="0"/>
              <a:t>[1] </a:t>
            </a:r>
            <a:r>
              <a:rPr lang="en-US" dirty="0">
                <a:hlinkClick r:id="rId4"/>
              </a:rPr>
              <a:t>http://</a:t>
            </a:r>
            <a:r>
              <a:rPr lang="en-US" dirty="0" err="1">
                <a:hlinkClick r:id="rId4"/>
              </a:rPr>
              <a:t>cds.cern.ch</a:t>
            </a:r>
            <a:r>
              <a:rPr lang="en-US" dirty="0">
                <a:hlinkClick r:id="rId4"/>
              </a:rPr>
              <a:t>/record/2878507/files/SPSC-SR-336.pdf</a:t>
            </a:r>
            <a:endParaRPr lang="en-US" dirty="0"/>
          </a:p>
          <a:p>
            <a:r>
              <a:rPr lang="en-US" dirty="0"/>
              <a:t>[2</a:t>
            </a:r>
            <a:r>
              <a:rPr lang="en-US" dirty="0" smtClean="0"/>
              <a:t>] Chen</a:t>
            </a:r>
            <a:r>
              <a:rPr lang="en-US" dirty="0"/>
              <a:t>, JH., Dong, X., He, XH. et </a:t>
            </a:r>
            <a:r>
              <a:rPr lang="en-US" dirty="0" smtClean="0"/>
              <a:t>al., “Properties </a:t>
            </a:r>
            <a:r>
              <a:rPr lang="en-US" dirty="0"/>
              <a:t>of the QCD matter: review of selected results from the relativistic heavy ion collider beam energy scan (RHIC BES) </a:t>
            </a:r>
            <a:r>
              <a:rPr lang="en-US" dirty="0" smtClean="0"/>
              <a:t>program”. </a:t>
            </a:r>
            <a:r>
              <a:rPr lang="en-US" dirty="0"/>
              <a:t>NUCL SCI TECH 35, 214 (</a:t>
            </a:r>
            <a:r>
              <a:rPr lang="en-US" dirty="0" smtClean="0"/>
              <a:t>2024). </a:t>
            </a:r>
            <a:r>
              <a:rPr lang="en-US" sz="1400" dirty="0">
                <a:hlinkClick r:id="rId5"/>
              </a:rPr>
              <a:t>https://doi.org/10.1007/s41365-024-01591-2</a:t>
            </a:r>
            <a:endParaRPr lang="en-US" sz="1400" dirty="0"/>
          </a:p>
          <a:p>
            <a:r>
              <a:rPr lang="en-US" dirty="0" smtClean="0"/>
              <a:t>[3] A</a:t>
            </a:r>
            <a:r>
              <a:rPr lang="en-US" dirty="0"/>
              <a:t>. </a:t>
            </a:r>
            <a:r>
              <a:rPr lang="en-US" dirty="0" err="1"/>
              <a:t>Andronic</a:t>
            </a:r>
            <a:r>
              <a:rPr lang="en-US" dirty="0"/>
              <a:t>, P. Braun-</a:t>
            </a:r>
            <a:r>
              <a:rPr lang="en-US" dirty="0" err="1"/>
              <a:t>Muniziger</a:t>
            </a:r>
            <a:r>
              <a:rPr lang="en-US" dirty="0" smtClean="0"/>
              <a:t>, </a:t>
            </a:r>
            <a:r>
              <a:rPr lang="en-US" dirty="0" err="1" smtClean="0"/>
              <a:t>Krzysztov</a:t>
            </a:r>
            <a:r>
              <a:rPr lang="en-US" dirty="0" smtClean="0"/>
              <a:t> </a:t>
            </a:r>
            <a:r>
              <a:rPr lang="en-US" dirty="0" err="1"/>
              <a:t>Redlich</a:t>
            </a:r>
            <a:r>
              <a:rPr lang="en-US" dirty="0"/>
              <a:t> &amp; J. </a:t>
            </a:r>
            <a:r>
              <a:rPr lang="en-US" dirty="0" err="1"/>
              <a:t>Stachel</a:t>
            </a:r>
            <a:r>
              <a:rPr lang="en-US" dirty="0"/>
              <a:t> , </a:t>
            </a:r>
            <a:r>
              <a:rPr lang="en-US" dirty="0" smtClean="0"/>
              <a:t>Nature 561</a:t>
            </a:r>
            <a:r>
              <a:rPr lang="en-US" dirty="0"/>
              <a:t>, 312 (2018</a:t>
            </a:r>
            <a:r>
              <a:rPr lang="en-US" dirty="0" smtClean="0"/>
              <a:t>); </a:t>
            </a:r>
            <a:r>
              <a:rPr lang="is-IS" dirty="0">
                <a:hlinkClick r:id="rId6"/>
              </a:rPr>
              <a:t>arXiv:1710.09425</a:t>
            </a:r>
            <a:endParaRPr lang="en-US" dirty="0" smtClean="0"/>
          </a:p>
        </p:txBody>
      </p:sp>
      <p:sp>
        <p:nvSpPr>
          <p:cNvPr id="4" name="Slide Number Placeholder 3"/>
          <p:cNvSpPr>
            <a:spLocks noGrp="1"/>
          </p:cNvSpPr>
          <p:nvPr>
            <p:ph type="sldNum" sz="quarter" idx="12"/>
          </p:nvPr>
        </p:nvSpPr>
        <p:spPr/>
        <p:txBody>
          <a:bodyPr/>
          <a:lstStyle/>
          <a:p>
            <a:fld id="{220E8156-41CA-4243-A2EA-A419F1929A78}" type="slidenum">
              <a:rPr lang="ru-RU" smtClean="0"/>
              <a:pPr/>
              <a:t>5</a:t>
            </a:fld>
            <a:endParaRPr lang="ru-RU" dirty="0"/>
          </a:p>
        </p:txBody>
      </p:sp>
      <p:sp>
        <p:nvSpPr>
          <p:cNvPr id="12" name="Rectangle 11"/>
          <p:cNvSpPr/>
          <p:nvPr/>
        </p:nvSpPr>
        <p:spPr>
          <a:xfrm>
            <a:off x="190550" y="4293096"/>
            <a:ext cx="4104456" cy="1323439"/>
          </a:xfrm>
          <a:prstGeom prst="rect">
            <a:avLst/>
          </a:prstGeom>
        </p:spPr>
        <p:txBody>
          <a:bodyPr wrap="square">
            <a:spAutoFit/>
          </a:bodyPr>
          <a:lstStyle/>
          <a:p>
            <a:r>
              <a:rPr lang="en-US" sz="2000" dirty="0"/>
              <a:t>E</a:t>
            </a:r>
            <a:r>
              <a:rPr lang="en-US" sz="2000" dirty="0" smtClean="0"/>
              <a:t>nergy </a:t>
            </a:r>
            <a:r>
              <a:rPr lang="en-US" sz="2000" dirty="0"/>
              <a:t>dependence of the K</a:t>
            </a:r>
            <a:r>
              <a:rPr lang="en-US" sz="2000" baseline="30000" dirty="0"/>
              <a:t>+</a:t>
            </a:r>
            <a:r>
              <a:rPr lang="en-US" sz="2000" dirty="0"/>
              <a:t>/π</a:t>
            </a:r>
            <a:r>
              <a:rPr lang="en-US" sz="2000" baseline="30000" dirty="0"/>
              <a:t>+</a:t>
            </a:r>
            <a:r>
              <a:rPr lang="en-US" sz="2000" dirty="0"/>
              <a:t> </a:t>
            </a:r>
            <a:r>
              <a:rPr lang="en-US" sz="2000" dirty="0" smtClean="0"/>
              <a:t>ratio</a:t>
            </a:r>
          </a:p>
          <a:p>
            <a:r>
              <a:rPr lang="en-US" sz="2000" dirty="0" smtClean="0"/>
              <a:t> </a:t>
            </a:r>
            <a:r>
              <a:rPr lang="en-US" sz="2000" dirty="0"/>
              <a:t>at mid-</a:t>
            </a:r>
            <a:r>
              <a:rPr lang="en-US" sz="2000" dirty="0" smtClean="0"/>
              <a:t>rapidity </a:t>
            </a:r>
            <a:r>
              <a:rPr lang="en-US" sz="2000" dirty="0"/>
              <a:t>for central </a:t>
            </a:r>
            <a:r>
              <a:rPr lang="en-US" sz="2000" dirty="0" smtClean="0"/>
              <a:t>(1</a:t>
            </a:r>
            <a:r>
              <a:rPr lang="mr-IN" sz="2000" dirty="0" smtClean="0"/>
              <a:t>0%</a:t>
            </a:r>
            <a:r>
              <a:rPr lang="en-US" sz="2000" dirty="0" smtClean="0"/>
              <a:t>)</a:t>
            </a:r>
          </a:p>
          <a:p>
            <a:r>
              <a:rPr lang="en-US" sz="2000" dirty="0" err="1" smtClean="0"/>
              <a:t>Xe</a:t>
            </a:r>
            <a:r>
              <a:rPr lang="en-US" sz="2000" dirty="0" err="1"/>
              <a:t>+La</a:t>
            </a:r>
            <a:r>
              <a:rPr lang="en-US" sz="2000" dirty="0"/>
              <a:t>, </a:t>
            </a:r>
            <a:r>
              <a:rPr lang="en-US" sz="2000" dirty="0" err="1"/>
              <a:t>Ar+Sc</a:t>
            </a:r>
            <a:r>
              <a:rPr lang="en-US" sz="2000" dirty="0"/>
              <a:t>, </a:t>
            </a:r>
            <a:r>
              <a:rPr lang="en-US" sz="2000" dirty="0" err="1"/>
              <a:t>Be+Be</a:t>
            </a:r>
            <a:r>
              <a:rPr lang="en-US" sz="2000" dirty="0"/>
              <a:t>, </a:t>
            </a:r>
            <a:r>
              <a:rPr lang="en-US" sz="2000" dirty="0" err="1"/>
              <a:t>Pb+Pb</a:t>
            </a:r>
            <a:r>
              <a:rPr lang="en-US" sz="2000" dirty="0"/>
              <a:t>, </a:t>
            </a:r>
            <a:endParaRPr lang="en-US" sz="2000" dirty="0" smtClean="0"/>
          </a:p>
          <a:p>
            <a:r>
              <a:rPr lang="en-US" sz="2000" dirty="0" smtClean="0"/>
              <a:t>and </a:t>
            </a:r>
            <a:r>
              <a:rPr lang="en-US" sz="2000" dirty="0" err="1"/>
              <a:t>Au+Au</a:t>
            </a:r>
            <a:r>
              <a:rPr lang="en-US" sz="2000" dirty="0"/>
              <a:t> </a:t>
            </a:r>
            <a:r>
              <a:rPr lang="en-US" sz="2000" dirty="0" smtClean="0"/>
              <a:t>collisions  [1]</a:t>
            </a:r>
            <a:endParaRPr lang="en-US" sz="2000" dirty="0"/>
          </a:p>
        </p:txBody>
      </p:sp>
      <p:pic>
        <p:nvPicPr>
          <p:cNvPr id="13" name="Picture 12"/>
          <p:cNvPicPr>
            <a:picLocks noChangeAspect="1"/>
          </p:cNvPicPr>
          <p:nvPr/>
        </p:nvPicPr>
        <p:blipFill>
          <a:blip r:embed="rId7"/>
          <a:stretch>
            <a:fillRect/>
          </a:stretch>
        </p:blipFill>
        <p:spPr>
          <a:xfrm>
            <a:off x="425141" y="1268760"/>
            <a:ext cx="3381445" cy="3168352"/>
          </a:xfrm>
          <a:prstGeom prst="rect">
            <a:avLst/>
          </a:prstGeom>
        </p:spPr>
      </p:pic>
      <p:sp>
        <p:nvSpPr>
          <p:cNvPr id="3" name="Rectangle 2"/>
          <p:cNvSpPr/>
          <p:nvPr/>
        </p:nvSpPr>
        <p:spPr>
          <a:xfrm>
            <a:off x="2062758" y="980728"/>
            <a:ext cx="1360130" cy="369332"/>
          </a:xfrm>
          <a:prstGeom prst="rect">
            <a:avLst/>
          </a:prstGeom>
        </p:spPr>
        <p:txBody>
          <a:bodyPr wrap="none">
            <a:spAutoFit/>
          </a:bodyPr>
          <a:lstStyle/>
          <a:p>
            <a:r>
              <a:rPr lang="en-US" dirty="0"/>
              <a:t>NA61/SHINE </a:t>
            </a:r>
          </a:p>
        </p:txBody>
      </p:sp>
      <p:sp>
        <p:nvSpPr>
          <p:cNvPr id="6" name="Rectangle 5"/>
          <p:cNvSpPr/>
          <p:nvPr/>
        </p:nvSpPr>
        <p:spPr>
          <a:xfrm>
            <a:off x="7625011" y="3356992"/>
            <a:ext cx="4536504" cy="2585323"/>
          </a:xfrm>
          <a:prstGeom prst="rect">
            <a:avLst/>
          </a:prstGeom>
        </p:spPr>
        <p:txBody>
          <a:bodyPr wrap="square">
            <a:spAutoFit/>
          </a:bodyPr>
          <a:lstStyle/>
          <a:p>
            <a:pPr marL="285750" indent="-285750">
              <a:buFont typeface="Wingdings" charset="2"/>
              <a:buChar char="Ø"/>
            </a:pPr>
            <a:r>
              <a:rPr lang="en-US" b="1" dirty="0" smtClean="0">
                <a:solidFill>
                  <a:srgbClr val="FF0000"/>
                </a:solidFill>
              </a:rPr>
              <a:t>NA61/SHINE: </a:t>
            </a:r>
            <a:r>
              <a:rPr lang="en-US" dirty="0" smtClean="0">
                <a:solidFill>
                  <a:srgbClr val="FF0000"/>
                </a:solidFill>
              </a:rPr>
              <a:t>Studying </a:t>
            </a:r>
            <a:r>
              <a:rPr lang="en-US" dirty="0">
                <a:solidFill>
                  <a:srgbClr val="FF0000"/>
                </a:solidFill>
              </a:rPr>
              <a:t>the properties of the onset </a:t>
            </a:r>
            <a:r>
              <a:rPr lang="en-US" dirty="0" smtClean="0">
                <a:solidFill>
                  <a:srgbClr val="FF0000"/>
                </a:solidFill>
              </a:rPr>
              <a:t>of </a:t>
            </a:r>
            <a:r>
              <a:rPr lang="en-US" dirty="0" err="1" smtClean="0">
                <a:solidFill>
                  <a:srgbClr val="FF0000"/>
                </a:solidFill>
              </a:rPr>
              <a:t>deconfinement</a:t>
            </a:r>
            <a:r>
              <a:rPr lang="en-US" dirty="0" smtClean="0">
                <a:solidFill>
                  <a:srgbClr val="FF0000"/>
                </a:solidFill>
              </a:rPr>
              <a:t>[1].</a:t>
            </a:r>
          </a:p>
          <a:p>
            <a:pPr marL="285750" indent="-285750">
              <a:buFont typeface="Wingdings" charset="2"/>
              <a:buChar char="Ø"/>
            </a:pPr>
            <a:r>
              <a:rPr lang="en-US" dirty="0" smtClean="0">
                <a:solidFill>
                  <a:srgbClr val="FF0000"/>
                </a:solidFill>
              </a:rPr>
              <a:t> </a:t>
            </a:r>
            <a:r>
              <a:rPr lang="en-US" dirty="0"/>
              <a:t>  </a:t>
            </a:r>
            <a:r>
              <a:rPr lang="en-US" b="1" dirty="0">
                <a:solidFill>
                  <a:srgbClr val="FF0000"/>
                </a:solidFill>
              </a:rPr>
              <a:t>S</a:t>
            </a:r>
            <a:r>
              <a:rPr lang="en-US" b="1" dirty="0" smtClean="0">
                <a:solidFill>
                  <a:srgbClr val="FF0000"/>
                </a:solidFill>
              </a:rPr>
              <a:t>tatistical </a:t>
            </a:r>
            <a:r>
              <a:rPr lang="en-US" b="1" dirty="0">
                <a:solidFill>
                  <a:srgbClr val="FF0000"/>
                </a:solidFill>
              </a:rPr>
              <a:t>hadron gas model (SHM</a:t>
            </a:r>
            <a:r>
              <a:rPr lang="en-US" b="1" dirty="0" smtClean="0">
                <a:solidFill>
                  <a:srgbClr val="FF0000"/>
                </a:solidFill>
              </a:rPr>
              <a:t>) [3</a:t>
            </a:r>
            <a:r>
              <a:rPr lang="en-US" dirty="0" smtClean="0">
                <a:solidFill>
                  <a:srgbClr val="FF0000"/>
                </a:solidFill>
              </a:rPr>
              <a:t>]:</a:t>
            </a:r>
          </a:p>
          <a:p>
            <a:r>
              <a:rPr lang="en-US" dirty="0" smtClean="0">
                <a:solidFill>
                  <a:srgbClr val="FF0000"/>
                </a:solidFill>
              </a:rPr>
              <a:t> is close to data[2]  </a:t>
            </a:r>
            <a:r>
              <a:rPr lang="en-US" dirty="0">
                <a:solidFill>
                  <a:srgbClr val="FF0000"/>
                </a:solidFill>
              </a:rPr>
              <a:t>reflecting the evolution of the fireball composition at freeze-out as a function of energy</a:t>
            </a:r>
            <a:r>
              <a:rPr lang="en-US" dirty="0" smtClean="0">
                <a:solidFill>
                  <a:srgbClr val="FF0000"/>
                </a:solidFill>
              </a:rPr>
              <a:t>.</a:t>
            </a:r>
            <a:r>
              <a:rPr lang="en-US" dirty="0"/>
              <a:t> </a:t>
            </a:r>
            <a:r>
              <a:rPr lang="en-US" dirty="0" smtClean="0">
                <a:solidFill>
                  <a:srgbClr val="FF0000"/>
                </a:solidFill>
              </a:rPr>
              <a:t>(Includes the </a:t>
            </a:r>
            <a:r>
              <a:rPr lang="en-US" dirty="0">
                <a:solidFill>
                  <a:srgbClr val="FF0000"/>
                </a:solidFill>
              </a:rPr>
              <a:t>threshold for strangeness production, determined in the model by the </a:t>
            </a:r>
            <a:r>
              <a:rPr lang="en-US" dirty="0" smtClean="0">
                <a:solidFill>
                  <a:srgbClr val="FF0000"/>
                </a:solidFill>
              </a:rPr>
              <a:t>steep </a:t>
            </a:r>
            <a:r>
              <a:rPr lang="en-US" dirty="0" err="1" smtClean="0">
                <a:solidFill>
                  <a:srgbClr val="FF0000"/>
                </a:solidFill>
              </a:rPr>
              <a:t>encrease</a:t>
            </a:r>
            <a:r>
              <a:rPr lang="en-US" dirty="0" smtClean="0">
                <a:solidFill>
                  <a:srgbClr val="FF0000"/>
                </a:solidFill>
              </a:rPr>
              <a:t> </a:t>
            </a:r>
            <a:r>
              <a:rPr lang="en-US" dirty="0">
                <a:solidFill>
                  <a:srgbClr val="FF0000"/>
                </a:solidFill>
              </a:rPr>
              <a:t>of the </a:t>
            </a:r>
            <a:r>
              <a:rPr lang="en-US" dirty="0" smtClean="0">
                <a:solidFill>
                  <a:srgbClr val="FF0000"/>
                </a:solidFill>
              </a:rPr>
              <a:t>temperature)</a:t>
            </a:r>
            <a:endParaRPr lang="en-US" dirty="0">
              <a:solidFill>
                <a:srgbClr val="FF0000"/>
              </a:solidFill>
            </a:endParaRPr>
          </a:p>
        </p:txBody>
      </p:sp>
      <p:sp>
        <p:nvSpPr>
          <p:cNvPr id="8" name="Rectangle 7"/>
          <p:cNvSpPr/>
          <p:nvPr/>
        </p:nvSpPr>
        <p:spPr>
          <a:xfrm>
            <a:off x="406573" y="116632"/>
            <a:ext cx="11783839" cy="584776"/>
          </a:xfrm>
          <a:prstGeom prst="rect">
            <a:avLst/>
          </a:prstGeom>
        </p:spPr>
        <p:txBody>
          <a:bodyPr wrap="square">
            <a:spAutoFit/>
          </a:bodyPr>
          <a:lstStyle/>
          <a:p>
            <a:r>
              <a:rPr lang="en-US" sz="3200" dirty="0">
                <a:solidFill>
                  <a:srgbClr val="0000FF"/>
                </a:solidFill>
              </a:rPr>
              <a:t>Some selected results from NA61/SHINE and RHIC BES: “</a:t>
            </a:r>
            <a:r>
              <a:rPr lang="en-US" sz="3200" dirty="0" err="1">
                <a:solidFill>
                  <a:srgbClr val="0000FF"/>
                </a:solidFill>
              </a:rPr>
              <a:t>horn”plots</a:t>
            </a:r>
            <a:r>
              <a:rPr lang="en-US" sz="3200" dirty="0">
                <a:solidFill>
                  <a:srgbClr val="0000FF"/>
                </a:solidFill>
              </a:rPr>
              <a:t> </a:t>
            </a:r>
          </a:p>
        </p:txBody>
      </p:sp>
    </p:spTree>
    <p:extLst>
      <p:ext uri="{BB962C8B-B14F-4D97-AF65-F5344CB8AC3E}">
        <p14:creationId xmlns:p14="http://schemas.microsoft.com/office/powerpoint/2010/main" val="3167697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0971372" cy="1143000"/>
          </a:xfrm>
        </p:spPr>
        <p:txBody>
          <a:bodyPr>
            <a:noAutofit/>
          </a:bodyPr>
          <a:lstStyle/>
          <a:p>
            <a:r>
              <a:rPr lang="en-US" sz="6000" dirty="0" smtClean="0">
                <a:latin typeface="Times New Roman"/>
                <a:cs typeface="Times New Roman"/>
              </a:rPr>
              <a:t/>
            </a:r>
            <a:br>
              <a:rPr lang="en-US" sz="6000" dirty="0" smtClean="0">
                <a:latin typeface="Times New Roman"/>
                <a:cs typeface="Times New Roman"/>
              </a:rPr>
            </a:br>
            <a:r>
              <a:rPr lang="en-US" sz="3200" dirty="0" smtClean="0">
                <a:solidFill>
                  <a:srgbClr val="0000FF"/>
                </a:solidFill>
                <a:latin typeface="Times New Roman"/>
                <a:cs typeface="Times New Roman"/>
              </a:rPr>
              <a:t>Some selected </a:t>
            </a:r>
            <a:r>
              <a:rPr lang="en-US" sz="3200" dirty="0">
                <a:solidFill>
                  <a:srgbClr val="0000FF"/>
                </a:solidFill>
                <a:latin typeface="Times New Roman"/>
                <a:cs typeface="Times New Roman"/>
              </a:rPr>
              <a:t>results from the </a:t>
            </a:r>
            <a:r>
              <a:rPr lang="en-US" sz="3200" dirty="0" smtClean="0">
                <a:solidFill>
                  <a:srgbClr val="0000FF"/>
                </a:solidFill>
                <a:latin typeface="Times New Roman"/>
                <a:cs typeface="Times New Roman"/>
              </a:rPr>
              <a:t>energy </a:t>
            </a:r>
            <a:r>
              <a:rPr lang="en-US" sz="3200" dirty="0">
                <a:solidFill>
                  <a:srgbClr val="0000FF"/>
                </a:solidFill>
                <a:latin typeface="Times New Roman"/>
                <a:cs typeface="Times New Roman"/>
              </a:rPr>
              <a:t>scan (RHIC BES) program</a:t>
            </a: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pic>
        <p:nvPicPr>
          <p:cNvPr id="11" name="Content Placeholder 10"/>
          <p:cNvPicPr>
            <a:picLocks noGrp="1" noChangeAspect="1"/>
          </p:cNvPicPr>
          <p:nvPr>
            <p:ph idx="1"/>
          </p:nvPr>
        </p:nvPicPr>
        <p:blipFill rotWithShape="1">
          <a:blip r:embed="rId3"/>
          <a:srcRect l="723" r="723"/>
          <a:stretch/>
        </p:blipFill>
        <p:spPr>
          <a:xfrm>
            <a:off x="118542" y="1052736"/>
            <a:ext cx="5558538" cy="4392488"/>
          </a:xfrm>
        </p:spPr>
      </p:pic>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5303118" y="3501008"/>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solidFill>
                <a:srgbClr val="FF0000"/>
              </a:solidFill>
              <a:latin typeface="Times New Roman"/>
              <a:cs typeface="Times New Roman"/>
            </a:endParaRPr>
          </a:p>
        </p:txBody>
      </p:sp>
      <p:sp>
        <p:nvSpPr>
          <p:cNvPr id="10" name="Rectangle 9"/>
          <p:cNvSpPr/>
          <p:nvPr/>
        </p:nvSpPr>
        <p:spPr>
          <a:xfrm>
            <a:off x="406574" y="5517232"/>
            <a:ext cx="10441160" cy="923330"/>
          </a:xfrm>
          <a:prstGeom prst="rect">
            <a:avLst/>
          </a:prstGeom>
        </p:spPr>
        <p:txBody>
          <a:bodyPr wrap="square">
            <a:spAutoFit/>
          </a:bodyPr>
          <a:lstStyle/>
          <a:p>
            <a:r>
              <a:rPr lang="en-US" dirty="0" smtClean="0"/>
              <a:t>[1] Chen</a:t>
            </a:r>
            <a:r>
              <a:rPr lang="en-US" dirty="0"/>
              <a:t>, JH., Dong, X., He, XH. et al. Properties of the QCD matter: review of selected results from the relativistic heavy ion collider beam energy scan (RHIC BES) program. NUCL SCI TECH 35, 214 (2024)</a:t>
            </a:r>
            <a:r>
              <a:rPr lang="en-US" dirty="0" smtClean="0"/>
              <a:t>.</a:t>
            </a:r>
          </a:p>
          <a:p>
            <a:r>
              <a:rPr lang="en-US" dirty="0" smtClean="0"/>
              <a:t> </a:t>
            </a:r>
            <a:r>
              <a:rPr lang="en-US" dirty="0"/>
              <a:t>https://</a:t>
            </a:r>
            <a:r>
              <a:rPr lang="en-US" dirty="0" err="1"/>
              <a:t>doi.org</a:t>
            </a:r>
            <a:r>
              <a:rPr lang="en-US" dirty="0"/>
              <a:t>/10.1007/s41365-024-01591-2</a:t>
            </a:r>
          </a:p>
        </p:txBody>
      </p:sp>
      <p:sp>
        <p:nvSpPr>
          <p:cNvPr id="4" name="Slide Number Placeholder 3"/>
          <p:cNvSpPr>
            <a:spLocks noGrp="1"/>
          </p:cNvSpPr>
          <p:nvPr>
            <p:ph type="sldNum" sz="quarter" idx="12"/>
          </p:nvPr>
        </p:nvSpPr>
        <p:spPr/>
        <p:txBody>
          <a:bodyPr/>
          <a:lstStyle/>
          <a:p>
            <a:fld id="{220E8156-41CA-4243-A2EA-A419F1929A78}" type="slidenum">
              <a:rPr lang="ru-RU" smtClean="0"/>
              <a:pPr/>
              <a:t>6</a:t>
            </a:fld>
            <a:endParaRPr lang="ru-RU"/>
          </a:p>
        </p:txBody>
      </p:sp>
      <p:sp>
        <p:nvSpPr>
          <p:cNvPr id="6" name="Rectangle 5"/>
          <p:cNvSpPr/>
          <p:nvPr/>
        </p:nvSpPr>
        <p:spPr>
          <a:xfrm>
            <a:off x="5663158" y="2060848"/>
            <a:ext cx="6408712" cy="1015663"/>
          </a:xfrm>
          <a:prstGeom prst="rect">
            <a:avLst/>
          </a:prstGeom>
        </p:spPr>
        <p:txBody>
          <a:bodyPr wrap="square">
            <a:spAutoFit/>
          </a:bodyPr>
          <a:lstStyle/>
          <a:p>
            <a:r>
              <a:rPr lang="en-US" sz="2000" dirty="0" smtClean="0"/>
              <a:t>A </a:t>
            </a:r>
            <a:r>
              <a:rPr lang="en-US" sz="2000" dirty="0"/>
              <a:t>summary of the chemical freeze-out </a:t>
            </a:r>
            <a:r>
              <a:rPr lang="en-US" sz="2000" dirty="0" smtClean="0"/>
              <a:t>temperature </a:t>
            </a:r>
            <a:r>
              <a:rPr lang="en-US" sz="2000" dirty="0" err="1" smtClean="0"/>
              <a:t>Tch</a:t>
            </a:r>
            <a:r>
              <a:rPr lang="en-US" sz="2000" dirty="0"/>
              <a:t>(B) </a:t>
            </a:r>
            <a:r>
              <a:rPr lang="en-US" sz="2000" dirty="0" smtClean="0"/>
              <a:t>distribution. Data </a:t>
            </a:r>
            <a:r>
              <a:rPr lang="en-US" sz="2000" dirty="0"/>
              <a:t>points are from the 0–5% </a:t>
            </a:r>
            <a:r>
              <a:rPr lang="en-US" sz="2000" dirty="0" smtClean="0"/>
              <a:t>central </a:t>
            </a:r>
            <a:r>
              <a:rPr lang="en-US" sz="2000" dirty="0" err="1" smtClean="0"/>
              <a:t>Au</a:t>
            </a:r>
            <a:r>
              <a:rPr lang="en-US" sz="2000" dirty="0" err="1"/>
              <a:t>+Au</a:t>
            </a:r>
            <a:r>
              <a:rPr lang="en-US" sz="2000" dirty="0"/>
              <a:t> collisions at STAR BES </a:t>
            </a:r>
            <a:r>
              <a:rPr lang="en-US" sz="2000" dirty="0" smtClean="0"/>
              <a:t>(see </a:t>
            </a:r>
            <a:r>
              <a:rPr lang="en-US" sz="2000" dirty="0" err="1" smtClean="0"/>
              <a:t>referrnces</a:t>
            </a:r>
            <a:r>
              <a:rPr lang="en-US" sz="2000" dirty="0" smtClean="0"/>
              <a:t> in [1]).</a:t>
            </a:r>
            <a:endParaRPr lang="en-US" sz="2000" dirty="0"/>
          </a:p>
        </p:txBody>
      </p:sp>
      <p:sp>
        <p:nvSpPr>
          <p:cNvPr id="3" name="Rectangle 2"/>
          <p:cNvSpPr/>
          <p:nvPr/>
        </p:nvSpPr>
        <p:spPr>
          <a:xfrm>
            <a:off x="6118980" y="3284984"/>
            <a:ext cx="6092825" cy="646331"/>
          </a:xfrm>
          <a:prstGeom prst="rect">
            <a:avLst/>
          </a:prstGeom>
        </p:spPr>
        <p:txBody>
          <a:bodyPr>
            <a:spAutoFit/>
          </a:bodyPr>
          <a:lstStyle/>
          <a:p>
            <a:pPr marL="342900" indent="-342900">
              <a:buFont typeface="Wingdings" charset="2"/>
              <a:buChar char="Ø"/>
            </a:pPr>
            <a:r>
              <a:rPr lang="en-US" dirty="0">
                <a:solidFill>
                  <a:srgbClr val="FF0000"/>
                </a:solidFill>
              </a:rPr>
              <a:t>Strong competition with </a:t>
            </a:r>
            <a:r>
              <a:rPr lang="en-US" dirty="0" smtClean="0">
                <a:solidFill>
                  <a:srgbClr val="FF0000"/>
                </a:solidFill>
              </a:rPr>
              <a:t>HADES, NA61</a:t>
            </a:r>
            <a:r>
              <a:rPr lang="en-US" dirty="0">
                <a:solidFill>
                  <a:srgbClr val="FF0000"/>
                </a:solidFill>
              </a:rPr>
              <a:t>/SHINE</a:t>
            </a:r>
            <a:r>
              <a:rPr lang="en-US" dirty="0" smtClean="0">
                <a:solidFill>
                  <a:srgbClr val="FF0000"/>
                </a:solidFill>
              </a:rPr>
              <a:t>,</a:t>
            </a:r>
          </a:p>
          <a:p>
            <a:r>
              <a:rPr lang="en-US" dirty="0">
                <a:solidFill>
                  <a:srgbClr val="FF0000"/>
                </a:solidFill>
              </a:rPr>
              <a:t> </a:t>
            </a:r>
            <a:r>
              <a:rPr lang="en-US" dirty="0" smtClean="0">
                <a:solidFill>
                  <a:srgbClr val="FF0000"/>
                </a:solidFill>
              </a:rPr>
              <a:t>      </a:t>
            </a:r>
            <a:r>
              <a:rPr lang="en-US" dirty="0">
                <a:solidFill>
                  <a:srgbClr val="FF0000"/>
                </a:solidFill>
              </a:rPr>
              <a:t>STAR BES, and </a:t>
            </a:r>
            <a:r>
              <a:rPr lang="en-US" dirty="0" smtClean="0">
                <a:solidFill>
                  <a:srgbClr val="FF0000"/>
                </a:solidFill>
              </a:rPr>
              <a:t>future </a:t>
            </a:r>
            <a:r>
              <a:rPr lang="en-US" dirty="0">
                <a:solidFill>
                  <a:srgbClr val="FF0000"/>
                </a:solidFill>
              </a:rPr>
              <a:t>JPARK-</a:t>
            </a:r>
            <a:r>
              <a:rPr lang="en-US" dirty="0" smtClean="0">
                <a:solidFill>
                  <a:srgbClr val="FF0000"/>
                </a:solidFill>
              </a:rPr>
              <a:t>HI and  CBM</a:t>
            </a:r>
            <a:r>
              <a:rPr lang="en-US" dirty="0">
                <a:solidFill>
                  <a:srgbClr val="FF0000"/>
                </a:solidFill>
              </a:rPr>
              <a:t>!</a:t>
            </a:r>
            <a:endParaRPr lang="en-US" b="1" dirty="0">
              <a:solidFill>
                <a:srgbClr val="FF0000"/>
              </a:solidFill>
              <a:cs typeface="Arial" charset="0"/>
              <a:sym typeface="Arial" charset="0"/>
            </a:endParaRPr>
          </a:p>
        </p:txBody>
      </p:sp>
    </p:spTree>
    <p:extLst>
      <p:ext uri="{BB962C8B-B14F-4D97-AF65-F5344CB8AC3E}">
        <p14:creationId xmlns:p14="http://schemas.microsoft.com/office/powerpoint/2010/main" val="2855112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854" y="476672"/>
            <a:ext cx="8307076" cy="216024"/>
          </a:xfrm>
        </p:spPr>
        <p:txBody>
          <a:bodyPr>
            <a:noAutofit/>
          </a:bodyPr>
          <a:lstStyle/>
          <a:p>
            <a:r>
              <a:rPr lang="en-US" sz="1000" dirty="0" smtClean="0">
                <a:solidFill>
                  <a:srgbClr val="0000FF"/>
                </a:solidFill>
                <a:latin typeface="Times New Roman"/>
                <a:cs typeface="Times New Roman"/>
              </a:rPr>
              <a:t/>
            </a:r>
            <a:br>
              <a:rPr lang="en-US" sz="1000" dirty="0" smtClean="0">
                <a:solidFill>
                  <a:srgbClr val="0000FF"/>
                </a:solidFill>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sp>
        <p:nvSpPr>
          <p:cNvPr id="3" name="Content Placeholder 2"/>
          <p:cNvSpPr>
            <a:spLocks noGrp="1"/>
          </p:cNvSpPr>
          <p:nvPr>
            <p:ph idx="1"/>
          </p:nvPr>
        </p:nvSpPr>
        <p:spPr>
          <a:xfrm>
            <a:off x="8399461" y="1412776"/>
            <a:ext cx="3790951" cy="576064"/>
          </a:xfrm>
        </p:spPr>
        <p:txBody>
          <a:bodyPr>
            <a:noAutofit/>
          </a:bodyPr>
          <a:lstStyle/>
          <a:p>
            <a:pPr marL="0" indent="0">
              <a:buNone/>
            </a:pPr>
            <a:r>
              <a:rPr lang="en-US" sz="1000" dirty="0" smtClean="0">
                <a:solidFill>
                  <a:srgbClr val="FF0000"/>
                </a:solidFill>
                <a:latin typeface="Times New Roman"/>
                <a:cs typeface="Times New Roman"/>
              </a:rPr>
              <a:t> .</a:t>
            </a:r>
          </a:p>
        </p:txBody>
      </p:sp>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8111430" y="3212976"/>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solidFill>
                <a:srgbClr val="FF0000"/>
              </a:solidFill>
              <a:latin typeface="Times New Roman"/>
              <a:cs typeface="Times New Roman"/>
            </a:endParaRPr>
          </a:p>
        </p:txBody>
      </p:sp>
      <p:sp>
        <p:nvSpPr>
          <p:cNvPr id="10" name="Rectangle 9"/>
          <p:cNvSpPr/>
          <p:nvPr/>
        </p:nvSpPr>
        <p:spPr>
          <a:xfrm>
            <a:off x="1" y="4941168"/>
            <a:ext cx="12190412" cy="1754327"/>
          </a:xfrm>
          <a:prstGeom prst="rect">
            <a:avLst/>
          </a:prstGeom>
        </p:spPr>
        <p:txBody>
          <a:bodyPr wrap="square">
            <a:spAutoFit/>
          </a:bodyPr>
          <a:lstStyle/>
          <a:p>
            <a:r>
              <a:rPr lang="en-US" dirty="0" smtClean="0"/>
              <a:t>[1]</a:t>
            </a:r>
            <a:r>
              <a:rPr lang="en-US" dirty="0"/>
              <a:t> </a:t>
            </a:r>
            <a:r>
              <a:rPr lang="en-US" dirty="0" err="1"/>
              <a:t>Xiaofeng</a:t>
            </a:r>
            <a:r>
              <a:rPr lang="en-US" dirty="0"/>
              <a:t> </a:t>
            </a:r>
            <a:r>
              <a:rPr lang="en-US" dirty="0" err="1" smtClean="0"/>
              <a:t>Luo</a:t>
            </a:r>
            <a:r>
              <a:rPr lang="en-US" dirty="0" smtClean="0"/>
              <a:t>, Nu </a:t>
            </a:r>
            <a:r>
              <a:rPr lang="en-US" dirty="0" err="1"/>
              <a:t>Xu</a:t>
            </a:r>
            <a:r>
              <a:rPr lang="en-US" dirty="0"/>
              <a:t>, </a:t>
            </a:r>
            <a:r>
              <a:rPr lang="en-US" dirty="0" smtClean="0"/>
              <a:t>NUCL </a:t>
            </a:r>
            <a:r>
              <a:rPr lang="en-US" dirty="0"/>
              <a:t>SCI TECH (2017) 28:112</a:t>
            </a:r>
          </a:p>
          <a:p>
            <a:r>
              <a:rPr lang="en-US" dirty="0"/>
              <a:t>DOI 10.1007/s41365-017-0257-</a:t>
            </a:r>
            <a:r>
              <a:rPr lang="en-US" dirty="0" smtClean="0"/>
              <a:t>0;</a:t>
            </a:r>
          </a:p>
          <a:p>
            <a:r>
              <a:rPr lang="en-US" dirty="0" smtClean="0"/>
              <a:t> [2] </a:t>
            </a:r>
            <a:r>
              <a:rPr lang="en-US" dirty="0" err="1" smtClean="0"/>
              <a:t>B.E.Aboona</a:t>
            </a:r>
            <a:r>
              <a:rPr lang="en-US" dirty="0" smtClean="0"/>
              <a:t> et al. *STAR Collaboration), “</a:t>
            </a:r>
            <a:r>
              <a:rPr lang="en-US" b="1" dirty="0" smtClean="0"/>
              <a:t>Beam </a:t>
            </a:r>
            <a:r>
              <a:rPr lang="en-US" b="1" dirty="0"/>
              <a:t>Energy Dependence of Fifth- and Sixth-Order Net-Proton Number Fluctuations in </a:t>
            </a:r>
            <a:r>
              <a:rPr lang="en-US" b="1" dirty="0" err="1"/>
              <a:t>Au+Au</a:t>
            </a:r>
            <a:r>
              <a:rPr lang="en-US" b="1" dirty="0"/>
              <a:t> Collisions at </a:t>
            </a:r>
            <a:r>
              <a:rPr lang="en-US" b="1" dirty="0" smtClean="0"/>
              <a:t>RHIC</a:t>
            </a:r>
            <a:r>
              <a:rPr lang="en-US" dirty="0" smtClean="0"/>
              <a:t>”, </a:t>
            </a:r>
            <a:r>
              <a:rPr lang="it-IT" dirty="0" err="1"/>
              <a:t>Phys</a:t>
            </a:r>
            <a:r>
              <a:rPr lang="it-IT" dirty="0"/>
              <a:t>. Rev. </a:t>
            </a:r>
            <a:r>
              <a:rPr lang="it-IT" dirty="0" err="1"/>
              <a:t>Lett</a:t>
            </a:r>
            <a:r>
              <a:rPr lang="it-IT" dirty="0"/>
              <a:t>. </a:t>
            </a:r>
            <a:r>
              <a:rPr lang="it-IT" b="1" dirty="0"/>
              <a:t>130</a:t>
            </a:r>
            <a:r>
              <a:rPr lang="it-IT" dirty="0"/>
              <a:t>, </a:t>
            </a:r>
            <a:r>
              <a:rPr lang="it-IT" dirty="0" smtClean="0"/>
              <a:t>082301,(2023)</a:t>
            </a:r>
            <a:r>
              <a:rPr lang="en-US" dirty="0" smtClean="0"/>
              <a:t> </a:t>
            </a:r>
            <a:r>
              <a:rPr lang="en-US" dirty="0">
                <a:hlinkClick r:id="rId3"/>
              </a:rPr>
              <a:t>https://doi.org/10.1103/PhysRevLett.</a:t>
            </a:r>
            <a:r>
              <a:rPr lang="en-US" dirty="0" smtClean="0">
                <a:hlinkClick r:id="rId3"/>
              </a:rPr>
              <a:t>130.082301</a:t>
            </a:r>
            <a:endParaRPr lang="it-IT" dirty="0" smtClean="0"/>
          </a:p>
          <a:p>
            <a:r>
              <a:rPr lang="en-US" dirty="0" smtClean="0"/>
              <a:t>[3] </a:t>
            </a:r>
            <a:r>
              <a:rPr lang="en-US" dirty="0"/>
              <a:t>C. </a:t>
            </a:r>
            <a:r>
              <a:rPr lang="en-US" dirty="0" err="1"/>
              <a:t>Athanasiou</a:t>
            </a:r>
            <a:r>
              <a:rPr lang="en-US" dirty="0"/>
              <a:t>, K. </a:t>
            </a:r>
            <a:r>
              <a:rPr lang="en-US" dirty="0" err="1"/>
              <a:t>Rajagopal</a:t>
            </a:r>
            <a:r>
              <a:rPr lang="en-US" dirty="0"/>
              <a:t>, M. </a:t>
            </a:r>
            <a:r>
              <a:rPr lang="en-US" dirty="0" err="1"/>
              <a:t>Stephanov</a:t>
            </a:r>
            <a:r>
              <a:rPr lang="en-US" dirty="0" smtClean="0"/>
              <a:t>,</a:t>
            </a:r>
            <a:r>
              <a:rPr lang="fi-FI" dirty="0"/>
              <a:t> </a:t>
            </a:r>
            <a:r>
              <a:rPr lang="fi-FI" dirty="0" err="1"/>
              <a:t>Phys</a:t>
            </a:r>
            <a:r>
              <a:rPr lang="fi-FI" dirty="0"/>
              <a:t>. </a:t>
            </a:r>
            <a:r>
              <a:rPr lang="fi-FI" dirty="0" err="1"/>
              <a:t>Rev</a:t>
            </a:r>
            <a:r>
              <a:rPr lang="fi-FI" dirty="0"/>
              <a:t>. </a:t>
            </a:r>
            <a:r>
              <a:rPr lang="fi-FI" dirty="0" err="1"/>
              <a:t>Lett</a:t>
            </a:r>
            <a:r>
              <a:rPr lang="fi-FI" dirty="0"/>
              <a:t>. 102, 032301 (2009).</a:t>
            </a:r>
            <a:r>
              <a:rPr lang="ro-RO" dirty="0" smtClean="0"/>
              <a:t>doi</a:t>
            </a:r>
            <a:r>
              <a:rPr lang="ro-RO" dirty="0"/>
              <a:t>:</a:t>
            </a:r>
            <a:r>
              <a:rPr lang="ro-RO" dirty="0" smtClean="0"/>
              <a:t>10.</a:t>
            </a:r>
            <a:r>
              <a:rPr lang="is-IS" dirty="0" smtClean="0"/>
              <a:t>1103</a:t>
            </a:r>
            <a:r>
              <a:rPr lang="is-IS" dirty="0"/>
              <a:t>/PhysRevD.82.074008</a:t>
            </a:r>
            <a:endParaRPr lang="en-US" dirty="0" smtClean="0"/>
          </a:p>
          <a:p>
            <a:endParaRPr lang="en-US" dirty="0"/>
          </a:p>
        </p:txBody>
      </p:sp>
      <p:sp>
        <p:nvSpPr>
          <p:cNvPr id="4" name="Slide Number Placeholder 3"/>
          <p:cNvSpPr>
            <a:spLocks noGrp="1"/>
          </p:cNvSpPr>
          <p:nvPr>
            <p:ph type="sldNum" sz="quarter" idx="12"/>
          </p:nvPr>
        </p:nvSpPr>
        <p:spPr/>
        <p:txBody>
          <a:bodyPr/>
          <a:lstStyle/>
          <a:p>
            <a:fld id="{220E8156-41CA-4243-A2EA-A419F1929A78}" type="slidenum">
              <a:rPr lang="ru-RU" smtClean="0"/>
              <a:pPr/>
              <a:t>7</a:t>
            </a:fld>
            <a:endParaRPr lang="ru-RU" dirty="0"/>
          </a:p>
        </p:txBody>
      </p:sp>
      <p:sp>
        <p:nvSpPr>
          <p:cNvPr id="8" name="Rectangle 7"/>
          <p:cNvSpPr/>
          <p:nvPr/>
        </p:nvSpPr>
        <p:spPr>
          <a:xfrm>
            <a:off x="8301981" y="2276872"/>
            <a:ext cx="3888432" cy="246221"/>
          </a:xfrm>
          <a:prstGeom prst="rect">
            <a:avLst/>
          </a:prstGeom>
        </p:spPr>
        <p:txBody>
          <a:bodyPr wrap="square">
            <a:spAutoFit/>
          </a:bodyPr>
          <a:lstStyle/>
          <a:p>
            <a:r>
              <a:rPr lang="en-US" sz="1000" dirty="0"/>
              <a:t> </a:t>
            </a:r>
          </a:p>
        </p:txBody>
      </p:sp>
      <p:sp>
        <p:nvSpPr>
          <p:cNvPr id="6" name="Rectangle 5"/>
          <p:cNvSpPr/>
          <p:nvPr/>
        </p:nvSpPr>
        <p:spPr>
          <a:xfrm>
            <a:off x="2134766" y="188640"/>
            <a:ext cx="8280920" cy="646331"/>
          </a:xfrm>
          <a:prstGeom prst="rect">
            <a:avLst/>
          </a:prstGeom>
        </p:spPr>
        <p:txBody>
          <a:bodyPr wrap="square">
            <a:spAutoFit/>
          </a:bodyPr>
          <a:lstStyle/>
          <a:p>
            <a:r>
              <a:rPr lang="en-US" dirty="0" smtClean="0">
                <a:solidFill>
                  <a:srgbClr val="0000FF"/>
                </a:solidFill>
              </a:rPr>
              <a:t>Some selected </a:t>
            </a:r>
            <a:r>
              <a:rPr lang="en-US" dirty="0">
                <a:solidFill>
                  <a:srgbClr val="0000FF"/>
                </a:solidFill>
              </a:rPr>
              <a:t>results from the energy scan (RHIC BES) </a:t>
            </a:r>
            <a:r>
              <a:rPr lang="en-US" dirty="0" smtClean="0">
                <a:solidFill>
                  <a:srgbClr val="0000FF"/>
                </a:solidFill>
              </a:rPr>
              <a:t>program: </a:t>
            </a:r>
            <a:r>
              <a:rPr lang="en-US" dirty="0" smtClean="0">
                <a:solidFill>
                  <a:srgbClr val="FF0000"/>
                </a:solidFill>
              </a:rPr>
              <a:t>a Hot topic! </a:t>
            </a:r>
          </a:p>
          <a:p>
            <a:r>
              <a:rPr lang="en-US" dirty="0" smtClean="0">
                <a:solidFill>
                  <a:srgbClr val="FF0000"/>
                </a:solidFill>
              </a:rPr>
              <a:t>Proton and net-proton High</a:t>
            </a:r>
            <a:r>
              <a:rPr lang="en-US" dirty="0">
                <a:solidFill>
                  <a:srgbClr val="FF0000"/>
                </a:solidFill>
              </a:rPr>
              <a:t>-Order </a:t>
            </a:r>
            <a:r>
              <a:rPr lang="en-US" dirty="0" err="1">
                <a:solidFill>
                  <a:srgbClr val="FF0000"/>
                </a:solidFill>
              </a:rPr>
              <a:t>Cumulants</a:t>
            </a:r>
            <a:r>
              <a:rPr lang="en-US" dirty="0">
                <a:solidFill>
                  <a:srgbClr val="FF0000"/>
                </a:solidFill>
              </a:rPr>
              <a:t> </a:t>
            </a:r>
          </a:p>
        </p:txBody>
      </p:sp>
      <p:graphicFrame>
        <p:nvGraphicFramePr>
          <p:cNvPr id="12" name="Table 11"/>
          <p:cNvGraphicFramePr>
            <a:graphicFrameLocks noGrp="1"/>
          </p:cNvGraphicFramePr>
          <p:nvPr>
            <p:extLst>
              <p:ext uri="{D42A27DB-BD31-4B8C-83A1-F6EECF244321}">
                <p14:modId xmlns:p14="http://schemas.microsoft.com/office/powerpoint/2010/main" val="348746872"/>
              </p:ext>
            </p:extLst>
          </p:nvPr>
        </p:nvGraphicFramePr>
        <p:xfrm>
          <a:off x="118542" y="1124744"/>
          <a:ext cx="3384376" cy="3552758"/>
        </p:xfrm>
        <a:graphic>
          <a:graphicData uri="http://schemas.openxmlformats.org/drawingml/2006/table">
            <a:tbl>
              <a:tblPr firstRow="1" bandRow="1">
                <a:tableStyleId>{5C22544A-7EE6-4342-B048-85BDC9FD1C3A}</a:tableStyleId>
              </a:tblPr>
              <a:tblGrid>
                <a:gridCol w="1792199"/>
                <a:gridCol w="1592177"/>
              </a:tblGrid>
              <a:tr h="3272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DEFINITIONS of central moments and </a:t>
                      </a:r>
                      <a:r>
                        <a:rPr lang="en-US" sz="1400" dirty="0" err="1" smtClean="0">
                          <a:latin typeface="Times New Roman"/>
                          <a:cs typeface="Times New Roman"/>
                        </a:rPr>
                        <a:t>cumulants</a:t>
                      </a:r>
                      <a:r>
                        <a:rPr lang="en-US" sz="1400" dirty="0" smtClean="0">
                          <a:latin typeface="Times New Roman"/>
                          <a:cs typeface="Times New Roman"/>
                        </a:rPr>
                        <a:t> [1]</a:t>
                      </a:r>
                    </a:p>
                  </a:txBody>
                  <a:tcPr/>
                </a:tc>
                <a:tc hMerge="1">
                  <a:txBody>
                    <a:bodyPr/>
                    <a:lstStyle/>
                    <a:p>
                      <a:endParaRPr lang="en-US" dirty="0"/>
                    </a:p>
                  </a:txBody>
                  <a:tcPr/>
                </a:tc>
              </a:tr>
              <a:tr h="470936">
                <a:tc>
                  <a:txBody>
                    <a:bodyPr/>
                    <a:lstStyle/>
                    <a:p>
                      <a:r>
                        <a:rPr lang="en-US" sz="1400" dirty="0" smtClean="0">
                          <a:latin typeface="Times New Roman"/>
                          <a:cs typeface="Times New Roman"/>
                        </a:rPr>
                        <a:t>the proton multiplicity in a given event</a:t>
                      </a:r>
                      <a:endParaRPr lang="en-US" sz="1400" dirty="0">
                        <a:latin typeface="Times New Roman"/>
                        <a:cs typeface="Times New Roman"/>
                      </a:endParaRPr>
                    </a:p>
                  </a:txBody>
                  <a:tcPr/>
                </a:tc>
                <a:tc>
                  <a:txBody>
                    <a:bodyPr/>
                    <a:lstStyle/>
                    <a:p>
                      <a:r>
                        <a:rPr lang="en-US" sz="1400" dirty="0" smtClean="0">
                          <a:latin typeface="Times New Roman"/>
                          <a:cs typeface="Times New Roman"/>
                        </a:rPr>
                        <a:t>N                    </a:t>
                      </a:r>
                      <a:endParaRPr lang="en-US" sz="1400" dirty="0">
                        <a:latin typeface="Times New Roman"/>
                        <a:cs typeface="Times New Roman"/>
                      </a:endParaRPr>
                    </a:p>
                  </a:txBody>
                  <a:tcPr/>
                </a:tc>
              </a:tr>
              <a:tr h="47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the average over all 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&lt;</a:t>
                      </a:r>
                      <a:r>
                        <a:rPr lang="mr-IN" sz="1400" dirty="0" smtClean="0">
                          <a:latin typeface="Times New Roman"/>
                          <a:cs typeface="Times New Roman"/>
                        </a:rPr>
                        <a:t>…</a:t>
                      </a:r>
                      <a:r>
                        <a:rPr lang="en-US" sz="1400" dirty="0" smtClean="0">
                          <a:latin typeface="Times New Roman"/>
                          <a:cs typeface="Times New Roman"/>
                        </a:rPr>
                        <a:t>.&gt;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Mean∶</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M = &lt;N&gt; =C</a:t>
                      </a:r>
                      <a:r>
                        <a:rPr lang="en-US" sz="1400" baseline="-25000" dirty="0" smtClean="0">
                          <a:latin typeface="Times New Roman"/>
                          <a:cs typeface="Times New Roman"/>
                        </a:rPr>
                        <a:t>1</a:t>
                      </a:r>
                      <a:r>
                        <a:rPr lang="en-US"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Deviation,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δN =N − &lt;N&gt;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err="1" smtClean="0">
                          <a:latin typeface="Times New Roman"/>
                          <a:cs typeface="Times New Roman"/>
                        </a:rPr>
                        <a:t>Variance</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σ2 =&lt;(</a:t>
                      </a:r>
                      <a:r>
                        <a:rPr lang="pl-PL" sz="1400" dirty="0" err="1" smtClean="0">
                          <a:latin typeface="Times New Roman"/>
                          <a:cs typeface="Times New Roman"/>
                        </a:rPr>
                        <a:t>δN</a:t>
                      </a:r>
                      <a:r>
                        <a:rPr lang="pl-PL" sz="1400" dirty="0" smtClean="0">
                          <a:latin typeface="Times New Roman"/>
                          <a:cs typeface="Times New Roman"/>
                        </a:rPr>
                        <a:t>)</a:t>
                      </a:r>
                      <a:r>
                        <a:rPr lang="pl-PL" sz="1400" baseline="30000" dirty="0" smtClean="0">
                          <a:latin typeface="Times New Roman"/>
                          <a:cs typeface="Times New Roman"/>
                        </a:rPr>
                        <a:t>2</a:t>
                      </a:r>
                      <a:r>
                        <a:rPr lang="pl-PL" sz="1400" dirty="0" smtClean="0">
                          <a:latin typeface="Times New Roman"/>
                          <a:cs typeface="Times New Roman"/>
                        </a:rPr>
                        <a:t>&gt;=C</a:t>
                      </a:r>
                      <a:r>
                        <a:rPr lang="pl-PL" sz="1400" baseline="-25000" dirty="0" smtClean="0">
                          <a:latin typeface="Times New Roman"/>
                          <a:cs typeface="Times New Roman"/>
                        </a:rPr>
                        <a:t>2</a:t>
                      </a:r>
                      <a:r>
                        <a:rPr lang="pl-PL"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err="1" smtClean="0">
                          <a:latin typeface="Times New Roman"/>
                          <a:cs typeface="Times New Roman"/>
                        </a:rPr>
                        <a:t>skewness</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S =&lt;(</a:t>
                      </a:r>
                      <a:r>
                        <a:rPr lang="pl-PL" sz="1400" dirty="0" err="1" smtClean="0">
                          <a:latin typeface="Times New Roman"/>
                          <a:cs typeface="Times New Roman"/>
                        </a:rPr>
                        <a:t>δN</a:t>
                      </a:r>
                      <a:r>
                        <a:rPr lang="pl-PL" sz="1400" dirty="0" smtClean="0">
                          <a:latin typeface="Times New Roman"/>
                          <a:cs typeface="Times New Roman"/>
                        </a:rPr>
                        <a:t>)</a:t>
                      </a:r>
                      <a:r>
                        <a:rPr lang="pl-PL" sz="1400" baseline="30000" dirty="0" smtClean="0">
                          <a:latin typeface="Times New Roman"/>
                          <a:cs typeface="Times New Roman"/>
                        </a:rPr>
                        <a:t>3</a:t>
                      </a:r>
                      <a:r>
                        <a:rPr lang="pl-PL" sz="1400" dirty="0" smtClean="0">
                          <a:latin typeface="Times New Roman"/>
                          <a:cs typeface="Times New Roman"/>
                        </a:rPr>
                        <a:t>&gt;/σ</a:t>
                      </a:r>
                      <a:r>
                        <a:rPr lang="pl-PL" sz="1400" baseline="30000" dirty="0" smtClean="0">
                          <a:latin typeface="Times New Roman"/>
                          <a:cs typeface="Times New Roman"/>
                        </a:rPr>
                        <a:t>3</a:t>
                      </a:r>
                      <a:r>
                        <a:rPr lang="pl-PL" sz="1400" dirty="0" smtClean="0">
                          <a:latin typeface="Times New Roman"/>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                =C</a:t>
                      </a:r>
                      <a:r>
                        <a:rPr lang="pl-PL" sz="1400" baseline="-25000" dirty="0" smtClean="0">
                          <a:latin typeface="Times New Roman"/>
                          <a:cs typeface="Times New Roman"/>
                        </a:rPr>
                        <a:t>3</a:t>
                      </a:r>
                      <a:r>
                        <a:rPr lang="pl-PL" sz="1400" dirty="0" smtClean="0">
                          <a:latin typeface="Times New Roman"/>
                          <a:cs typeface="Times New Roman"/>
                        </a:rPr>
                        <a:t>/C</a:t>
                      </a:r>
                      <a:r>
                        <a:rPr lang="pl-PL" sz="1400" baseline="-25000" dirty="0" smtClean="0">
                          <a:latin typeface="Times New Roman"/>
                          <a:cs typeface="Times New Roman"/>
                        </a:rPr>
                        <a:t>2</a:t>
                      </a:r>
                      <a:r>
                        <a:rPr lang="pl-PL" sz="1400" baseline="30000" dirty="0" smtClean="0">
                          <a:latin typeface="Times New Roman"/>
                          <a:cs typeface="Times New Roman"/>
                        </a:rPr>
                        <a:t>3/2</a:t>
                      </a:r>
                      <a:r>
                        <a:rPr lang="pl-PL"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latin typeface="Times New Roman"/>
                          <a:cs typeface="Times New Roman"/>
                        </a:rPr>
                        <a:t>kurtosis</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a:cs typeface="Times New Roman"/>
                        </a:rPr>
                        <a:t>k=&lt;(</a:t>
                      </a:r>
                      <a:r>
                        <a:rPr lang="tr-TR" sz="1400" dirty="0" err="1" smtClean="0">
                          <a:latin typeface="Times New Roman"/>
                          <a:cs typeface="Times New Roman"/>
                        </a:rPr>
                        <a:t>δN</a:t>
                      </a:r>
                      <a:r>
                        <a:rPr lang="tr-TR" sz="1400" dirty="0" smtClean="0">
                          <a:latin typeface="Times New Roman"/>
                          <a:cs typeface="Times New Roman"/>
                        </a:rPr>
                        <a:t>)</a:t>
                      </a:r>
                      <a:r>
                        <a:rPr lang="tr-TR" sz="1400" baseline="30000" dirty="0" smtClean="0">
                          <a:latin typeface="Times New Roman"/>
                          <a:cs typeface="Times New Roman"/>
                        </a:rPr>
                        <a:t>4</a:t>
                      </a:r>
                      <a:r>
                        <a:rPr lang="tr-TR" sz="1400" baseline="0" dirty="0" smtClean="0">
                          <a:latin typeface="Times New Roman"/>
                          <a:cs typeface="Times New Roman"/>
                        </a:rPr>
                        <a:t>&gt;/</a:t>
                      </a:r>
                      <a:r>
                        <a:rPr lang="tr-TR" sz="1400" dirty="0" smtClean="0">
                          <a:latin typeface="Times New Roman"/>
                          <a:cs typeface="Times New Roman"/>
                        </a:rPr>
                        <a:t>σ</a:t>
                      </a:r>
                      <a:r>
                        <a:rPr lang="tr-TR" sz="1400" baseline="30000" dirty="0" smtClean="0">
                          <a:latin typeface="Times New Roman"/>
                          <a:cs typeface="Times New Roman"/>
                        </a:rPr>
                        <a:t>4</a:t>
                      </a:r>
                      <a:r>
                        <a:rPr lang="tr-TR" sz="1400" dirty="0" smtClean="0">
                          <a:latin typeface="Times New Roman"/>
                          <a:cs typeface="Times New Roman"/>
                        </a:rPr>
                        <a:t> − 3 =</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a:cs typeface="Times New Roman"/>
                        </a:rPr>
                        <a:t>                 =C</a:t>
                      </a:r>
                      <a:r>
                        <a:rPr lang="tr-TR" sz="1400" baseline="-25000" dirty="0" smtClean="0">
                          <a:latin typeface="Times New Roman"/>
                          <a:cs typeface="Times New Roman"/>
                        </a:rPr>
                        <a:t>4</a:t>
                      </a:r>
                      <a:r>
                        <a:rPr lang="tr-TR" sz="1400" dirty="0" smtClean="0">
                          <a:latin typeface="Times New Roman"/>
                          <a:cs typeface="Times New Roman"/>
                        </a:rPr>
                        <a:t>/C</a:t>
                      </a:r>
                      <a:r>
                        <a:rPr lang="tr-TR" sz="1400" baseline="-25000" dirty="0" smtClean="0">
                          <a:latin typeface="Times New Roman"/>
                          <a:cs typeface="Times New Roman"/>
                        </a:rPr>
                        <a:t>2</a:t>
                      </a:r>
                      <a:r>
                        <a:rPr lang="tr-TR" sz="1400" baseline="30000" dirty="0" smtClean="0">
                          <a:latin typeface="Times New Roman"/>
                          <a:cs typeface="Times New Roman"/>
                        </a:rPr>
                        <a:t>2</a:t>
                      </a:r>
                    </a:p>
                  </a:txBody>
                  <a:tcPr/>
                </a:tc>
              </a:tr>
            </a:tbl>
          </a:graphicData>
        </a:graphic>
      </p:graphicFrame>
      <p:sp>
        <p:nvSpPr>
          <p:cNvPr id="15" name="Rectangle 14"/>
          <p:cNvSpPr/>
          <p:nvPr/>
        </p:nvSpPr>
        <p:spPr>
          <a:xfrm>
            <a:off x="8327454" y="1196752"/>
            <a:ext cx="3600400" cy="1631216"/>
          </a:xfrm>
          <a:prstGeom prst="rect">
            <a:avLst/>
          </a:prstGeom>
        </p:spPr>
        <p:txBody>
          <a:bodyPr wrap="square">
            <a:spAutoFit/>
          </a:bodyPr>
          <a:lstStyle/>
          <a:p>
            <a:r>
              <a:rPr lang="en-US" sz="2000" dirty="0" smtClean="0"/>
              <a:t>Collision </a:t>
            </a:r>
            <a:r>
              <a:rPr lang="en-US" sz="2000" dirty="0"/>
              <a:t>energy dependence of the ratios of </a:t>
            </a:r>
            <a:r>
              <a:rPr lang="en-US" sz="2000" dirty="0" err="1" smtClean="0"/>
              <a:t>cumulants</a:t>
            </a:r>
            <a:r>
              <a:rPr lang="en-US" sz="2000" dirty="0" smtClean="0"/>
              <a:t> C4/C2</a:t>
            </a:r>
            <a:r>
              <a:rPr lang="en-US" sz="2000" dirty="0"/>
              <a:t>, for </a:t>
            </a:r>
            <a:r>
              <a:rPr lang="en-US" sz="2000" dirty="0" smtClean="0"/>
              <a:t>net </a:t>
            </a:r>
            <a:r>
              <a:rPr lang="en-US" sz="2000" dirty="0"/>
              <a:t>proton (red circles) from </a:t>
            </a:r>
            <a:r>
              <a:rPr lang="en-US" sz="2000" dirty="0" smtClean="0"/>
              <a:t>0</a:t>
            </a:r>
            <a:r>
              <a:rPr lang="en-US" sz="2000" dirty="0"/>
              <a:t>%</a:t>
            </a:r>
            <a:r>
              <a:rPr lang="en-US" sz="2000" dirty="0" smtClean="0"/>
              <a:t>–40%  and 50-60% Au + </a:t>
            </a:r>
            <a:r>
              <a:rPr lang="en-US" sz="2000" dirty="0"/>
              <a:t>Au collisions at RHIC </a:t>
            </a:r>
            <a:r>
              <a:rPr lang="en-US" sz="2000" dirty="0" smtClean="0"/>
              <a:t> ( [2]).</a:t>
            </a:r>
            <a:endParaRPr lang="en-US" sz="2000" dirty="0"/>
          </a:p>
        </p:txBody>
      </p:sp>
      <p:sp>
        <p:nvSpPr>
          <p:cNvPr id="17" name="Rectangle 16"/>
          <p:cNvSpPr/>
          <p:nvPr/>
        </p:nvSpPr>
        <p:spPr>
          <a:xfrm>
            <a:off x="8255446" y="4293096"/>
            <a:ext cx="5040561" cy="1200329"/>
          </a:xfrm>
          <a:prstGeom prst="rect">
            <a:avLst/>
          </a:prstGeom>
        </p:spPr>
        <p:txBody>
          <a:bodyPr wrap="square">
            <a:spAutoFit/>
          </a:bodyPr>
          <a:lstStyle/>
          <a:p>
            <a:pPr marL="285750" indent="-285750">
              <a:buFont typeface="Wingdings" charset="2"/>
              <a:buChar char="Ø"/>
            </a:pPr>
            <a:r>
              <a:rPr lang="en-US" dirty="0">
                <a:solidFill>
                  <a:srgbClr val="FF0000"/>
                </a:solidFill>
              </a:rPr>
              <a:t> </a:t>
            </a:r>
            <a:r>
              <a:rPr lang="en-US" dirty="0" smtClean="0">
                <a:solidFill>
                  <a:srgbClr val="FF0000"/>
                </a:solidFill>
              </a:rPr>
              <a:t>Fluctuation of conserved quantities </a:t>
            </a:r>
          </a:p>
          <a:p>
            <a:r>
              <a:rPr lang="en-US" dirty="0" smtClean="0">
                <a:solidFill>
                  <a:srgbClr val="FF0000"/>
                </a:solidFill>
              </a:rPr>
              <a:t>were predicted </a:t>
            </a:r>
            <a:r>
              <a:rPr lang="en-US" dirty="0">
                <a:solidFill>
                  <a:srgbClr val="FF0000"/>
                </a:solidFill>
              </a:rPr>
              <a:t>to be sensitive  </a:t>
            </a:r>
            <a:r>
              <a:rPr lang="en-US" dirty="0" smtClean="0">
                <a:solidFill>
                  <a:srgbClr val="FF0000"/>
                </a:solidFill>
              </a:rPr>
              <a:t>near CEP</a:t>
            </a:r>
          </a:p>
          <a:p>
            <a:r>
              <a:rPr lang="en-US" dirty="0" smtClean="0">
                <a:solidFill>
                  <a:srgbClr val="FF0000"/>
                </a:solidFill>
              </a:rPr>
              <a:t>to </a:t>
            </a:r>
            <a:r>
              <a:rPr lang="en-US" dirty="0">
                <a:solidFill>
                  <a:srgbClr val="FF0000"/>
                </a:solidFill>
              </a:rPr>
              <a:t>the </a:t>
            </a:r>
            <a:r>
              <a:rPr lang="en-US" dirty="0" smtClean="0">
                <a:solidFill>
                  <a:srgbClr val="FF0000"/>
                </a:solidFill>
              </a:rPr>
              <a:t>correlation length  [3</a:t>
            </a:r>
            <a:r>
              <a:rPr lang="en-US" dirty="0" smtClean="0"/>
              <a:t>]</a:t>
            </a:r>
          </a:p>
          <a:p>
            <a:pPr marL="285750" indent="-285750">
              <a:buFont typeface="Wingdings" charset="2"/>
              <a:buChar char="Ø"/>
            </a:pPr>
            <a:r>
              <a:rPr lang="en-US" dirty="0" smtClean="0">
                <a:solidFill>
                  <a:srgbClr val="FF0000"/>
                </a:solidFill>
                <a:latin typeface="Arial Nova" panose="020B0504020202020204" pitchFamily="34" charset="0"/>
                <a:cs typeface="Times New Roman"/>
              </a:rPr>
              <a:t>Can </a:t>
            </a:r>
            <a:r>
              <a:rPr lang="en-US" dirty="0">
                <a:solidFill>
                  <a:srgbClr val="FF0000"/>
                </a:solidFill>
                <a:latin typeface="Arial Nova" panose="020B0504020202020204" pitchFamily="34" charset="0"/>
                <a:cs typeface="Times New Roman"/>
              </a:rPr>
              <a:t>we do better with </a:t>
            </a:r>
            <a:r>
              <a:rPr lang="en-US" dirty="0">
                <a:solidFill>
                  <a:srgbClr val="FF0000"/>
                </a:solidFill>
              </a:rPr>
              <a:t>MPD@NICA</a:t>
            </a:r>
            <a:r>
              <a:rPr lang="en-US" dirty="0" smtClean="0">
                <a:solidFill>
                  <a:srgbClr val="FF0000"/>
                </a:solidFill>
                <a:latin typeface="Arial Nova" panose="020B0504020202020204" pitchFamily="34" charset="0"/>
                <a:cs typeface="Times New Roman"/>
              </a:rPr>
              <a:t>?</a:t>
            </a:r>
            <a:endParaRPr lang="en-US" dirty="0"/>
          </a:p>
        </p:txBody>
      </p:sp>
      <p:pic>
        <p:nvPicPr>
          <p:cNvPr id="11" name="Picture 10"/>
          <p:cNvPicPr>
            <a:picLocks noChangeAspect="1"/>
          </p:cNvPicPr>
          <p:nvPr/>
        </p:nvPicPr>
        <p:blipFill rotWithShape="1">
          <a:blip r:embed="rId4"/>
          <a:srcRect l="51684" t="23804" r="-1477" b="11894"/>
          <a:stretch/>
        </p:blipFill>
        <p:spPr>
          <a:xfrm>
            <a:off x="9551590" y="3109448"/>
            <a:ext cx="2016224" cy="1291532"/>
          </a:xfrm>
          <a:prstGeom prst="rect">
            <a:avLst/>
          </a:prstGeom>
        </p:spPr>
      </p:pic>
      <p:pic>
        <p:nvPicPr>
          <p:cNvPr id="13" name="Picture 12"/>
          <p:cNvPicPr>
            <a:picLocks noChangeAspect="1"/>
          </p:cNvPicPr>
          <p:nvPr/>
        </p:nvPicPr>
        <p:blipFill rotWithShape="1">
          <a:blip r:embed="rId5"/>
          <a:srcRect r="3450"/>
          <a:stretch/>
        </p:blipFill>
        <p:spPr>
          <a:xfrm>
            <a:off x="3539256" y="1052736"/>
            <a:ext cx="4320000" cy="3888432"/>
          </a:xfrm>
          <a:prstGeom prst="rect">
            <a:avLst/>
          </a:prstGeom>
        </p:spPr>
      </p:pic>
    </p:spTree>
    <p:extLst>
      <p:ext uri="{BB962C8B-B14F-4D97-AF65-F5344CB8AC3E}">
        <p14:creationId xmlns:p14="http://schemas.microsoft.com/office/powerpoint/2010/main" val="37446955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Google Shape;154;p5"/>
          <p:cNvSpPr txBox="1">
            <a:spLocks noChangeArrowheads="1"/>
          </p:cNvSpPr>
          <p:nvPr/>
        </p:nvSpPr>
        <p:spPr bwMode="auto">
          <a:xfrm>
            <a:off x="1054646" y="116632"/>
            <a:ext cx="9191550" cy="461624"/>
          </a:xfrm>
          <a:prstGeom prst="rect">
            <a:avLst/>
          </a:prstGeom>
          <a:solidFill>
            <a:srgbClr val="AEFF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b="1" dirty="0">
                <a:solidFill>
                  <a:srgbClr val="FF0000"/>
                </a:solidFill>
                <a:cs typeface="Arial" charset="0"/>
                <a:sym typeface="Arial" charset="0"/>
              </a:rPr>
              <a:t>M</a:t>
            </a:r>
            <a:r>
              <a:rPr lang="en-US" b="1" dirty="0">
                <a:solidFill>
                  <a:srgbClr val="000090"/>
                </a:solidFill>
                <a:cs typeface="Arial" charset="0"/>
                <a:sym typeface="Arial" charset="0"/>
              </a:rPr>
              <a:t>ulti-</a:t>
            </a:r>
            <a:r>
              <a:rPr lang="en-US" b="1" dirty="0">
                <a:solidFill>
                  <a:srgbClr val="FF0000"/>
                </a:solidFill>
                <a:cs typeface="Arial" charset="0"/>
                <a:sym typeface="Arial" charset="0"/>
              </a:rPr>
              <a:t>P</a:t>
            </a:r>
            <a:r>
              <a:rPr lang="en-US" b="1" dirty="0">
                <a:solidFill>
                  <a:srgbClr val="000090"/>
                </a:solidFill>
                <a:cs typeface="Arial" charset="0"/>
                <a:sym typeface="Arial" charset="0"/>
              </a:rPr>
              <a:t>urpose </a:t>
            </a:r>
            <a:r>
              <a:rPr lang="en-US" b="1" dirty="0">
                <a:solidFill>
                  <a:srgbClr val="FF0000"/>
                </a:solidFill>
                <a:cs typeface="Arial" charset="0"/>
                <a:sym typeface="Arial" charset="0"/>
              </a:rPr>
              <a:t>D</a:t>
            </a:r>
            <a:r>
              <a:rPr lang="en-US" b="1" dirty="0">
                <a:solidFill>
                  <a:srgbClr val="000090"/>
                </a:solidFill>
                <a:cs typeface="Arial" charset="0"/>
                <a:sym typeface="Arial" charset="0"/>
              </a:rPr>
              <a:t>etector (</a:t>
            </a:r>
            <a:r>
              <a:rPr lang="en-US" b="1" dirty="0">
                <a:solidFill>
                  <a:srgbClr val="FF0000"/>
                </a:solidFill>
                <a:cs typeface="Arial" charset="0"/>
                <a:sym typeface="Arial" charset="0"/>
              </a:rPr>
              <a:t>MPD</a:t>
            </a:r>
            <a:r>
              <a:rPr lang="en-US" b="1" dirty="0" smtClean="0">
                <a:solidFill>
                  <a:srgbClr val="000090"/>
                </a:solidFill>
                <a:cs typeface="Arial" charset="0"/>
                <a:sym typeface="Arial" charset="0"/>
              </a:rPr>
              <a:t>) at the 1</a:t>
            </a:r>
            <a:r>
              <a:rPr lang="en-US" b="1" baseline="30000" dirty="0" smtClean="0">
                <a:solidFill>
                  <a:srgbClr val="000090"/>
                </a:solidFill>
                <a:cs typeface="Arial" charset="0"/>
                <a:sym typeface="Arial" charset="0"/>
              </a:rPr>
              <a:t>st</a:t>
            </a:r>
            <a:r>
              <a:rPr lang="en-US" b="1" dirty="0" smtClean="0">
                <a:solidFill>
                  <a:srgbClr val="000090"/>
                </a:solidFill>
                <a:cs typeface="Arial" charset="0"/>
                <a:sym typeface="Arial" charset="0"/>
              </a:rPr>
              <a:t> stage of operation[1] </a:t>
            </a:r>
            <a:endParaRPr lang="en-US" b="1" dirty="0">
              <a:solidFill>
                <a:srgbClr val="000090"/>
              </a:solidFill>
              <a:cs typeface="Arial" charset="0"/>
              <a:sym typeface="Arial" charset="0"/>
            </a:endParaRPr>
          </a:p>
        </p:txBody>
      </p:sp>
      <p:pic>
        <p:nvPicPr>
          <p:cNvPr id="70658" name="Google Shape;155;p5" descr="NICA-Logo_4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1162" y="25401"/>
            <a:ext cx="1659251"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59" name="Google Shape;156;p5"/>
          <p:cNvGrpSpPr>
            <a:grpSpLocks/>
          </p:cNvGrpSpPr>
          <p:nvPr/>
        </p:nvGrpSpPr>
        <p:grpSpPr bwMode="auto">
          <a:xfrm>
            <a:off x="262558" y="1340768"/>
            <a:ext cx="5000944" cy="3458940"/>
            <a:chOff x="-11045" y="3243488"/>
            <a:chExt cx="3751166" cy="3458940"/>
          </a:xfrm>
        </p:grpSpPr>
        <p:pic>
          <p:nvPicPr>
            <p:cNvPr id="70748" name="Google Shape;157;p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838" t="7805" r="9120" b="6363"/>
            <a:stretch>
              <a:fillRect/>
            </a:stretch>
          </p:blipFill>
          <p:spPr bwMode="auto">
            <a:xfrm>
              <a:off x="-11045" y="3243488"/>
              <a:ext cx="3751166" cy="345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49" name="Google Shape;158;p5"/>
            <p:cNvSpPr txBox="1">
              <a:spLocks noChangeArrowheads="1"/>
            </p:cNvSpPr>
            <p:nvPr/>
          </p:nvSpPr>
          <p:spPr bwMode="auto">
            <a:xfrm>
              <a:off x="313030" y="3387504"/>
              <a:ext cx="959710" cy="1169511"/>
            </a:xfrm>
            <a:prstGeom prst="rect">
              <a:avLst/>
            </a:prstGeom>
            <a:solidFill>
              <a:srgbClr val="FCF7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400" dirty="0" smtClean="0">
                  <a:solidFill>
                    <a:srgbClr val="000090"/>
                  </a:solidFill>
                  <a:cs typeface="Arial" charset="0"/>
                  <a:sym typeface="Arial" charset="0"/>
                </a:rPr>
                <a:t>Model simulations</a:t>
              </a:r>
            </a:p>
            <a:p>
              <a:pPr algn="ctr"/>
              <a:r>
                <a:rPr lang="en-US" sz="1400" dirty="0" smtClean="0">
                  <a:solidFill>
                    <a:srgbClr val="000090"/>
                  </a:solidFill>
                  <a:cs typeface="Arial" charset="0"/>
                  <a:sym typeface="Arial" charset="0"/>
                </a:rPr>
                <a:t>URQMD</a:t>
              </a:r>
              <a:endParaRPr lang="en-US" sz="1400" dirty="0"/>
            </a:p>
            <a:p>
              <a:pPr algn="ctr"/>
              <a:r>
                <a:rPr lang="en-US" sz="1400" dirty="0">
                  <a:solidFill>
                    <a:srgbClr val="000090"/>
                  </a:solidFill>
                  <a:cs typeface="Arial" charset="0"/>
                  <a:sym typeface="Arial" charset="0"/>
                </a:rPr>
                <a:t>charged</a:t>
              </a:r>
            </a:p>
            <a:p>
              <a:pPr algn="ctr"/>
              <a:r>
                <a:rPr lang="en-US" sz="1400" dirty="0">
                  <a:solidFill>
                    <a:srgbClr val="000090"/>
                  </a:solidFill>
                  <a:cs typeface="Arial" charset="0"/>
                  <a:sym typeface="Arial" charset="0"/>
                </a:rPr>
                <a:t>b&lt;11 </a:t>
              </a:r>
              <a:r>
                <a:rPr lang="en-US" sz="1400" dirty="0" err="1">
                  <a:solidFill>
                    <a:srgbClr val="000090"/>
                  </a:solidFill>
                  <a:cs typeface="Arial" charset="0"/>
                  <a:sym typeface="Arial" charset="0"/>
                </a:rPr>
                <a:t>fm</a:t>
              </a:r>
              <a:endParaRPr lang="en-US" sz="1400" dirty="0">
                <a:solidFill>
                  <a:srgbClr val="000090"/>
                </a:solidFill>
                <a:cs typeface="Arial" charset="0"/>
                <a:sym typeface="Arial" charset="0"/>
              </a:endParaRPr>
            </a:p>
          </p:txBody>
        </p:sp>
        <p:sp>
          <p:nvSpPr>
            <p:cNvPr id="70750" name="Google Shape;159;p5"/>
            <p:cNvSpPr txBox="1">
              <a:spLocks noChangeArrowheads="1"/>
            </p:cNvSpPr>
            <p:nvPr/>
          </p:nvSpPr>
          <p:spPr bwMode="auto">
            <a:xfrm rot="16200000">
              <a:off x="-102392" y="4050333"/>
              <a:ext cx="787400" cy="26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700" dirty="0" err="1">
                  <a:solidFill>
                    <a:srgbClr val="000000"/>
                  </a:solidFill>
                  <a:latin typeface="Calibri" charset="0"/>
                  <a:cs typeface="Calibri" charset="0"/>
                  <a:sym typeface="Calibri" charset="0"/>
                </a:rPr>
                <a:t>dN</a:t>
              </a:r>
              <a:r>
                <a:rPr lang="en-US" sz="1700" dirty="0">
                  <a:solidFill>
                    <a:srgbClr val="000000"/>
                  </a:solidFill>
                  <a:latin typeface="Calibri" charset="0"/>
                  <a:cs typeface="Calibri" charset="0"/>
                  <a:sym typeface="Calibri" charset="0"/>
                </a:rPr>
                <a:t>/</a:t>
              </a:r>
              <a:r>
                <a:rPr lang="en-US" sz="1700" dirty="0" err="1">
                  <a:solidFill>
                    <a:srgbClr val="000000"/>
                  </a:solidFill>
                  <a:latin typeface="Calibri" charset="0"/>
                  <a:cs typeface="Calibri" charset="0"/>
                  <a:sym typeface="Calibri" charset="0"/>
                </a:rPr>
                <a:t>d</a:t>
              </a:r>
              <a:r>
                <a:rPr lang="en-US" sz="1700" dirty="0" err="1">
                  <a:solidFill>
                    <a:srgbClr val="000000"/>
                  </a:solidFill>
                  <a:latin typeface="Noto Sans Symbols" charset="0"/>
                  <a:cs typeface="Noto Sans Symbols" charset="0"/>
                  <a:sym typeface="Noto Sans Symbols" charset="0"/>
                </a:rPr>
                <a:t>η</a:t>
              </a:r>
              <a:endParaRPr lang="en-US" sz="1700" dirty="0">
                <a:solidFill>
                  <a:srgbClr val="000000"/>
                </a:solidFill>
                <a:latin typeface="Calibri" charset="0"/>
                <a:cs typeface="Calibri" charset="0"/>
                <a:sym typeface="Calibri" charset="0"/>
              </a:endParaRPr>
            </a:p>
          </p:txBody>
        </p:sp>
        <p:sp>
          <p:nvSpPr>
            <p:cNvPr id="70751" name="Google Shape;160;p5"/>
            <p:cNvSpPr txBox="1">
              <a:spLocks noChangeArrowheads="1"/>
            </p:cNvSpPr>
            <p:nvPr/>
          </p:nvSpPr>
          <p:spPr bwMode="auto">
            <a:xfrm>
              <a:off x="2911474" y="5078413"/>
              <a:ext cx="6984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solidFill>
                    <a:srgbClr val="FF0000"/>
                  </a:solidFill>
                  <a:cs typeface="Arial" charset="0"/>
                  <a:sym typeface="Arial" charset="0"/>
                </a:rPr>
                <a:t>ECal</a:t>
              </a:r>
            </a:p>
          </p:txBody>
        </p:sp>
      </p:grpSp>
      <p:sp>
        <p:nvSpPr>
          <p:cNvPr id="70660" name="Google Shape;161;p5"/>
          <p:cNvSpPr txBox="1">
            <a:spLocks noChangeArrowheads="1"/>
          </p:cNvSpPr>
          <p:nvPr/>
        </p:nvSpPr>
        <p:spPr bwMode="auto">
          <a:xfrm>
            <a:off x="2700516" y="5391151"/>
            <a:ext cx="4211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pPr>
            <a:r>
              <a:rPr lang="en-US" sz="1700">
                <a:solidFill>
                  <a:srgbClr val="000000"/>
                </a:solidFill>
                <a:latin typeface="Noto Sans Symbols" charset="0"/>
                <a:cs typeface="Noto Sans Symbols" charset="0"/>
                <a:sym typeface="Noto Sans Symbols" charset="0"/>
              </a:rPr>
              <a:t>η</a:t>
            </a:r>
            <a:endParaRPr lang="en-US" sz="1700">
              <a:solidFill>
                <a:srgbClr val="000000"/>
              </a:solidFill>
              <a:latin typeface="Calibri" charset="0"/>
              <a:cs typeface="Calibri" charset="0"/>
              <a:sym typeface="Calibri" charset="0"/>
            </a:endParaRPr>
          </a:p>
        </p:txBody>
      </p:sp>
      <p:sp>
        <p:nvSpPr>
          <p:cNvPr id="70661" name="Google Shape;162;p5"/>
          <p:cNvSpPr>
            <a:spLocks noChangeArrowheads="1"/>
          </p:cNvSpPr>
          <p:nvPr/>
        </p:nvSpPr>
        <p:spPr bwMode="auto">
          <a:xfrm>
            <a:off x="2526971" y="3349625"/>
            <a:ext cx="761901" cy="44450"/>
          </a:xfrm>
          <a:prstGeom prst="rect">
            <a:avLst/>
          </a:prstGeom>
          <a:solidFill>
            <a:srgbClr val="000090"/>
          </a:solidFill>
          <a:ln w="25400">
            <a:solidFill>
              <a:srgbClr val="00009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2" name="Google Shape;163;p5"/>
          <p:cNvSpPr>
            <a:spLocks noChangeArrowheads="1"/>
          </p:cNvSpPr>
          <p:nvPr/>
        </p:nvSpPr>
        <p:spPr bwMode="auto">
          <a:xfrm>
            <a:off x="2571417" y="3922714"/>
            <a:ext cx="681478" cy="47625"/>
          </a:xfrm>
          <a:prstGeom prst="rect">
            <a:avLst/>
          </a:prstGeom>
          <a:solidFill>
            <a:srgbClr val="FF0000"/>
          </a:solidFill>
          <a:ln w="25400">
            <a:solidFill>
              <a:srgbClr val="FF000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3" name="Google Shape;164;p5"/>
          <p:cNvSpPr>
            <a:spLocks noChangeArrowheads="1"/>
          </p:cNvSpPr>
          <p:nvPr/>
        </p:nvSpPr>
        <p:spPr bwMode="auto">
          <a:xfrm>
            <a:off x="1756604" y="4414839"/>
            <a:ext cx="476189" cy="46037"/>
          </a:xfrm>
          <a:prstGeom prst="rect">
            <a:avLst/>
          </a:prstGeom>
          <a:solidFill>
            <a:srgbClr val="000090"/>
          </a:solidFill>
          <a:ln w="25400">
            <a:solidFill>
              <a:srgbClr val="00009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4" name="Google Shape;165;p5"/>
          <p:cNvSpPr>
            <a:spLocks noChangeArrowheads="1"/>
          </p:cNvSpPr>
          <p:nvPr/>
        </p:nvSpPr>
        <p:spPr bwMode="auto">
          <a:xfrm>
            <a:off x="3470881" y="4414839"/>
            <a:ext cx="476189" cy="46037"/>
          </a:xfrm>
          <a:prstGeom prst="rect">
            <a:avLst/>
          </a:prstGeom>
          <a:solidFill>
            <a:srgbClr val="000090"/>
          </a:solidFill>
          <a:ln w="25400">
            <a:solidFill>
              <a:srgbClr val="00009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5" name="Google Shape;166;p5"/>
          <p:cNvSpPr>
            <a:spLocks noChangeArrowheads="1"/>
          </p:cNvSpPr>
          <p:nvPr/>
        </p:nvSpPr>
        <p:spPr bwMode="auto">
          <a:xfrm>
            <a:off x="1566130" y="4700589"/>
            <a:ext cx="380950" cy="46037"/>
          </a:xfrm>
          <a:prstGeom prst="rect">
            <a:avLst/>
          </a:prstGeom>
          <a:solidFill>
            <a:srgbClr val="000090"/>
          </a:solidFill>
          <a:ln w="25400">
            <a:solidFill>
              <a:srgbClr val="00009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6" name="Google Shape;167;p5"/>
          <p:cNvSpPr>
            <a:spLocks noChangeArrowheads="1"/>
          </p:cNvSpPr>
          <p:nvPr/>
        </p:nvSpPr>
        <p:spPr bwMode="auto">
          <a:xfrm>
            <a:off x="3756595" y="4700589"/>
            <a:ext cx="380950" cy="46037"/>
          </a:xfrm>
          <a:prstGeom prst="rect">
            <a:avLst/>
          </a:prstGeom>
          <a:solidFill>
            <a:srgbClr val="000090"/>
          </a:solidFill>
          <a:ln w="25400">
            <a:solidFill>
              <a:srgbClr val="00009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667" name="Google Shape;168;p5"/>
          <p:cNvSpPr txBox="1">
            <a:spLocks noChangeArrowheads="1"/>
          </p:cNvSpPr>
          <p:nvPr/>
        </p:nvSpPr>
        <p:spPr bwMode="auto">
          <a:xfrm>
            <a:off x="2474063" y="3011489"/>
            <a:ext cx="95237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b="1">
                <a:solidFill>
                  <a:srgbClr val="000090"/>
                </a:solidFill>
                <a:cs typeface="Arial" charset="0"/>
                <a:sym typeface="Arial" charset="0"/>
              </a:rPr>
              <a:t>TPC</a:t>
            </a:r>
          </a:p>
        </p:txBody>
      </p:sp>
      <p:cxnSp>
        <p:nvCxnSpPr>
          <p:cNvPr id="70668" name="Google Shape;169;p5"/>
          <p:cNvCxnSpPr>
            <a:cxnSpLocks noChangeShapeType="1"/>
          </p:cNvCxnSpPr>
          <p:nvPr/>
        </p:nvCxnSpPr>
        <p:spPr bwMode="auto">
          <a:xfrm flipH="1">
            <a:off x="3299455" y="3951289"/>
            <a:ext cx="541796" cy="3175"/>
          </a:xfrm>
          <a:prstGeom prst="straightConnector1">
            <a:avLst/>
          </a:prstGeom>
          <a:noFill/>
          <a:ln w="19050">
            <a:solidFill>
              <a:srgbClr val="FF0000"/>
            </a:solidFill>
            <a:round/>
            <a:headEnd type="none" w="sm" len="sm"/>
            <a:tailEnd type="stealth" w="med" len="med"/>
          </a:ln>
          <a:extLst>
            <a:ext uri="{909E8E84-426E-40dd-AFC4-6F175D3DCCD1}">
              <a14:hiddenFill xmlns:a14="http://schemas.microsoft.com/office/drawing/2010/main">
                <a:noFill/>
              </a14:hiddenFill>
            </a:ext>
          </a:extLst>
        </p:spPr>
      </p:cxnSp>
      <p:sp>
        <p:nvSpPr>
          <p:cNvPr id="70669" name="Google Shape;170;p5"/>
          <p:cNvSpPr txBox="1">
            <a:spLocks noChangeArrowheads="1"/>
          </p:cNvSpPr>
          <p:nvPr/>
        </p:nvSpPr>
        <p:spPr bwMode="auto">
          <a:xfrm>
            <a:off x="2569299" y="4502150"/>
            <a:ext cx="91639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dirty="0">
                <a:solidFill>
                  <a:srgbClr val="000090"/>
                </a:solidFill>
                <a:cs typeface="Arial" charset="0"/>
                <a:sym typeface="Arial" charset="0"/>
              </a:rPr>
              <a:t>FFD</a:t>
            </a:r>
          </a:p>
        </p:txBody>
      </p:sp>
      <p:sp>
        <p:nvSpPr>
          <p:cNvPr id="70670" name="Google Shape;171;p5"/>
          <p:cNvSpPr txBox="1">
            <a:spLocks noChangeArrowheads="1"/>
          </p:cNvSpPr>
          <p:nvPr/>
        </p:nvSpPr>
        <p:spPr bwMode="auto">
          <a:xfrm>
            <a:off x="2444432" y="4800600"/>
            <a:ext cx="1047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solidFill>
                  <a:srgbClr val="000090"/>
                </a:solidFill>
                <a:cs typeface="Arial" charset="0"/>
                <a:sym typeface="Arial" charset="0"/>
              </a:rPr>
              <a:t>FHCal</a:t>
            </a:r>
          </a:p>
        </p:txBody>
      </p:sp>
      <p:cxnSp>
        <p:nvCxnSpPr>
          <p:cNvPr id="70671" name="Google Shape;172;p5"/>
          <p:cNvCxnSpPr>
            <a:cxnSpLocks noChangeShapeType="1"/>
            <a:stCxn id="70670" idx="3"/>
          </p:cNvCxnSpPr>
          <p:nvPr/>
        </p:nvCxnSpPr>
        <p:spPr bwMode="auto">
          <a:xfrm rot="10800000" flipH="1">
            <a:off x="3492045" y="4824413"/>
            <a:ext cx="416930" cy="144462"/>
          </a:xfrm>
          <a:prstGeom prst="straightConnector1">
            <a:avLst/>
          </a:prstGeom>
          <a:noFill/>
          <a:ln w="19050">
            <a:solidFill>
              <a:srgbClr val="C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173" name="Google Shape;173;p5"/>
          <p:cNvCxnSpPr/>
          <p:nvPr/>
        </p:nvCxnSpPr>
        <p:spPr>
          <a:xfrm>
            <a:off x="2567183" y="3679825"/>
            <a:ext cx="683594" cy="0"/>
          </a:xfrm>
          <a:prstGeom prst="straightConnector1">
            <a:avLst/>
          </a:prstGeom>
          <a:noFill/>
          <a:ln w="47625" cap="flat" cmpd="sng">
            <a:solidFill>
              <a:srgbClr val="000090"/>
            </a:solidFill>
            <a:prstDash val="solid"/>
            <a:round/>
            <a:headEnd type="none" w="sm" len="sm"/>
            <a:tailEnd type="none" w="sm" len="sm"/>
          </a:ln>
          <a:effectLst>
            <a:outerShdw blurRad="40000" dist="20000" dir="5400000" rotWithShape="0">
              <a:srgbClr val="000000">
                <a:alpha val="37647"/>
              </a:srgbClr>
            </a:outerShdw>
          </a:effectLst>
        </p:spPr>
      </p:cxnSp>
      <p:sp>
        <p:nvSpPr>
          <p:cNvPr id="70673" name="Google Shape;174;p5"/>
          <p:cNvSpPr txBox="1">
            <a:spLocks noChangeArrowheads="1"/>
          </p:cNvSpPr>
          <p:nvPr/>
        </p:nvSpPr>
        <p:spPr bwMode="auto">
          <a:xfrm>
            <a:off x="1335444" y="3468689"/>
            <a:ext cx="958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b="1">
                <a:solidFill>
                  <a:srgbClr val="000090"/>
                </a:solidFill>
                <a:cs typeface="Arial" charset="0"/>
                <a:sym typeface="Arial" charset="0"/>
              </a:rPr>
              <a:t>TOF</a:t>
            </a:r>
          </a:p>
        </p:txBody>
      </p:sp>
      <p:cxnSp>
        <p:nvCxnSpPr>
          <p:cNvPr id="70674" name="Google Shape;175;p5"/>
          <p:cNvCxnSpPr>
            <a:cxnSpLocks noChangeShapeType="1"/>
          </p:cNvCxnSpPr>
          <p:nvPr/>
        </p:nvCxnSpPr>
        <p:spPr bwMode="auto">
          <a:xfrm rot="10800000">
            <a:off x="1826446" y="4799013"/>
            <a:ext cx="565076" cy="182562"/>
          </a:xfrm>
          <a:prstGeom prst="straightConnector1">
            <a:avLst/>
          </a:prstGeom>
          <a:noFill/>
          <a:ln w="19050">
            <a:solidFill>
              <a:srgbClr val="C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70675" name="Google Shape;176;p5"/>
          <p:cNvCxnSpPr>
            <a:cxnSpLocks noChangeShapeType="1"/>
          </p:cNvCxnSpPr>
          <p:nvPr/>
        </p:nvCxnSpPr>
        <p:spPr bwMode="auto">
          <a:xfrm rot="10800000" flipH="1">
            <a:off x="3271941" y="4532313"/>
            <a:ext cx="416930" cy="144462"/>
          </a:xfrm>
          <a:prstGeom prst="straightConnector1">
            <a:avLst/>
          </a:prstGeom>
          <a:noFill/>
          <a:ln w="19050">
            <a:solidFill>
              <a:srgbClr val="C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70676" name="Google Shape;177;p5"/>
          <p:cNvCxnSpPr>
            <a:cxnSpLocks noChangeShapeType="1"/>
          </p:cNvCxnSpPr>
          <p:nvPr/>
        </p:nvCxnSpPr>
        <p:spPr bwMode="auto">
          <a:xfrm rot="10800000">
            <a:off x="2114275" y="4519613"/>
            <a:ext cx="565076" cy="182562"/>
          </a:xfrm>
          <a:prstGeom prst="straightConnector1">
            <a:avLst/>
          </a:prstGeom>
          <a:noFill/>
          <a:ln w="19050">
            <a:solidFill>
              <a:srgbClr val="C00000"/>
            </a:solidFill>
            <a:round/>
            <a:headEnd type="none" w="sm" len="sm"/>
            <a:tailEnd type="stealth" w="med" len="med"/>
          </a:ln>
          <a:extLst>
            <a:ext uri="{909E8E84-426E-40dd-AFC4-6F175D3DCCD1}">
              <a14:hiddenFill xmlns:a14="http://schemas.microsoft.com/office/drawing/2010/main">
                <a:noFill/>
              </a14:hiddenFill>
            </a:ext>
          </a:extLst>
        </p:spPr>
      </p:cxnSp>
      <p:cxnSp>
        <p:nvCxnSpPr>
          <p:cNvPr id="70677" name="Google Shape;178;p5"/>
          <p:cNvCxnSpPr>
            <a:cxnSpLocks noChangeShapeType="1"/>
          </p:cNvCxnSpPr>
          <p:nvPr/>
        </p:nvCxnSpPr>
        <p:spPr bwMode="auto">
          <a:xfrm rot="10800000" flipH="1">
            <a:off x="2055017" y="3687763"/>
            <a:ext cx="482537" cy="6350"/>
          </a:xfrm>
          <a:prstGeom prst="straightConnector1">
            <a:avLst/>
          </a:prstGeom>
          <a:noFill/>
          <a:ln w="19050">
            <a:solidFill>
              <a:srgbClr val="C00000"/>
            </a:solidFill>
            <a:round/>
            <a:headEnd type="none" w="sm" len="sm"/>
            <a:tailEnd type="stealth" w="med" len="med"/>
          </a:ln>
          <a:extLst>
            <a:ext uri="{909E8E84-426E-40dd-AFC4-6F175D3DCCD1}">
              <a14:hiddenFill xmlns:a14="http://schemas.microsoft.com/office/drawing/2010/main">
                <a:noFill/>
              </a14:hiddenFill>
            </a:ext>
          </a:extLst>
        </p:spPr>
      </p:cxnSp>
      <p:grpSp>
        <p:nvGrpSpPr>
          <p:cNvPr id="70679" name="Google Shape;180;p5"/>
          <p:cNvGrpSpPr>
            <a:grpSpLocks/>
          </p:cNvGrpSpPr>
          <p:nvPr/>
        </p:nvGrpSpPr>
        <p:grpSpPr bwMode="auto">
          <a:xfrm>
            <a:off x="302645" y="2005014"/>
            <a:ext cx="4651828" cy="2143125"/>
            <a:chOff x="533394" y="3035297"/>
            <a:chExt cx="3489332" cy="2143128"/>
          </a:xfrm>
        </p:grpSpPr>
        <p:sp>
          <p:nvSpPr>
            <p:cNvPr id="70740" name="Google Shape;181;p5"/>
            <p:cNvSpPr>
              <a:spLocks noChangeArrowheads="1"/>
            </p:cNvSpPr>
            <p:nvPr/>
          </p:nvSpPr>
          <p:spPr bwMode="auto">
            <a:xfrm>
              <a:off x="1816099" y="5111750"/>
              <a:ext cx="422275" cy="50800"/>
            </a:xfrm>
            <a:prstGeom prst="rect">
              <a:avLst/>
            </a:prstGeom>
            <a:solidFill>
              <a:srgbClr val="FF0000"/>
            </a:solidFill>
            <a:ln w="25400">
              <a:solidFill>
                <a:srgbClr val="FF000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sp>
          <p:nvSpPr>
            <p:cNvPr id="70741" name="Google Shape;182;p5"/>
            <p:cNvSpPr>
              <a:spLocks noChangeArrowheads="1"/>
            </p:cNvSpPr>
            <p:nvPr/>
          </p:nvSpPr>
          <p:spPr bwMode="auto">
            <a:xfrm>
              <a:off x="2724149" y="5127625"/>
              <a:ext cx="422275" cy="50800"/>
            </a:xfrm>
            <a:prstGeom prst="rect">
              <a:avLst/>
            </a:prstGeom>
            <a:solidFill>
              <a:srgbClr val="FF0000"/>
            </a:solidFill>
            <a:ln w="25400">
              <a:solidFill>
                <a:srgbClr val="FF0000"/>
              </a:solidFill>
              <a:round/>
              <a:headEnd type="none" w="sm" len="sm"/>
              <a:tailEnd type="none" w="sm" len="sm"/>
            </a:ln>
          </p:spPr>
          <p:txBody>
            <a:bodyPr lIns="91425" tIns="45700" rIns="91425" bIns="45700" anchor="ctr"/>
            <a:lstStyle/>
            <a:p>
              <a:pPr algn="ctr"/>
              <a:endParaRPr lang="en-US">
                <a:solidFill>
                  <a:srgbClr val="FFFFFF"/>
                </a:solidFill>
                <a:cs typeface="Arial" charset="0"/>
                <a:sym typeface="Arial" charset="0"/>
              </a:endParaRPr>
            </a:p>
          </p:txBody>
        </p:sp>
        <p:cxnSp>
          <p:nvCxnSpPr>
            <p:cNvPr id="183" name="Google Shape;183;p5"/>
            <p:cNvCxnSpPr/>
            <p:nvPr/>
          </p:nvCxnSpPr>
          <p:spPr>
            <a:xfrm>
              <a:off x="1758946" y="4846637"/>
              <a:ext cx="512763" cy="0"/>
            </a:xfrm>
            <a:prstGeom prst="straightConnector1">
              <a:avLst/>
            </a:prstGeom>
            <a:noFill/>
            <a:ln w="47625" cap="flat" cmpd="sng">
              <a:solidFill>
                <a:srgbClr val="000090"/>
              </a:solidFill>
              <a:prstDash val="solid"/>
              <a:round/>
              <a:headEnd type="none" w="sm" len="sm"/>
              <a:tailEnd type="none" w="sm" len="sm"/>
            </a:ln>
            <a:effectLst>
              <a:outerShdw blurRad="40000" dist="20000" dir="5400000" rotWithShape="0">
                <a:srgbClr val="000000">
                  <a:alpha val="37647"/>
                </a:srgbClr>
              </a:outerShdw>
            </a:effectLst>
          </p:spPr>
        </p:cxnSp>
        <p:cxnSp>
          <p:nvCxnSpPr>
            <p:cNvPr id="184" name="Google Shape;184;p5"/>
            <p:cNvCxnSpPr/>
            <p:nvPr/>
          </p:nvCxnSpPr>
          <p:spPr>
            <a:xfrm>
              <a:off x="2705098" y="4846637"/>
              <a:ext cx="512763" cy="0"/>
            </a:xfrm>
            <a:prstGeom prst="straightConnector1">
              <a:avLst/>
            </a:prstGeom>
            <a:noFill/>
            <a:ln w="47625" cap="flat" cmpd="sng">
              <a:solidFill>
                <a:srgbClr val="000090"/>
              </a:solidFill>
              <a:prstDash val="solid"/>
              <a:round/>
              <a:headEnd type="none" w="sm" len="sm"/>
              <a:tailEnd type="none" w="sm" len="sm"/>
            </a:ln>
            <a:effectLst>
              <a:outerShdw blurRad="40000" dist="20000" dir="5400000" rotWithShape="0">
                <a:srgbClr val="000000">
                  <a:alpha val="37647"/>
                </a:srgbClr>
              </a:outerShdw>
            </a:effectLst>
          </p:spPr>
        </p:cxnSp>
        <p:cxnSp>
          <p:nvCxnSpPr>
            <p:cNvPr id="185" name="Google Shape;185;p5"/>
            <p:cNvCxnSpPr/>
            <p:nvPr/>
          </p:nvCxnSpPr>
          <p:spPr>
            <a:xfrm>
              <a:off x="2676523" y="4543424"/>
              <a:ext cx="485776" cy="0"/>
            </a:xfrm>
            <a:prstGeom prst="straightConnector1">
              <a:avLst/>
            </a:prstGeom>
            <a:noFill/>
            <a:ln w="47625"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cxnSp>
        <p:cxnSp>
          <p:nvCxnSpPr>
            <p:cNvPr id="186" name="Google Shape;186;p5"/>
            <p:cNvCxnSpPr/>
            <p:nvPr/>
          </p:nvCxnSpPr>
          <p:spPr>
            <a:xfrm>
              <a:off x="1803397" y="4533899"/>
              <a:ext cx="485776" cy="0"/>
            </a:xfrm>
            <a:prstGeom prst="straightConnector1">
              <a:avLst/>
            </a:prstGeom>
            <a:noFill/>
            <a:ln w="47625" cap="flat" cmpd="sng">
              <a:solidFill>
                <a:srgbClr val="3366FF"/>
              </a:solidFill>
              <a:prstDash val="solid"/>
              <a:round/>
              <a:headEnd type="none" w="sm" len="sm"/>
              <a:tailEnd type="none" w="sm" len="sm"/>
            </a:ln>
            <a:effectLst>
              <a:outerShdw blurRad="40000" dist="20000" dir="5400000" rotWithShape="0">
                <a:srgbClr val="000000">
                  <a:alpha val="37647"/>
                </a:srgbClr>
              </a:outerShdw>
            </a:effectLst>
          </p:spPr>
        </p:cxnSp>
        <p:sp>
          <p:nvSpPr>
            <p:cNvPr id="70746" name="Google Shape;187;p5"/>
            <p:cNvSpPr txBox="1">
              <a:spLocks noChangeArrowheads="1"/>
            </p:cNvSpPr>
            <p:nvPr/>
          </p:nvSpPr>
          <p:spPr bwMode="auto">
            <a:xfrm>
              <a:off x="3308351" y="4352925"/>
              <a:ext cx="71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b="1">
                  <a:solidFill>
                    <a:srgbClr val="3366FF"/>
                  </a:solidFill>
                  <a:cs typeface="Arial" charset="0"/>
                  <a:sym typeface="Arial" charset="0"/>
                </a:rPr>
                <a:t>CPC</a:t>
              </a:r>
            </a:p>
          </p:txBody>
        </p:sp>
        <p:sp>
          <p:nvSpPr>
            <p:cNvPr id="70747" name="Google Shape;188;p5"/>
            <p:cNvSpPr txBox="1">
              <a:spLocks noChangeArrowheads="1"/>
            </p:cNvSpPr>
            <p:nvPr/>
          </p:nvSpPr>
          <p:spPr bwMode="auto">
            <a:xfrm>
              <a:off x="533394" y="3035297"/>
              <a:ext cx="1164600" cy="4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2000" b="1">
                <a:solidFill>
                  <a:srgbClr val="FF0000"/>
                </a:solidFill>
                <a:cs typeface="Arial" charset="0"/>
                <a:sym typeface="Arial" charset="0"/>
              </a:endParaRPr>
            </a:p>
          </p:txBody>
        </p:sp>
      </p:grpSp>
      <p:sp>
        <p:nvSpPr>
          <p:cNvPr id="70689" name="Google Shape;242;p5"/>
          <p:cNvSpPr txBox="1">
            <a:spLocks noChangeArrowheads="1"/>
          </p:cNvSpPr>
          <p:nvPr/>
        </p:nvSpPr>
        <p:spPr bwMode="auto">
          <a:xfrm>
            <a:off x="11279782" y="3933056"/>
            <a:ext cx="711107"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Clr>
                <a:srgbClr val="000000"/>
              </a:buClr>
              <a:buFont typeface="Arial" charset="0"/>
              <a:buNone/>
            </a:pPr>
            <a:endParaRPr lang="en-US" sz="1400" dirty="0">
              <a:solidFill>
                <a:srgbClr val="000000"/>
              </a:solidFill>
              <a:cs typeface="Arial" charset="0"/>
              <a:sym typeface="Arial" charset="0"/>
            </a:endParaRPr>
          </a:p>
        </p:txBody>
      </p:sp>
      <p:sp>
        <p:nvSpPr>
          <p:cNvPr id="70691" name="Google Shape;244;p5"/>
          <p:cNvSpPr txBox="1">
            <a:spLocks noChangeArrowheads="1"/>
          </p:cNvSpPr>
          <p:nvPr/>
        </p:nvSpPr>
        <p:spPr bwMode="auto">
          <a:xfrm>
            <a:off x="190550" y="5085184"/>
            <a:ext cx="8424936" cy="1600398"/>
          </a:xfrm>
          <a:prstGeom prst="rect">
            <a:avLst/>
          </a:prstGeom>
          <a:solidFill>
            <a:srgbClr val="9DF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dirty="0" smtClean="0"/>
              <a:t>MPD -- a </a:t>
            </a:r>
            <a:r>
              <a:rPr lang="en-US" sz="2000" dirty="0"/>
              <a:t>4π spectrometer </a:t>
            </a:r>
            <a:r>
              <a:rPr lang="en-US" sz="2000" dirty="0" smtClean="0"/>
              <a:t>for</a:t>
            </a:r>
            <a:r>
              <a:rPr lang="en-US" sz="2000" dirty="0"/>
              <a:t> </a:t>
            </a:r>
            <a:r>
              <a:rPr lang="en-US" sz="2000" dirty="0" smtClean="0"/>
              <a:t>detecting </a:t>
            </a:r>
            <a:r>
              <a:rPr lang="en-US" sz="2000" dirty="0"/>
              <a:t>charged hadrons, electrons </a:t>
            </a:r>
            <a:endParaRPr lang="en-US" sz="2000" dirty="0" smtClean="0"/>
          </a:p>
          <a:p>
            <a:r>
              <a:rPr lang="en-US" sz="2000" dirty="0" smtClean="0"/>
              <a:t>and </a:t>
            </a:r>
            <a:r>
              <a:rPr lang="en-US" sz="2000" dirty="0"/>
              <a:t>photons in </a:t>
            </a:r>
            <a:r>
              <a:rPr lang="en-US" sz="2000" dirty="0" smtClean="0"/>
              <a:t>A+A collisions </a:t>
            </a:r>
            <a:r>
              <a:rPr lang="en-US" sz="2000" dirty="0"/>
              <a:t>at high </a:t>
            </a:r>
            <a:r>
              <a:rPr lang="en-US" sz="2000" dirty="0" smtClean="0"/>
              <a:t>luminosity. </a:t>
            </a:r>
            <a:r>
              <a:rPr lang="en-US" sz="2000" b="1" i="1" dirty="0">
                <a:solidFill>
                  <a:srgbClr val="FF0000"/>
                </a:solidFill>
                <a:latin typeface="Times New Roman" charset="0"/>
                <a:cs typeface="Times New Roman" charset="0"/>
                <a:sym typeface="Times New Roman" charset="0"/>
              </a:rPr>
              <a:t>FXT and colliding </a:t>
            </a:r>
            <a:r>
              <a:rPr lang="en-US" sz="2000" b="1" i="1" dirty="0" smtClean="0">
                <a:solidFill>
                  <a:srgbClr val="FF0000"/>
                </a:solidFill>
                <a:latin typeface="Times New Roman" charset="0"/>
                <a:cs typeface="Times New Roman" charset="0"/>
                <a:sym typeface="Times New Roman" charset="0"/>
              </a:rPr>
              <a:t>modes</a:t>
            </a:r>
            <a:endParaRPr lang="en-US" sz="2000" dirty="0" smtClean="0"/>
          </a:p>
          <a:p>
            <a:pPr marL="342900" indent="-342900">
              <a:buFont typeface="Wingdings" charset="2"/>
              <a:buChar char="Ø"/>
            </a:pPr>
            <a:r>
              <a:rPr lang="en-US" sz="1900" b="1" i="1" dirty="0" smtClean="0">
                <a:solidFill>
                  <a:srgbClr val="FF0000"/>
                </a:solidFill>
                <a:latin typeface="Times New Roman" charset="0"/>
                <a:cs typeface="Times New Roman" charset="0"/>
                <a:sym typeface="Times New Roman" charset="0"/>
              </a:rPr>
              <a:t>Wide rapidity </a:t>
            </a:r>
            <a:r>
              <a:rPr lang="en-US" sz="1900" b="1" i="1" dirty="0">
                <a:solidFill>
                  <a:srgbClr val="FF0000"/>
                </a:solidFill>
                <a:latin typeface="Times New Roman" charset="0"/>
                <a:cs typeface="Times New Roman" charset="0"/>
                <a:sym typeface="Times New Roman" charset="0"/>
              </a:rPr>
              <a:t>coverage, excellent PID </a:t>
            </a:r>
            <a:r>
              <a:rPr lang="en-US" sz="1900" b="1" i="1" dirty="0" smtClean="0">
                <a:solidFill>
                  <a:srgbClr val="FF0000"/>
                </a:solidFill>
                <a:latin typeface="Times New Roman" charset="0"/>
                <a:cs typeface="Times New Roman" charset="0"/>
                <a:sym typeface="Times New Roman" charset="0"/>
              </a:rPr>
              <a:t>capabilities</a:t>
            </a:r>
          </a:p>
          <a:p>
            <a:pPr marL="342900" indent="-342900">
              <a:buFont typeface="Wingdings" charset="2"/>
              <a:buChar char="Ø"/>
            </a:pPr>
            <a:r>
              <a:rPr lang="en-US" sz="1900" b="1" i="1" dirty="0" smtClean="0">
                <a:solidFill>
                  <a:srgbClr val="FF0000"/>
                </a:solidFill>
                <a:latin typeface="Times New Roman" charset="0"/>
                <a:cs typeface="Times New Roman" charset="0"/>
                <a:sym typeface="Times New Roman" charset="0"/>
              </a:rPr>
              <a:t>Tracking at </a:t>
            </a:r>
            <a:r>
              <a:rPr lang="en-US" sz="1900" b="1" i="1" dirty="0" err="1" smtClean="0">
                <a:solidFill>
                  <a:srgbClr val="FF0000"/>
                </a:solidFill>
                <a:latin typeface="Times New Roman" charset="0"/>
                <a:cs typeface="Times New Roman" charset="0"/>
                <a:sym typeface="Times New Roman" charset="0"/>
              </a:rPr>
              <a:t>midrapidity</a:t>
            </a:r>
            <a:r>
              <a:rPr lang="en-US" sz="1900" b="1" i="1" dirty="0" smtClean="0">
                <a:solidFill>
                  <a:srgbClr val="FF0000"/>
                </a:solidFill>
                <a:latin typeface="Times New Roman" charset="0"/>
                <a:cs typeface="Times New Roman" charset="0"/>
                <a:sym typeface="Times New Roman" charset="0"/>
              </a:rPr>
              <a:t> (TPC)</a:t>
            </a:r>
          </a:p>
          <a:p>
            <a:pPr marL="342900" indent="-342900">
              <a:buFont typeface="Wingdings" charset="2"/>
              <a:buChar char="Ø"/>
            </a:pPr>
            <a:r>
              <a:rPr lang="en-US" sz="1900" b="1" i="1" dirty="0" err="1" smtClean="0">
                <a:solidFill>
                  <a:srgbClr val="FF0000"/>
                </a:solidFill>
                <a:latin typeface="Times New Roman" charset="0"/>
                <a:cs typeface="Times New Roman" charset="0"/>
                <a:sym typeface="Times New Roman" charset="0"/>
              </a:rPr>
              <a:t>ToF</a:t>
            </a:r>
            <a:r>
              <a:rPr lang="en-US" sz="1900" b="1" i="1" dirty="0" smtClean="0">
                <a:solidFill>
                  <a:srgbClr val="FF0000"/>
                </a:solidFill>
                <a:latin typeface="Times New Roman" charset="0"/>
                <a:cs typeface="Times New Roman" charset="0"/>
                <a:sym typeface="Times New Roman" charset="0"/>
              </a:rPr>
              <a:t>, FFD, </a:t>
            </a:r>
            <a:r>
              <a:rPr lang="en-US" sz="1900" b="1" i="1" dirty="0" err="1" smtClean="0">
                <a:solidFill>
                  <a:srgbClr val="FF0000"/>
                </a:solidFill>
                <a:latin typeface="Times New Roman" charset="0"/>
                <a:cs typeface="Times New Roman" charset="0"/>
                <a:sym typeface="Times New Roman" charset="0"/>
              </a:rPr>
              <a:t>ECal</a:t>
            </a:r>
            <a:r>
              <a:rPr lang="en-US" sz="1900" b="1" i="1" dirty="0" smtClean="0">
                <a:solidFill>
                  <a:srgbClr val="FF0000"/>
                </a:solidFill>
                <a:latin typeface="Times New Roman" charset="0"/>
                <a:cs typeface="Times New Roman" charset="0"/>
                <a:sym typeface="Times New Roman" charset="0"/>
              </a:rPr>
              <a:t> and  </a:t>
            </a:r>
            <a:r>
              <a:rPr lang="en-US" sz="2000" b="1" i="1" dirty="0" err="1" smtClean="0">
                <a:solidFill>
                  <a:srgbClr val="FF0000"/>
                </a:solidFill>
                <a:latin typeface="Times New Roman" charset="0"/>
                <a:cs typeface="Times New Roman" charset="0"/>
              </a:rPr>
              <a:t>FHCal</a:t>
            </a:r>
            <a:endParaRPr lang="en-US" sz="2000" b="1" i="1" dirty="0" smtClean="0">
              <a:solidFill>
                <a:srgbClr val="FF0000"/>
              </a:solidFill>
              <a:latin typeface="Times New Roman" charset="0"/>
              <a:cs typeface="Times New Roman" charset="0"/>
            </a:endParaRPr>
          </a:p>
        </p:txBody>
      </p:sp>
      <p:sp>
        <p:nvSpPr>
          <p:cNvPr id="70693" name="Google Shape;249;p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D512645-847D-A040-81FC-4341B6DA922E}" type="slidenum">
              <a:rPr lang="en-US" sz="1400"/>
              <a:pPr/>
              <a:t>8</a:t>
            </a:fld>
            <a:endParaRPr lang="en-US" sz="1400"/>
          </a:p>
        </p:txBody>
      </p:sp>
      <p:sp>
        <p:nvSpPr>
          <p:cNvPr id="253" name="Rectangle 252"/>
          <p:cNvSpPr/>
          <p:nvPr/>
        </p:nvSpPr>
        <p:spPr>
          <a:xfrm>
            <a:off x="8831510" y="5157192"/>
            <a:ext cx="3304299" cy="1754327"/>
          </a:xfrm>
          <a:prstGeom prst="rect">
            <a:avLst/>
          </a:prstGeom>
        </p:spPr>
        <p:txBody>
          <a:bodyPr wrap="square">
            <a:spAutoFit/>
          </a:bodyPr>
          <a:lstStyle/>
          <a:p>
            <a:r>
              <a:rPr lang="en-US" b="1" i="1" dirty="0" smtClean="0">
                <a:solidFill>
                  <a:srgbClr val="FF0000"/>
                </a:solidFill>
                <a:latin typeface="Times New Roman" charset="0"/>
                <a:cs typeface="Times New Roman" charset="0"/>
                <a:sym typeface="Times New Roman" charset="0"/>
              </a:rPr>
              <a:t>Beams expected at Stage-1:</a:t>
            </a:r>
          </a:p>
          <a:p>
            <a:r>
              <a:rPr lang="en-US" b="1" i="1" dirty="0" err="1" smtClean="0">
                <a:solidFill>
                  <a:srgbClr val="FF0000"/>
                </a:solidFill>
                <a:latin typeface="Times New Roman" charset="0"/>
                <a:cs typeface="Times New Roman" charset="0"/>
                <a:sym typeface="Times New Roman" charset="0"/>
              </a:rPr>
              <a:t>Xe+Xe</a:t>
            </a:r>
            <a:r>
              <a:rPr lang="en-US" b="1" i="1" dirty="0" smtClean="0">
                <a:solidFill>
                  <a:srgbClr val="FF0000"/>
                </a:solidFill>
                <a:latin typeface="Times New Roman" charset="0"/>
                <a:cs typeface="Times New Roman" charset="0"/>
                <a:sym typeface="Times New Roman" charset="0"/>
              </a:rPr>
              <a:t>/</a:t>
            </a:r>
            <a:r>
              <a:rPr lang="en-US" b="1" i="1" dirty="0" err="1" smtClean="0">
                <a:solidFill>
                  <a:srgbClr val="FF0000"/>
                </a:solidFill>
                <a:latin typeface="Times New Roman" charset="0"/>
                <a:cs typeface="Times New Roman" charset="0"/>
                <a:sym typeface="Times New Roman" charset="0"/>
              </a:rPr>
              <a:t>Bi+Bi</a:t>
            </a:r>
            <a:r>
              <a:rPr lang="en-US" b="1" i="1" dirty="0" smtClean="0">
                <a:solidFill>
                  <a:srgbClr val="FF0000"/>
                </a:solidFill>
                <a:latin typeface="Times New Roman" charset="0"/>
                <a:cs typeface="Times New Roman" charset="0"/>
                <a:sym typeface="Times New Roman" charset="0"/>
              </a:rPr>
              <a:t>  at √</a:t>
            </a:r>
            <a:r>
              <a:rPr lang="en-US" b="1" i="1" dirty="0" err="1" smtClean="0">
                <a:solidFill>
                  <a:srgbClr val="FF0000"/>
                </a:solidFill>
                <a:latin typeface="Times New Roman" charset="0"/>
                <a:cs typeface="Times New Roman" charset="0"/>
                <a:sym typeface="Times New Roman" charset="0"/>
              </a:rPr>
              <a:t>s</a:t>
            </a:r>
            <a:r>
              <a:rPr lang="en-US" b="1" i="1" baseline="-25000" dirty="0" err="1" smtClean="0">
                <a:solidFill>
                  <a:srgbClr val="FF0000"/>
                </a:solidFill>
                <a:latin typeface="Times New Roman" charset="0"/>
                <a:cs typeface="Times New Roman" charset="0"/>
                <a:sym typeface="Times New Roman" charset="0"/>
              </a:rPr>
              <a:t>NN</a:t>
            </a:r>
            <a:r>
              <a:rPr lang="en-US" b="1" i="1" baseline="-25000" dirty="0" smtClean="0">
                <a:solidFill>
                  <a:srgbClr val="FF0000"/>
                </a:solidFill>
                <a:latin typeface="Times New Roman" charset="0"/>
                <a:cs typeface="Times New Roman" charset="0"/>
                <a:sym typeface="Times New Roman" charset="0"/>
              </a:rPr>
              <a:t>=</a:t>
            </a:r>
            <a:r>
              <a:rPr lang="en-US" b="1" i="1" dirty="0" smtClean="0">
                <a:solidFill>
                  <a:srgbClr val="FF0000"/>
                </a:solidFill>
                <a:latin typeface="Times New Roman" charset="0"/>
                <a:cs typeface="Times New Roman" charset="0"/>
                <a:sym typeface="Times New Roman" charset="0"/>
              </a:rPr>
              <a:t>9.02 </a:t>
            </a:r>
            <a:r>
              <a:rPr lang="en-US" b="1" i="1" dirty="0" err="1" smtClean="0">
                <a:solidFill>
                  <a:srgbClr val="FF0000"/>
                </a:solidFill>
                <a:latin typeface="Times New Roman" charset="0"/>
                <a:cs typeface="Times New Roman" charset="0"/>
                <a:sym typeface="Times New Roman" charset="0"/>
              </a:rPr>
              <a:t>GeV</a:t>
            </a:r>
            <a:endParaRPr lang="en-US" b="1" i="1" dirty="0">
              <a:solidFill>
                <a:srgbClr val="FF0000"/>
              </a:solidFill>
              <a:latin typeface="Times New Roman" charset="0"/>
              <a:cs typeface="Times New Roman" charset="0"/>
              <a:sym typeface="Times New Roman" charset="0"/>
            </a:endParaRPr>
          </a:p>
          <a:p>
            <a:r>
              <a:rPr lang="en-US" b="1" i="1" dirty="0" smtClean="0">
                <a:solidFill>
                  <a:srgbClr val="FF0000"/>
                </a:solidFill>
                <a:latin typeface="Times New Roman" charset="0"/>
                <a:cs typeface="Times New Roman" charset="0"/>
                <a:sym typeface="Times New Roman" charset="0"/>
              </a:rPr>
              <a:t>Or in the fixed target mode:</a:t>
            </a:r>
          </a:p>
          <a:p>
            <a:r>
              <a:rPr lang="en-US" b="1" i="1" dirty="0" err="1" smtClean="0">
                <a:solidFill>
                  <a:srgbClr val="FF0000"/>
                </a:solidFill>
                <a:latin typeface="Times New Roman" charset="0"/>
                <a:cs typeface="Times New Roman" charset="0"/>
                <a:sym typeface="Times New Roman" charset="0"/>
              </a:rPr>
              <a:t>Xe</a:t>
            </a:r>
            <a:r>
              <a:rPr lang="en-US" b="1" i="1" dirty="0" smtClean="0">
                <a:solidFill>
                  <a:srgbClr val="FF0000"/>
                </a:solidFill>
                <a:latin typeface="Times New Roman" charset="0"/>
                <a:cs typeface="Times New Roman" charset="0"/>
                <a:sym typeface="Times New Roman" charset="0"/>
              </a:rPr>
              <a:t>/Bi +W </a:t>
            </a:r>
            <a:r>
              <a:rPr lang="en-US" b="1" i="1" dirty="0">
                <a:solidFill>
                  <a:srgbClr val="FF0000"/>
                </a:solidFill>
                <a:latin typeface="Times New Roman" charset="0"/>
                <a:cs typeface="Times New Roman" charset="0"/>
                <a:sym typeface="Times New Roman" charset="0"/>
              </a:rPr>
              <a:t>at √</a:t>
            </a:r>
            <a:r>
              <a:rPr lang="en-US" b="1" i="1" dirty="0" err="1">
                <a:solidFill>
                  <a:srgbClr val="FF0000"/>
                </a:solidFill>
                <a:latin typeface="Times New Roman" charset="0"/>
                <a:cs typeface="Times New Roman" charset="0"/>
                <a:sym typeface="Times New Roman" charset="0"/>
              </a:rPr>
              <a:t>s</a:t>
            </a:r>
            <a:r>
              <a:rPr lang="en-US" b="1" i="1" baseline="-25000" dirty="0" err="1">
                <a:solidFill>
                  <a:srgbClr val="FF0000"/>
                </a:solidFill>
                <a:latin typeface="Times New Roman" charset="0"/>
                <a:cs typeface="Times New Roman" charset="0"/>
                <a:sym typeface="Times New Roman" charset="0"/>
              </a:rPr>
              <a:t>NN</a:t>
            </a:r>
            <a:r>
              <a:rPr lang="en-US" b="1" i="1" baseline="-25000" dirty="0" smtClean="0">
                <a:solidFill>
                  <a:srgbClr val="FF0000"/>
                </a:solidFill>
                <a:latin typeface="Times New Roman" charset="0"/>
                <a:cs typeface="Times New Roman" charset="0"/>
                <a:sym typeface="Times New Roman" charset="0"/>
              </a:rPr>
              <a:t>=</a:t>
            </a:r>
            <a:r>
              <a:rPr lang="en-US" b="1" i="1" dirty="0" smtClean="0">
                <a:solidFill>
                  <a:srgbClr val="FF0000"/>
                </a:solidFill>
                <a:latin typeface="Times New Roman" charset="0"/>
                <a:cs typeface="Times New Roman" charset="0"/>
                <a:sym typeface="Times New Roman" charset="0"/>
              </a:rPr>
              <a:t>3.0 </a:t>
            </a:r>
            <a:r>
              <a:rPr lang="en-US" b="1" i="1" dirty="0" err="1">
                <a:solidFill>
                  <a:srgbClr val="FF0000"/>
                </a:solidFill>
                <a:latin typeface="Times New Roman" charset="0"/>
                <a:cs typeface="Times New Roman" charset="0"/>
                <a:sym typeface="Times New Roman" charset="0"/>
              </a:rPr>
              <a:t>GeV</a:t>
            </a:r>
            <a:endParaRPr lang="en-US" b="1" i="1" dirty="0">
              <a:solidFill>
                <a:srgbClr val="FF0000"/>
              </a:solidFill>
              <a:latin typeface="Times New Roman" charset="0"/>
              <a:cs typeface="Times New Roman" charset="0"/>
              <a:sym typeface="Times New Roman" charset="0"/>
            </a:endParaRPr>
          </a:p>
          <a:p>
            <a:endParaRPr lang="en-US" b="1" i="1" dirty="0" smtClean="0">
              <a:solidFill>
                <a:srgbClr val="FF0000"/>
              </a:solidFill>
              <a:latin typeface="Times New Roman" charset="0"/>
              <a:cs typeface="Times New Roman" charset="0"/>
              <a:sym typeface="Times New Roman" charset="0"/>
            </a:endParaRPr>
          </a:p>
          <a:p>
            <a:endParaRPr lang="en-US" dirty="0"/>
          </a:p>
        </p:txBody>
      </p:sp>
      <p:pic>
        <p:nvPicPr>
          <p:cNvPr id="2" name="Picture 1"/>
          <p:cNvPicPr>
            <a:picLocks noChangeAspect="1"/>
          </p:cNvPicPr>
          <p:nvPr/>
        </p:nvPicPr>
        <p:blipFill>
          <a:blip r:embed="rId5"/>
          <a:stretch>
            <a:fillRect/>
          </a:stretch>
        </p:blipFill>
        <p:spPr>
          <a:xfrm>
            <a:off x="6167214" y="692696"/>
            <a:ext cx="5040560" cy="3798913"/>
          </a:xfrm>
          <a:prstGeom prst="rect">
            <a:avLst/>
          </a:prstGeom>
        </p:spPr>
      </p:pic>
      <p:sp>
        <p:nvSpPr>
          <p:cNvPr id="3" name="Rectangle 2"/>
          <p:cNvSpPr/>
          <p:nvPr/>
        </p:nvSpPr>
        <p:spPr>
          <a:xfrm>
            <a:off x="5879182" y="4437112"/>
            <a:ext cx="8856984" cy="646331"/>
          </a:xfrm>
          <a:prstGeom prst="rect">
            <a:avLst/>
          </a:prstGeom>
        </p:spPr>
        <p:txBody>
          <a:bodyPr wrap="square">
            <a:spAutoFit/>
          </a:bodyPr>
          <a:lstStyle/>
          <a:p>
            <a:r>
              <a:rPr lang="en-US" dirty="0" smtClean="0"/>
              <a:t>[1] MPD Collaboration, </a:t>
            </a:r>
            <a:r>
              <a:rPr lang="en-US" dirty="0"/>
              <a:t>”MPD physics performance studies </a:t>
            </a:r>
            <a:endParaRPr lang="en-US" dirty="0" smtClean="0"/>
          </a:p>
          <a:p>
            <a:r>
              <a:rPr lang="en-US" dirty="0" smtClean="0"/>
              <a:t>in </a:t>
            </a:r>
            <a:r>
              <a:rPr lang="en-US" dirty="0" err="1"/>
              <a:t>Bi+Bi</a:t>
            </a:r>
            <a:r>
              <a:rPr lang="en-US" dirty="0"/>
              <a:t> </a:t>
            </a:r>
            <a:r>
              <a:rPr lang="en-US" dirty="0" smtClean="0"/>
              <a:t>collisions at </a:t>
            </a:r>
            <a:r>
              <a:rPr lang="en-US" dirty="0"/>
              <a:t>√</a:t>
            </a:r>
            <a:r>
              <a:rPr lang="nb-NO" dirty="0"/>
              <a:t>1sNN = 9.2 </a:t>
            </a:r>
            <a:r>
              <a:rPr lang="nb-NO" dirty="0" err="1"/>
              <a:t>GeV</a:t>
            </a:r>
            <a:r>
              <a:rPr lang="nb-NO" dirty="0"/>
              <a:t>”</a:t>
            </a:r>
            <a:r>
              <a:rPr lang="en-US" dirty="0">
                <a:solidFill>
                  <a:srgbClr val="FF0000"/>
                </a:solidFill>
              </a:rPr>
              <a:t>, to be published</a:t>
            </a:r>
            <a:endParaRPr lang="en-US" dirty="0"/>
          </a:p>
        </p:txBody>
      </p:sp>
      <p:sp>
        <p:nvSpPr>
          <p:cNvPr id="4" name="Rectangle 3"/>
          <p:cNvSpPr/>
          <p:nvPr/>
        </p:nvSpPr>
        <p:spPr>
          <a:xfrm>
            <a:off x="334566" y="620688"/>
            <a:ext cx="6092825" cy="646331"/>
          </a:xfrm>
          <a:prstGeom prst="rect">
            <a:avLst/>
          </a:prstGeom>
        </p:spPr>
        <p:txBody>
          <a:bodyPr>
            <a:spAutoFit/>
          </a:bodyPr>
          <a:lstStyle/>
          <a:p>
            <a:pPr marL="342900" indent="-342900">
              <a:buFont typeface="Wingdings" charset="2"/>
              <a:buChar char="Ø"/>
            </a:pPr>
            <a:r>
              <a:rPr lang="en-US" dirty="0">
                <a:solidFill>
                  <a:srgbClr val="FF0000"/>
                </a:solidFill>
              </a:rPr>
              <a:t>Strong competition with HADES, NA61/SHINE, STAR BES, and CBM!</a:t>
            </a:r>
            <a:endParaRPr lang="en-US" b="1" dirty="0">
              <a:solidFill>
                <a:srgbClr val="FF0000"/>
              </a:solidFill>
              <a:cs typeface="Arial" charset="0"/>
              <a:sym typeface="Arial" charset="0"/>
            </a:endParaRPr>
          </a:p>
        </p:txBody>
      </p:sp>
    </p:spTree>
    <p:extLst>
      <p:ext uri="{BB962C8B-B14F-4D97-AF65-F5344CB8AC3E}">
        <p14:creationId xmlns:p14="http://schemas.microsoft.com/office/powerpoint/2010/main" val="11962535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854" y="476672"/>
            <a:ext cx="8307076" cy="216024"/>
          </a:xfrm>
        </p:spPr>
        <p:txBody>
          <a:bodyPr>
            <a:noAutofit/>
          </a:bodyPr>
          <a:lstStyle/>
          <a:p>
            <a:r>
              <a:rPr lang="en-US" sz="1000" dirty="0" smtClean="0">
                <a:solidFill>
                  <a:srgbClr val="0000FF"/>
                </a:solidFill>
                <a:latin typeface="Times New Roman"/>
                <a:cs typeface="Times New Roman"/>
              </a:rPr>
              <a:t/>
            </a:r>
            <a:br>
              <a:rPr lang="en-US" sz="1000" dirty="0" smtClean="0">
                <a:solidFill>
                  <a:srgbClr val="0000FF"/>
                </a:solidFill>
                <a:latin typeface="Times New Roman"/>
                <a:cs typeface="Times New Roman"/>
              </a:rPr>
            </a:br>
            <a:r>
              <a:rPr lang="en-US" sz="6000" dirty="0">
                <a:solidFill>
                  <a:srgbClr val="0000FF"/>
                </a:solidFill>
                <a:latin typeface="Times New Roman"/>
                <a:cs typeface="Times New Roman"/>
              </a:rPr>
              <a:t/>
            </a:r>
            <a:br>
              <a:rPr lang="en-US" sz="6000" dirty="0">
                <a:solidFill>
                  <a:srgbClr val="0000FF"/>
                </a:solidFill>
                <a:latin typeface="Times New Roman"/>
                <a:cs typeface="Times New Roman"/>
              </a:rPr>
            </a:br>
            <a:endParaRPr lang="en-US" sz="6000" dirty="0">
              <a:solidFill>
                <a:srgbClr val="0000FF"/>
              </a:solidFill>
              <a:latin typeface="Times New Roman"/>
              <a:cs typeface="Times New Roman"/>
            </a:endParaRPr>
          </a:p>
        </p:txBody>
      </p:sp>
      <p:sp>
        <p:nvSpPr>
          <p:cNvPr id="3" name="Content Placeholder 2"/>
          <p:cNvSpPr>
            <a:spLocks noGrp="1"/>
          </p:cNvSpPr>
          <p:nvPr>
            <p:ph idx="1"/>
          </p:nvPr>
        </p:nvSpPr>
        <p:spPr>
          <a:xfrm>
            <a:off x="7247334" y="1052736"/>
            <a:ext cx="4943079" cy="1512168"/>
          </a:xfrm>
        </p:spPr>
        <p:txBody>
          <a:bodyPr>
            <a:noAutofit/>
          </a:bodyPr>
          <a:lstStyle/>
          <a:p>
            <a:pPr>
              <a:buFont typeface="Wingdings" charset="2"/>
              <a:buChar char="Ø"/>
            </a:pPr>
            <a:r>
              <a:rPr lang="en-US" sz="2000" dirty="0" smtClean="0">
                <a:latin typeface="Times New Roman"/>
                <a:cs typeface="Times New Roman"/>
              </a:rPr>
              <a:t>baryon </a:t>
            </a:r>
            <a:r>
              <a:rPr lang="en-US" sz="2000" dirty="0">
                <a:latin typeface="Times New Roman"/>
                <a:cs typeface="Times New Roman"/>
              </a:rPr>
              <a:t>number </a:t>
            </a:r>
            <a:r>
              <a:rPr lang="en-US" sz="2000" dirty="0" smtClean="0">
                <a:latin typeface="Times New Roman"/>
                <a:cs typeface="Times New Roman"/>
              </a:rPr>
              <a:t>N</a:t>
            </a:r>
            <a:r>
              <a:rPr lang="en-US" sz="2000" baseline="-25000" dirty="0" smtClean="0">
                <a:latin typeface="Times New Roman"/>
                <a:cs typeface="Times New Roman"/>
              </a:rPr>
              <a:t>B</a:t>
            </a:r>
            <a:r>
              <a:rPr lang="en-US" sz="2000" dirty="0" smtClean="0">
                <a:latin typeface="Times New Roman"/>
                <a:cs typeface="Times New Roman"/>
              </a:rPr>
              <a:t> distribution  can </a:t>
            </a:r>
            <a:r>
              <a:rPr lang="en-US" sz="2000" dirty="0">
                <a:latin typeface="Times New Roman"/>
                <a:cs typeface="Times New Roman"/>
              </a:rPr>
              <a:t>be measured </a:t>
            </a:r>
            <a:r>
              <a:rPr lang="en-US" sz="2000" dirty="0" smtClean="0">
                <a:latin typeface="Times New Roman"/>
                <a:cs typeface="Times New Roman"/>
              </a:rPr>
              <a:t>via the </a:t>
            </a:r>
            <a:r>
              <a:rPr lang="en-US" sz="2000" dirty="0">
                <a:latin typeface="Times New Roman"/>
                <a:cs typeface="Times New Roman"/>
              </a:rPr>
              <a:t>net proton </a:t>
            </a:r>
            <a:r>
              <a:rPr lang="en-US" sz="2000" dirty="0" smtClean="0">
                <a:latin typeface="Times New Roman"/>
                <a:cs typeface="Times New Roman"/>
              </a:rPr>
              <a:t>distribution</a:t>
            </a:r>
          </a:p>
          <a:p>
            <a:pPr>
              <a:buFont typeface="Wingdings" charset="2"/>
              <a:buChar char="Ø"/>
            </a:pPr>
            <a:r>
              <a:rPr lang="en-US" sz="2000" dirty="0">
                <a:latin typeface="Times New Roman"/>
                <a:cs typeface="Times New Roman"/>
              </a:rPr>
              <a:t>〈· · ·〉 </a:t>
            </a:r>
            <a:r>
              <a:rPr lang="en-US" sz="2000" dirty="0" smtClean="0">
                <a:latin typeface="Times New Roman"/>
                <a:cs typeface="Times New Roman"/>
              </a:rPr>
              <a:t>-- the </a:t>
            </a:r>
            <a:r>
              <a:rPr lang="en-US" sz="2000" dirty="0">
                <a:latin typeface="Times New Roman"/>
                <a:cs typeface="Times New Roman"/>
              </a:rPr>
              <a:t>ensemble average </a:t>
            </a:r>
            <a:endParaRPr lang="en-US" sz="2000" dirty="0" smtClean="0">
              <a:latin typeface="Times New Roman"/>
              <a:cs typeface="Times New Roman"/>
            </a:endParaRPr>
          </a:p>
          <a:p>
            <a:pPr>
              <a:buFont typeface="Wingdings" charset="2"/>
              <a:buChar char="Ø"/>
            </a:pPr>
            <a:r>
              <a:rPr lang="en-US" sz="2000" dirty="0" err="1" smtClean="0">
                <a:latin typeface="Times New Roman"/>
                <a:cs typeface="Times New Roman"/>
              </a:rPr>
              <a:t>δN</a:t>
            </a:r>
            <a:r>
              <a:rPr lang="en-US" sz="2000" baseline="-25000" dirty="0" err="1" smtClean="0">
                <a:latin typeface="Times New Roman"/>
                <a:cs typeface="Times New Roman"/>
              </a:rPr>
              <a:t>B</a:t>
            </a:r>
            <a:r>
              <a:rPr lang="en-US" sz="2000" dirty="0" smtClean="0">
                <a:latin typeface="Times New Roman"/>
                <a:cs typeface="Times New Roman"/>
              </a:rPr>
              <a:t> =N</a:t>
            </a:r>
            <a:r>
              <a:rPr lang="en-US" sz="2000" baseline="-25000" dirty="0" smtClean="0">
                <a:latin typeface="Times New Roman"/>
                <a:cs typeface="Times New Roman"/>
              </a:rPr>
              <a:t>B</a:t>
            </a:r>
            <a:r>
              <a:rPr lang="en-US" sz="2000" dirty="0" smtClean="0">
                <a:latin typeface="Times New Roman"/>
                <a:cs typeface="Times New Roman"/>
              </a:rPr>
              <a:t> </a:t>
            </a:r>
            <a:r>
              <a:rPr lang="en-US" sz="2000" dirty="0">
                <a:latin typeface="Times New Roman"/>
                <a:cs typeface="Times New Roman"/>
              </a:rPr>
              <a:t>−〈N</a:t>
            </a:r>
            <a:r>
              <a:rPr lang="en-US" sz="2000" baseline="-25000" dirty="0">
                <a:latin typeface="Times New Roman"/>
                <a:cs typeface="Times New Roman"/>
              </a:rPr>
              <a:t>B</a:t>
            </a:r>
            <a:r>
              <a:rPr lang="en-US" sz="2000" dirty="0">
                <a:latin typeface="Times New Roman"/>
                <a:cs typeface="Times New Roman"/>
              </a:rPr>
              <a:t> </a:t>
            </a:r>
            <a:r>
              <a:rPr lang="en-US" sz="2000" dirty="0" smtClean="0">
                <a:latin typeface="Times New Roman"/>
                <a:cs typeface="Times New Roman"/>
              </a:rPr>
              <a:t>〉</a:t>
            </a:r>
          </a:p>
          <a:p>
            <a:pPr marL="0" indent="0">
              <a:buNone/>
            </a:pPr>
            <a:endParaRPr lang="en-US" sz="1000" dirty="0" smtClean="0">
              <a:solidFill>
                <a:srgbClr val="FF0000"/>
              </a:solidFill>
              <a:latin typeface="Times New Roman"/>
              <a:cs typeface="Times New Roman"/>
            </a:endParaRPr>
          </a:p>
        </p:txBody>
      </p:sp>
      <p:cxnSp>
        <p:nvCxnSpPr>
          <p:cNvPr id="5" name="Straight Connector 4"/>
          <p:cNvCxnSpPr/>
          <p:nvPr/>
        </p:nvCxnSpPr>
        <p:spPr>
          <a:xfrm>
            <a:off x="622598" y="908720"/>
            <a:ext cx="11017224" cy="0"/>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5735166" y="3573016"/>
            <a:ext cx="3456384"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solidFill>
                <a:srgbClr val="FF0000"/>
              </a:solidFill>
              <a:latin typeface="Times New Roman"/>
              <a:cs typeface="Times New Roman"/>
            </a:endParaRPr>
          </a:p>
        </p:txBody>
      </p:sp>
      <p:sp>
        <p:nvSpPr>
          <p:cNvPr id="10" name="Rectangle 9"/>
          <p:cNvSpPr/>
          <p:nvPr/>
        </p:nvSpPr>
        <p:spPr>
          <a:xfrm>
            <a:off x="225427" y="6027003"/>
            <a:ext cx="11953328" cy="830997"/>
          </a:xfrm>
          <a:prstGeom prst="rect">
            <a:avLst/>
          </a:prstGeom>
        </p:spPr>
        <p:txBody>
          <a:bodyPr wrap="square">
            <a:spAutoFit/>
          </a:bodyPr>
          <a:lstStyle/>
          <a:p>
            <a:r>
              <a:rPr lang="de-DE" sz="1200" dirty="0" smtClean="0"/>
              <a:t>[</a:t>
            </a:r>
            <a:r>
              <a:rPr lang="de-DE" sz="1200" dirty="0"/>
              <a:t>1</a:t>
            </a:r>
            <a:r>
              <a:rPr lang="de-DE" sz="1200" dirty="0" smtClean="0"/>
              <a:t>]</a:t>
            </a:r>
            <a:r>
              <a:rPr lang="en-US" sz="1200" dirty="0" smtClean="0"/>
              <a:t> -</a:t>
            </a:r>
            <a:r>
              <a:rPr lang="en-US" sz="1200" dirty="0" err="1"/>
              <a:t>Xiaofeng</a:t>
            </a:r>
            <a:r>
              <a:rPr lang="en-US" sz="1200" dirty="0"/>
              <a:t> </a:t>
            </a:r>
            <a:r>
              <a:rPr lang="en-US" sz="1200" dirty="0" err="1" smtClean="0"/>
              <a:t>Luo</a:t>
            </a:r>
            <a:r>
              <a:rPr lang="en-US" sz="1200" dirty="0" smtClean="0"/>
              <a:t> (STAR </a:t>
            </a:r>
            <a:r>
              <a:rPr lang="en-US" sz="1200" dirty="0" err="1" smtClean="0"/>
              <a:t>Collab</a:t>
            </a:r>
            <a:r>
              <a:rPr lang="en-US" sz="1200" dirty="0" smtClean="0"/>
              <a:t>.) </a:t>
            </a:r>
            <a:r>
              <a:rPr lang="en-US" sz="1200" dirty="0"/>
              <a:t>, Probing the QCD Critical Point with Higher Moments of Net-proton Multiplicity Distributions, arXiv:1106.2926v1,J. Phys.: Conf. Ser. 316, 012003 (2011), </a:t>
            </a:r>
            <a:endParaRPr lang="en-US" sz="1200" dirty="0" smtClean="0"/>
          </a:p>
          <a:p>
            <a:r>
              <a:rPr lang="en-US" sz="1200" dirty="0" smtClean="0"/>
              <a:t> </a:t>
            </a:r>
            <a:r>
              <a:rPr lang="en-US" sz="1200" dirty="0" err="1"/>
              <a:t>DOI</a:t>
            </a:r>
            <a:r>
              <a:rPr lang="en-US" sz="1200" dirty="0" err="1" smtClean="0"/>
              <a:t>:</a:t>
            </a:r>
            <a:r>
              <a:rPr lang="en-US" sz="1200" dirty="0" err="1" smtClean="0">
                <a:hlinkClick r:id="rId3"/>
              </a:rPr>
              <a:t>https</a:t>
            </a:r>
            <a:r>
              <a:rPr lang="en-US" sz="1200" dirty="0">
                <a:hlinkClick r:id="rId3"/>
              </a:rPr>
              <a:t>://doi.org/10.1088/1742-6596/316/1/</a:t>
            </a:r>
            <a:r>
              <a:rPr lang="en-US" sz="1200" dirty="0" smtClean="0">
                <a:hlinkClick r:id="rId3"/>
              </a:rPr>
              <a:t>012003</a:t>
            </a:r>
            <a:r>
              <a:rPr lang="en-US" sz="1200" dirty="0"/>
              <a:t>; </a:t>
            </a:r>
            <a:r>
              <a:rPr lang="en-US" sz="1200" dirty="0" err="1"/>
              <a:t>Skokov</a:t>
            </a:r>
            <a:r>
              <a:rPr lang="en-US" sz="1200" dirty="0"/>
              <a:t>, 1205.4756v2.pdf  arXiv:1205.4756:; </a:t>
            </a:r>
            <a:endParaRPr lang="en-US" sz="1200" dirty="0" smtClean="0"/>
          </a:p>
          <a:p>
            <a:r>
              <a:rPr lang="en-US" sz="1200" dirty="0" smtClean="0"/>
              <a:t>[2] S. </a:t>
            </a:r>
            <a:r>
              <a:rPr lang="en-US" sz="1200" dirty="0" err="1" smtClean="0"/>
              <a:t>Ejiri</a:t>
            </a:r>
            <a:r>
              <a:rPr lang="en-US" sz="1200" dirty="0" smtClean="0"/>
              <a:t>, F. </a:t>
            </a:r>
            <a:r>
              <a:rPr lang="en-US" sz="1200" dirty="0" err="1" smtClean="0"/>
              <a:t>Karsch</a:t>
            </a:r>
            <a:r>
              <a:rPr lang="en-US" sz="1200" dirty="0" smtClean="0"/>
              <a:t>, and K. </a:t>
            </a:r>
            <a:r>
              <a:rPr lang="en-US" sz="1200" dirty="0" err="1" smtClean="0"/>
              <a:t>Redlich</a:t>
            </a:r>
            <a:r>
              <a:rPr lang="en-US" sz="1200" dirty="0" smtClean="0"/>
              <a:t>, </a:t>
            </a:r>
            <a:r>
              <a:rPr lang="ru-RU" sz="1200" b="1" dirty="0" err="1"/>
              <a:t>Hadronic</a:t>
            </a:r>
            <a:r>
              <a:rPr lang="ru-RU" sz="1200" b="1" dirty="0"/>
              <a:t> </a:t>
            </a:r>
            <a:r>
              <a:rPr lang="ru-RU" sz="1200" b="1" dirty="0" err="1"/>
              <a:t>fluctuations</a:t>
            </a:r>
            <a:r>
              <a:rPr lang="ru-RU" sz="1200" b="1" dirty="0"/>
              <a:t> </a:t>
            </a:r>
            <a:r>
              <a:rPr lang="ru-RU" sz="1200" b="1" dirty="0" err="1"/>
              <a:t>at</a:t>
            </a:r>
            <a:r>
              <a:rPr lang="ru-RU" sz="1200" b="1" dirty="0"/>
              <a:t> </a:t>
            </a:r>
            <a:r>
              <a:rPr lang="ru-RU" sz="1200" b="1" dirty="0" err="1"/>
              <a:t>the</a:t>
            </a:r>
            <a:r>
              <a:rPr lang="ru-RU" sz="1200" b="1" dirty="0"/>
              <a:t> QCD </a:t>
            </a:r>
            <a:r>
              <a:rPr lang="ru-RU" sz="1200" b="1" dirty="0" err="1"/>
              <a:t>phase</a:t>
            </a:r>
            <a:r>
              <a:rPr lang="ru-RU" sz="1200" b="1" dirty="0"/>
              <a:t> </a:t>
            </a:r>
            <a:r>
              <a:rPr lang="ru-RU" sz="1200" b="1" dirty="0" err="1" smtClean="0"/>
              <a:t>transition</a:t>
            </a:r>
            <a:r>
              <a:rPr lang="en-US" sz="1200" b="1" dirty="0" smtClean="0"/>
              <a:t>,</a:t>
            </a:r>
            <a:r>
              <a:rPr lang="en-US" sz="1200" dirty="0" smtClean="0"/>
              <a:t>Phys. </a:t>
            </a:r>
            <a:r>
              <a:rPr lang="en-US" sz="1200" dirty="0" err="1" smtClean="0"/>
              <a:t>Lett</a:t>
            </a:r>
            <a:r>
              <a:rPr lang="en-US" sz="1200" dirty="0" smtClean="0"/>
              <a:t>. B 633, 275 </a:t>
            </a:r>
            <a:r>
              <a:rPr lang="is-IS" sz="1200" dirty="0" smtClean="0"/>
              <a:t>(2006).</a:t>
            </a:r>
          </a:p>
          <a:p>
            <a:r>
              <a:rPr lang="en-US" sz="1200" dirty="0" smtClean="0"/>
              <a:t>[3] W. J. Fu, X. </a:t>
            </a:r>
            <a:r>
              <a:rPr lang="en-US" sz="1200" dirty="0" err="1" smtClean="0"/>
              <a:t>Luo</a:t>
            </a:r>
            <a:r>
              <a:rPr lang="en-US" sz="1200" dirty="0" smtClean="0"/>
              <a:t>, J. M. </a:t>
            </a:r>
            <a:r>
              <a:rPr lang="en-US" sz="1200" dirty="0" err="1" smtClean="0"/>
              <a:t>Pawlowski</a:t>
            </a:r>
            <a:r>
              <a:rPr lang="en-US" sz="1200" dirty="0" smtClean="0"/>
              <a:t>, F. </a:t>
            </a:r>
            <a:r>
              <a:rPr lang="en-US" sz="1200" dirty="0" err="1" smtClean="0"/>
              <a:t>Rennecke</a:t>
            </a:r>
            <a:r>
              <a:rPr lang="en-US" sz="1200" dirty="0" smtClean="0"/>
              <a:t>, R. Wen, </a:t>
            </a:r>
            <a:r>
              <a:rPr lang="pt-BR" sz="1200" dirty="0" smtClean="0"/>
              <a:t>and S. Yin, </a:t>
            </a:r>
            <a:r>
              <a:rPr lang="en-US" sz="1200" dirty="0"/>
              <a:t>Hyper-order baryon number fluctuations at finite temperature and density </a:t>
            </a:r>
            <a:r>
              <a:rPr lang="en-US" sz="1200" dirty="0" smtClean="0"/>
              <a:t>, </a:t>
            </a:r>
            <a:r>
              <a:rPr lang="pt-BR" sz="1200" dirty="0" err="1" smtClean="0"/>
              <a:t>Phys</a:t>
            </a:r>
            <a:r>
              <a:rPr lang="pt-BR" sz="1200" dirty="0" smtClean="0"/>
              <a:t>. Rev. </a:t>
            </a:r>
            <a:r>
              <a:rPr lang="pt-BR" sz="1200" dirty="0" err="1" smtClean="0"/>
              <a:t>D</a:t>
            </a:r>
            <a:r>
              <a:rPr lang="pt-BR" sz="1200" dirty="0" smtClean="0"/>
              <a:t> 104, 094047 (2021).</a:t>
            </a:r>
            <a:endParaRPr lang="en-US" sz="1200" dirty="0" smtClean="0"/>
          </a:p>
        </p:txBody>
      </p:sp>
      <p:sp>
        <p:nvSpPr>
          <p:cNvPr id="4" name="Slide Number Placeholder 3"/>
          <p:cNvSpPr>
            <a:spLocks noGrp="1"/>
          </p:cNvSpPr>
          <p:nvPr>
            <p:ph type="sldNum" sz="quarter" idx="12"/>
          </p:nvPr>
        </p:nvSpPr>
        <p:spPr/>
        <p:txBody>
          <a:bodyPr/>
          <a:lstStyle/>
          <a:p>
            <a:fld id="{220E8156-41CA-4243-A2EA-A419F1929A78}" type="slidenum">
              <a:rPr lang="ru-RU" smtClean="0"/>
              <a:pPr/>
              <a:t>9</a:t>
            </a:fld>
            <a:endParaRPr lang="ru-RU" dirty="0"/>
          </a:p>
        </p:txBody>
      </p:sp>
      <p:sp>
        <p:nvSpPr>
          <p:cNvPr id="8" name="Rectangle 7"/>
          <p:cNvSpPr/>
          <p:nvPr/>
        </p:nvSpPr>
        <p:spPr>
          <a:xfrm>
            <a:off x="8301981" y="2276872"/>
            <a:ext cx="3888432" cy="246221"/>
          </a:xfrm>
          <a:prstGeom prst="rect">
            <a:avLst/>
          </a:prstGeom>
        </p:spPr>
        <p:txBody>
          <a:bodyPr wrap="square">
            <a:spAutoFit/>
          </a:bodyPr>
          <a:lstStyle/>
          <a:p>
            <a:r>
              <a:rPr lang="en-US" sz="1000" dirty="0"/>
              <a:t> </a:t>
            </a:r>
          </a:p>
        </p:txBody>
      </p:sp>
      <p:sp>
        <p:nvSpPr>
          <p:cNvPr id="6" name="Rectangle 5"/>
          <p:cNvSpPr/>
          <p:nvPr/>
        </p:nvSpPr>
        <p:spPr>
          <a:xfrm>
            <a:off x="2134766" y="188640"/>
            <a:ext cx="7848872" cy="646331"/>
          </a:xfrm>
          <a:prstGeom prst="rect">
            <a:avLst/>
          </a:prstGeom>
        </p:spPr>
        <p:txBody>
          <a:bodyPr wrap="square">
            <a:spAutoFit/>
          </a:bodyPr>
          <a:lstStyle/>
          <a:p>
            <a:r>
              <a:rPr lang="en-US" dirty="0" smtClean="0">
                <a:solidFill>
                  <a:srgbClr val="0000FF"/>
                </a:solidFill>
              </a:rPr>
              <a:t>Some selected </a:t>
            </a:r>
            <a:r>
              <a:rPr lang="en-US" dirty="0">
                <a:solidFill>
                  <a:srgbClr val="0000FF"/>
                </a:solidFill>
              </a:rPr>
              <a:t>results from the energy scan (RHIC BES) program: </a:t>
            </a:r>
            <a:r>
              <a:rPr lang="en-US" dirty="0">
                <a:solidFill>
                  <a:srgbClr val="FF0000"/>
                </a:solidFill>
              </a:rPr>
              <a:t>a Hot topic! </a:t>
            </a:r>
          </a:p>
          <a:p>
            <a:r>
              <a:rPr lang="en-US" dirty="0">
                <a:solidFill>
                  <a:srgbClr val="FF0000"/>
                </a:solidFill>
              </a:rPr>
              <a:t>Proton and net-proton High-Order </a:t>
            </a:r>
            <a:r>
              <a:rPr lang="en-US" dirty="0" err="1">
                <a:solidFill>
                  <a:srgbClr val="FF0000"/>
                </a:solidFill>
              </a:rPr>
              <a:t>Cumulants</a:t>
            </a:r>
            <a:r>
              <a:rPr lang="en-US" dirty="0">
                <a:solidFill>
                  <a:srgbClr val="FF0000"/>
                </a:solidFill>
              </a:rPr>
              <a:t> </a:t>
            </a:r>
          </a:p>
        </p:txBody>
      </p:sp>
      <p:graphicFrame>
        <p:nvGraphicFramePr>
          <p:cNvPr id="12" name="Table 11"/>
          <p:cNvGraphicFramePr>
            <a:graphicFrameLocks noGrp="1"/>
          </p:cNvGraphicFramePr>
          <p:nvPr>
            <p:extLst>
              <p:ext uri="{D42A27DB-BD31-4B8C-83A1-F6EECF244321}">
                <p14:modId xmlns:p14="http://schemas.microsoft.com/office/powerpoint/2010/main" val="494455906"/>
              </p:ext>
            </p:extLst>
          </p:nvPr>
        </p:nvGraphicFramePr>
        <p:xfrm>
          <a:off x="118542" y="1124744"/>
          <a:ext cx="3384376" cy="3552758"/>
        </p:xfrm>
        <a:graphic>
          <a:graphicData uri="http://schemas.openxmlformats.org/drawingml/2006/table">
            <a:tbl>
              <a:tblPr firstRow="1" bandRow="1">
                <a:tableStyleId>{5C22544A-7EE6-4342-B048-85BDC9FD1C3A}</a:tableStyleId>
              </a:tblPr>
              <a:tblGrid>
                <a:gridCol w="1792199"/>
                <a:gridCol w="1592177"/>
              </a:tblGrid>
              <a:tr h="3272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DEFINITIONS of central moments and </a:t>
                      </a:r>
                      <a:r>
                        <a:rPr lang="en-US" sz="1400" dirty="0" err="1" smtClean="0">
                          <a:latin typeface="Times New Roman"/>
                          <a:cs typeface="Times New Roman"/>
                        </a:rPr>
                        <a:t>cumulants</a:t>
                      </a:r>
                      <a:r>
                        <a:rPr lang="en-US" sz="1400" dirty="0" smtClean="0">
                          <a:latin typeface="Times New Roman"/>
                          <a:cs typeface="Times New Roman"/>
                        </a:rPr>
                        <a:t> [1]</a:t>
                      </a:r>
                    </a:p>
                  </a:txBody>
                  <a:tcPr/>
                </a:tc>
                <a:tc hMerge="1">
                  <a:txBody>
                    <a:bodyPr/>
                    <a:lstStyle/>
                    <a:p>
                      <a:endParaRPr lang="en-US" dirty="0"/>
                    </a:p>
                  </a:txBody>
                  <a:tcPr/>
                </a:tc>
              </a:tr>
              <a:tr h="470936">
                <a:tc>
                  <a:txBody>
                    <a:bodyPr/>
                    <a:lstStyle/>
                    <a:p>
                      <a:r>
                        <a:rPr lang="en-US" sz="1400" dirty="0" smtClean="0">
                          <a:latin typeface="Times New Roman"/>
                          <a:cs typeface="Times New Roman"/>
                        </a:rPr>
                        <a:t>the proton multiplicity in a given event</a:t>
                      </a:r>
                      <a:endParaRPr lang="en-US" sz="1400" dirty="0">
                        <a:latin typeface="Times New Roman"/>
                        <a:cs typeface="Times New Roman"/>
                      </a:endParaRPr>
                    </a:p>
                  </a:txBody>
                  <a:tcPr/>
                </a:tc>
                <a:tc>
                  <a:txBody>
                    <a:bodyPr/>
                    <a:lstStyle/>
                    <a:p>
                      <a:r>
                        <a:rPr lang="en-US" sz="1400" dirty="0" smtClean="0">
                          <a:latin typeface="Times New Roman"/>
                          <a:cs typeface="Times New Roman"/>
                        </a:rPr>
                        <a:t>N                    </a:t>
                      </a:r>
                      <a:endParaRPr lang="en-US" sz="1400" dirty="0">
                        <a:latin typeface="Times New Roman"/>
                        <a:cs typeface="Times New Roman"/>
                      </a:endParaRPr>
                    </a:p>
                  </a:txBody>
                  <a:tcPr/>
                </a:tc>
              </a:tr>
              <a:tr h="47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the average over all 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&lt;</a:t>
                      </a:r>
                      <a:r>
                        <a:rPr lang="mr-IN" sz="1400" dirty="0" smtClean="0">
                          <a:latin typeface="Times New Roman"/>
                          <a:cs typeface="Times New Roman"/>
                        </a:rPr>
                        <a:t>…</a:t>
                      </a:r>
                      <a:r>
                        <a:rPr lang="en-US" sz="1400" dirty="0" smtClean="0">
                          <a:latin typeface="Times New Roman"/>
                          <a:cs typeface="Times New Roman"/>
                        </a:rPr>
                        <a:t>.&gt;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Mean∶</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M = &lt;N&gt; =C</a:t>
                      </a:r>
                      <a:r>
                        <a:rPr lang="en-US" sz="1400" baseline="-25000" dirty="0" smtClean="0">
                          <a:latin typeface="Times New Roman"/>
                          <a:cs typeface="Times New Roman"/>
                        </a:rPr>
                        <a:t>1</a:t>
                      </a:r>
                      <a:r>
                        <a:rPr lang="en-US"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Deviation,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δN =N − &lt;N&gt;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err="1" smtClean="0">
                          <a:latin typeface="Times New Roman"/>
                          <a:cs typeface="Times New Roman"/>
                        </a:rPr>
                        <a:t>Variance</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σ2 =&lt;(</a:t>
                      </a:r>
                      <a:r>
                        <a:rPr lang="pl-PL" sz="1400" dirty="0" err="1" smtClean="0">
                          <a:latin typeface="Times New Roman"/>
                          <a:cs typeface="Times New Roman"/>
                        </a:rPr>
                        <a:t>δN</a:t>
                      </a:r>
                      <a:r>
                        <a:rPr lang="pl-PL" sz="1400" dirty="0" smtClean="0">
                          <a:latin typeface="Times New Roman"/>
                          <a:cs typeface="Times New Roman"/>
                        </a:rPr>
                        <a:t>)</a:t>
                      </a:r>
                      <a:r>
                        <a:rPr lang="pl-PL" sz="1400" baseline="30000" dirty="0" smtClean="0">
                          <a:latin typeface="Times New Roman"/>
                          <a:cs typeface="Times New Roman"/>
                        </a:rPr>
                        <a:t>2</a:t>
                      </a:r>
                      <a:r>
                        <a:rPr lang="pl-PL" sz="1400" dirty="0" smtClean="0">
                          <a:latin typeface="Times New Roman"/>
                          <a:cs typeface="Times New Roman"/>
                        </a:rPr>
                        <a:t>&gt;=C</a:t>
                      </a:r>
                      <a:r>
                        <a:rPr lang="pl-PL" sz="1400" baseline="-25000" dirty="0" smtClean="0">
                          <a:latin typeface="Times New Roman"/>
                          <a:cs typeface="Times New Roman"/>
                        </a:rPr>
                        <a:t>2</a:t>
                      </a:r>
                      <a:r>
                        <a:rPr lang="pl-PL"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err="1" smtClean="0">
                          <a:latin typeface="Times New Roman"/>
                          <a:cs typeface="Times New Roman"/>
                        </a:rPr>
                        <a:t>skewness</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S =&lt;(</a:t>
                      </a:r>
                      <a:r>
                        <a:rPr lang="pl-PL" sz="1400" dirty="0" err="1" smtClean="0">
                          <a:latin typeface="Times New Roman"/>
                          <a:cs typeface="Times New Roman"/>
                        </a:rPr>
                        <a:t>δN</a:t>
                      </a:r>
                      <a:r>
                        <a:rPr lang="pl-PL" sz="1400" dirty="0" smtClean="0">
                          <a:latin typeface="Times New Roman"/>
                          <a:cs typeface="Times New Roman"/>
                        </a:rPr>
                        <a:t>)</a:t>
                      </a:r>
                      <a:r>
                        <a:rPr lang="pl-PL" sz="1400" baseline="30000" dirty="0" smtClean="0">
                          <a:latin typeface="Times New Roman"/>
                          <a:cs typeface="Times New Roman"/>
                        </a:rPr>
                        <a:t>3</a:t>
                      </a:r>
                      <a:r>
                        <a:rPr lang="pl-PL" sz="1400" dirty="0" smtClean="0">
                          <a:latin typeface="Times New Roman"/>
                          <a:cs typeface="Times New Roman"/>
                        </a:rPr>
                        <a:t>&gt;/σ</a:t>
                      </a:r>
                      <a:r>
                        <a:rPr lang="pl-PL" sz="1400" baseline="30000" dirty="0" smtClean="0">
                          <a:latin typeface="Times New Roman"/>
                          <a:cs typeface="Times New Roman"/>
                        </a:rPr>
                        <a:t>3</a:t>
                      </a:r>
                      <a:r>
                        <a:rPr lang="pl-PL" sz="1400" dirty="0" smtClean="0">
                          <a:latin typeface="Times New Roman"/>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smtClean="0">
                          <a:latin typeface="Times New Roman"/>
                          <a:cs typeface="Times New Roman"/>
                        </a:rPr>
                        <a:t>                =C</a:t>
                      </a:r>
                      <a:r>
                        <a:rPr lang="pl-PL" sz="1400" baseline="-25000" dirty="0" smtClean="0">
                          <a:latin typeface="Times New Roman"/>
                          <a:cs typeface="Times New Roman"/>
                        </a:rPr>
                        <a:t>3</a:t>
                      </a:r>
                      <a:r>
                        <a:rPr lang="pl-PL" sz="1400" dirty="0" smtClean="0">
                          <a:latin typeface="Times New Roman"/>
                          <a:cs typeface="Times New Roman"/>
                        </a:rPr>
                        <a:t>/C</a:t>
                      </a:r>
                      <a:r>
                        <a:rPr lang="pl-PL" sz="1400" baseline="-25000" dirty="0" smtClean="0">
                          <a:latin typeface="Times New Roman"/>
                          <a:cs typeface="Times New Roman"/>
                        </a:rPr>
                        <a:t>2</a:t>
                      </a:r>
                      <a:r>
                        <a:rPr lang="pl-PL" sz="1400" baseline="30000" dirty="0" smtClean="0">
                          <a:latin typeface="Times New Roman"/>
                          <a:cs typeface="Times New Roman"/>
                        </a:rPr>
                        <a:t>3/2</a:t>
                      </a:r>
                      <a:r>
                        <a:rPr lang="pl-PL" sz="1400" dirty="0" smtClean="0">
                          <a:latin typeface="Times New Roman"/>
                          <a:cs typeface="Times New Roman"/>
                        </a:rPr>
                        <a:t>,</a:t>
                      </a:r>
                    </a:p>
                  </a:txBody>
                  <a:tcPr/>
                </a:tc>
              </a:tr>
              <a:tr h="32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err="1" smtClean="0">
                          <a:latin typeface="Times New Roman"/>
                          <a:cs typeface="Times New Roman"/>
                        </a:rPr>
                        <a:t>kurtosis</a:t>
                      </a:r>
                      <a:endParaRPr lang="en-US" sz="1400" dirty="0">
                        <a:latin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a:cs typeface="Times New Roman"/>
                        </a:rPr>
                        <a:t>k=&lt;(</a:t>
                      </a:r>
                      <a:r>
                        <a:rPr lang="tr-TR" sz="1400" dirty="0" err="1" smtClean="0">
                          <a:latin typeface="Times New Roman"/>
                          <a:cs typeface="Times New Roman"/>
                        </a:rPr>
                        <a:t>δN</a:t>
                      </a:r>
                      <a:r>
                        <a:rPr lang="tr-TR" sz="1400" dirty="0" smtClean="0">
                          <a:latin typeface="Times New Roman"/>
                          <a:cs typeface="Times New Roman"/>
                        </a:rPr>
                        <a:t>)</a:t>
                      </a:r>
                      <a:r>
                        <a:rPr lang="tr-TR" sz="1400" baseline="30000" dirty="0" smtClean="0">
                          <a:latin typeface="Times New Roman"/>
                          <a:cs typeface="Times New Roman"/>
                        </a:rPr>
                        <a:t>4</a:t>
                      </a:r>
                      <a:r>
                        <a:rPr lang="tr-TR" sz="1400" baseline="0" dirty="0" smtClean="0">
                          <a:latin typeface="Times New Roman"/>
                          <a:cs typeface="Times New Roman"/>
                        </a:rPr>
                        <a:t>&gt;/</a:t>
                      </a:r>
                      <a:r>
                        <a:rPr lang="tr-TR" sz="1400" dirty="0" smtClean="0">
                          <a:latin typeface="Times New Roman"/>
                          <a:cs typeface="Times New Roman"/>
                        </a:rPr>
                        <a:t>σ</a:t>
                      </a:r>
                      <a:r>
                        <a:rPr lang="tr-TR" sz="1400" baseline="30000" dirty="0" smtClean="0">
                          <a:latin typeface="Times New Roman"/>
                          <a:cs typeface="Times New Roman"/>
                        </a:rPr>
                        <a:t>4</a:t>
                      </a:r>
                      <a:r>
                        <a:rPr lang="tr-TR" sz="1400" dirty="0" smtClean="0">
                          <a:latin typeface="Times New Roman"/>
                          <a:cs typeface="Times New Roman"/>
                        </a:rPr>
                        <a:t> − 3 =</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latin typeface="Times New Roman"/>
                          <a:cs typeface="Times New Roman"/>
                        </a:rPr>
                        <a:t>                 =C</a:t>
                      </a:r>
                      <a:r>
                        <a:rPr lang="tr-TR" sz="1400" baseline="-25000" dirty="0" smtClean="0">
                          <a:latin typeface="Times New Roman"/>
                          <a:cs typeface="Times New Roman"/>
                        </a:rPr>
                        <a:t>4</a:t>
                      </a:r>
                      <a:r>
                        <a:rPr lang="tr-TR" sz="1400" dirty="0" smtClean="0">
                          <a:latin typeface="Times New Roman"/>
                          <a:cs typeface="Times New Roman"/>
                        </a:rPr>
                        <a:t>/C</a:t>
                      </a:r>
                      <a:r>
                        <a:rPr lang="tr-TR" sz="1400" baseline="-25000" dirty="0" smtClean="0">
                          <a:latin typeface="Times New Roman"/>
                          <a:cs typeface="Times New Roman"/>
                        </a:rPr>
                        <a:t>2</a:t>
                      </a:r>
                      <a:r>
                        <a:rPr lang="tr-TR" sz="1400" baseline="30000" dirty="0" smtClean="0">
                          <a:latin typeface="Times New Roman"/>
                          <a:cs typeface="Times New Roman"/>
                        </a:rPr>
                        <a:t>2</a:t>
                      </a:r>
                    </a:p>
                  </a:txBody>
                  <a:tcPr/>
                </a:tc>
              </a:tr>
            </a:tbl>
          </a:graphicData>
        </a:graphic>
      </p:graphicFrame>
      <p:sp>
        <p:nvSpPr>
          <p:cNvPr id="13" name="Rectangle 12"/>
          <p:cNvSpPr/>
          <p:nvPr/>
        </p:nvSpPr>
        <p:spPr>
          <a:xfrm>
            <a:off x="7247334" y="2492896"/>
            <a:ext cx="4104456" cy="923330"/>
          </a:xfrm>
          <a:prstGeom prst="rect">
            <a:avLst/>
          </a:prstGeom>
        </p:spPr>
        <p:txBody>
          <a:bodyPr wrap="square">
            <a:spAutoFit/>
          </a:bodyPr>
          <a:lstStyle/>
          <a:p>
            <a:pPr marL="285750" indent="-285750">
              <a:buFont typeface="Wingdings" charset="2"/>
              <a:buChar char="Ø"/>
            </a:pPr>
            <a:r>
              <a:rPr lang="en-US" dirty="0" smtClean="0"/>
              <a:t>Ratios </a:t>
            </a:r>
            <a:r>
              <a:rPr lang="en-US" dirty="0"/>
              <a:t>of the </a:t>
            </a:r>
            <a:r>
              <a:rPr lang="en-US" dirty="0" err="1"/>
              <a:t>cumulants</a:t>
            </a:r>
            <a:r>
              <a:rPr lang="en-US" dirty="0"/>
              <a:t> are </a:t>
            </a:r>
            <a:r>
              <a:rPr lang="en-US" dirty="0" smtClean="0"/>
              <a:t>used</a:t>
            </a:r>
          </a:p>
          <a:p>
            <a:r>
              <a:rPr lang="en-US" dirty="0" smtClean="0"/>
              <a:t> </a:t>
            </a:r>
            <a:r>
              <a:rPr lang="en-US" dirty="0">
                <a:solidFill>
                  <a:srgbClr val="000000"/>
                </a:solidFill>
              </a:rPr>
              <a:t>to </a:t>
            </a:r>
            <a:r>
              <a:rPr lang="en-US" dirty="0" smtClean="0">
                <a:solidFill>
                  <a:srgbClr val="000000"/>
                </a:solidFill>
              </a:rPr>
              <a:t>reduce volume </a:t>
            </a:r>
            <a:r>
              <a:rPr lang="en-US" dirty="0"/>
              <a:t>dependence: </a:t>
            </a:r>
            <a:endParaRPr lang="en-US" dirty="0" smtClean="0"/>
          </a:p>
          <a:p>
            <a:r>
              <a:rPr lang="en-US" dirty="0" smtClean="0"/>
              <a:t>C</a:t>
            </a:r>
            <a:r>
              <a:rPr lang="en-US" baseline="-25000" dirty="0" smtClean="0"/>
              <a:t>2</a:t>
            </a:r>
            <a:r>
              <a:rPr lang="en-US" dirty="0" smtClean="0"/>
              <a:t>/C</a:t>
            </a:r>
            <a:r>
              <a:rPr lang="en-US" baseline="-25000" dirty="0" smtClean="0"/>
              <a:t>1</a:t>
            </a:r>
            <a:r>
              <a:rPr lang="en-US" dirty="0" smtClean="0"/>
              <a:t>=</a:t>
            </a:r>
            <a:r>
              <a:rPr lang="mr-IN" dirty="0" smtClean="0"/>
              <a:t>σ</a:t>
            </a:r>
            <a:r>
              <a:rPr lang="mr-IN" baseline="30000" dirty="0" smtClean="0"/>
              <a:t>2</a:t>
            </a:r>
            <a:r>
              <a:rPr lang="en-US" dirty="0"/>
              <a:t>/</a:t>
            </a:r>
            <a:r>
              <a:rPr lang="mr-IN" dirty="0" smtClean="0"/>
              <a:t>M</a:t>
            </a:r>
            <a:r>
              <a:rPr lang="mr-IN" dirty="0"/>
              <a:t>, </a:t>
            </a:r>
            <a:r>
              <a:rPr lang="mr-IN" dirty="0" smtClean="0"/>
              <a:t>C</a:t>
            </a:r>
            <a:r>
              <a:rPr lang="mr-IN" baseline="-25000" dirty="0" smtClean="0"/>
              <a:t>3</a:t>
            </a:r>
            <a:r>
              <a:rPr lang="en-US" dirty="0" smtClean="0"/>
              <a:t>/</a:t>
            </a:r>
            <a:r>
              <a:rPr lang="mr-IN" dirty="0" smtClean="0"/>
              <a:t>C</a:t>
            </a:r>
            <a:r>
              <a:rPr lang="mr-IN" baseline="-25000" dirty="0" smtClean="0"/>
              <a:t>2</a:t>
            </a:r>
            <a:r>
              <a:rPr lang="en-US" dirty="0" smtClean="0"/>
              <a:t>.=</a:t>
            </a:r>
            <a:r>
              <a:rPr lang="en-US" dirty="0" err="1" smtClean="0"/>
              <a:t>Sσ</a:t>
            </a:r>
            <a:r>
              <a:rPr lang="en-US" dirty="0"/>
              <a:t>, </a:t>
            </a:r>
            <a:r>
              <a:rPr lang="en-US" dirty="0" smtClean="0"/>
              <a:t>and </a:t>
            </a:r>
            <a:r>
              <a:rPr lang="mr-IN" dirty="0" smtClean="0">
                <a:solidFill>
                  <a:srgbClr val="FF0000"/>
                </a:solidFill>
              </a:rPr>
              <a:t>C</a:t>
            </a:r>
            <a:r>
              <a:rPr lang="mr-IN" baseline="-25000" dirty="0" smtClean="0">
                <a:solidFill>
                  <a:srgbClr val="FF0000"/>
                </a:solidFill>
              </a:rPr>
              <a:t>4</a:t>
            </a:r>
            <a:r>
              <a:rPr lang="en-US" dirty="0">
                <a:solidFill>
                  <a:srgbClr val="FF0000"/>
                </a:solidFill>
              </a:rPr>
              <a:t>/</a:t>
            </a:r>
            <a:r>
              <a:rPr lang="mr-IN" dirty="0" smtClean="0">
                <a:solidFill>
                  <a:srgbClr val="FF0000"/>
                </a:solidFill>
              </a:rPr>
              <a:t>C</a:t>
            </a:r>
            <a:r>
              <a:rPr lang="mr-IN" baseline="-25000" dirty="0" smtClean="0">
                <a:solidFill>
                  <a:srgbClr val="FF0000"/>
                </a:solidFill>
              </a:rPr>
              <a:t>2</a:t>
            </a:r>
            <a:r>
              <a:rPr lang="en-US" dirty="0" smtClean="0">
                <a:solidFill>
                  <a:srgbClr val="FF0000"/>
                </a:solidFill>
              </a:rPr>
              <a:t> =</a:t>
            </a:r>
            <a:r>
              <a:rPr lang="el-GR" dirty="0" smtClean="0">
                <a:solidFill>
                  <a:srgbClr val="FF0000"/>
                </a:solidFill>
              </a:rPr>
              <a:t>κσ</a:t>
            </a:r>
            <a:r>
              <a:rPr lang="el-GR" baseline="30000" dirty="0" smtClean="0">
                <a:solidFill>
                  <a:srgbClr val="FF0000"/>
                </a:solidFill>
              </a:rPr>
              <a:t>2</a:t>
            </a:r>
            <a:r>
              <a:rPr lang="el-GR" dirty="0" smtClean="0"/>
              <a:t>.</a:t>
            </a:r>
            <a:endParaRPr lang="en-US" dirty="0" smtClean="0"/>
          </a:p>
        </p:txBody>
      </p:sp>
      <p:sp>
        <p:nvSpPr>
          <p:cNvPr id="14" name="Rectangle 13"/>
          <p:cNvSpPr/>
          <p:nvPr/>
        </p:nvSpPr>
        <p:spPr>
          <a:xfrm>
            <a:off x="3879974" y="3573016"/>
            <a:ext cx="8280921" cy="1938992"/>
          </a:xfrm>
          <a:prstGeom prst="rect">
            <a:avLst/>
          </a:prstGeom>
        </p:spPr>
        <p:txBody>
          <a:bodyPr wrap="square">
            <a:spAutoFit/>
          </a:bodyPr>
          <a:lstStyle/>
          <a:p>
            <a:r>
              <a:rPr lang="en-US" sz="2000" dirty="0" smtClean="0">
                <a:solidFill>
                  <a:srgbClr val="0000FF"/>
                </a:solidFill>
              </a:rPr>
              <a:t>				</a:t>
            </a:r>
            <a:r>
              <a:rPr lang="en-US" sz="2000" b="1" dirty="0" smtClean="0">
                <a:solidFill>
                  <a:srgbClr val="0000FF"/>
                </a:solidFill>
              </a:rPr>
              <a:t>Cons to use </a:t>
            </a:r>
            <a:r>
              <a:rPr lang="en-US" sz="2000" b="1" dirty="0" smtClean="0">
                <a:solidFill>
                  <a:srgbClr val="0000FF"/>
                </a:solidFill>
                <a:latin typeface="Times New Roman"/>
                <a:cs typeface="Times New Roman"/>
              </a:rPr>
              <a:t>δN </a:t>
            </a:r>
            <a:r>
              <a:rPr lang="en-US" sz="2000" b="1" dirty="0">
                <a:solidFill>
                  <a:srgbClr val="0000FF"/>
                </a:solidFill>
                <a:latin typeface="Times New Roman"/>
                <a:cs typeface="Times New Roman"/>
              </a:rPr>
              <a:t>=N − &lt;N</a:t>
            </a:r>
            <a:r>
              <a:rPr lang="en-US" sz="2000" b="1" dirty="0" smtClean="0">
                <a:solidFill>
                  <a:srgbClr val="0000FF"/>
                </a:solidFill>
                <a:latin typeface="Times New Roman"/>
                <a:cs typeface="Times New Roman"/>
              </a:rPr>
              <a:t>&gt;: </a:t>
            </a:r>
          </a:p>
          <a:p>
            <a:pPr marL="171450" indent="-171450">
              <a:buFont typeface="Wingdings" charset="2"/>
              <a:buChar char="Ø"/>
            </a:pPr>
            <a:r>
              <a:rPr lang="en-US" sz="2000" dirty="0">
                <a:solidFill>
                  <a:srgbClr val="0000FF"/>
                </a:solidFill>
                <a:latin typeface="Times New Roman"/>
                <a:cs typeface="Times New Roman"/>
              </a:rPr>
              <a:t>Volume dependence of baryon number </a:t>
            </a:r>
            <a:r>
              <a:rPr lang="en-US" sz="2000" dirty="0" smtClean="0">
                <a:solidFill>
                  <a:srgbClr val="0000FF"/>
                </a:solidFill>
                <a:latin typeface="Times New Roman"/>
                <a:cs typeface="Times New Roman"/>
              </a:rPr>
              <a:t>susceptibilities</a:t>
            </a:r>
            <a:endParaRPr lang="en-US" sz="2000" dirty="0">
              <a:solidFill>
                <a:srgbClr val="0000FF"/>
              </a:solidFill>
              <a:latin typeface="Times New Roman"/>
              <a:cs typeface="Times New Roman"/>
            </a:endParaRPr>
          </a:p>
          <a:p>
            <a:pPr marL="171450" indent="-171450">
              <a:buFont typeface="Wingdings" charset="2"/>
              <a:buChar char="Ø"/>
            </a:pPr>
            <a:r>
              <a:rPr lang="en-US" sz="2000" dirty="0">
                <a:solidFill>
                  <a:srgbClr val="0000FF"/>
                </a:solidFill>
                <a:latin typeface="Times New Roman"/>
                <a:cs typeface="Times New Roman"/>
              </a:rPr>
              <a:t>δN =N − &lt;N</a:t>
            </a:r>
            <a:r>
              <a:rPr lang="en-US" sz="2000" dirty="0" smtClean="0">
                <a:solidFill>
                  <a:srgbClr val="0000FF"/>
                </a:solidFill>
                <a:latin typeface="Times New Roman"/>
                <a:cs typeface="Times New Roman"/>
              </a:rPr>
              <a:t>&gt;</a:t>
            </a:r>
            <a:r>
              <a:rPr lang="en-US" sz="2000" dirty="0" smtClean="0">
                <a:solidFill>
                  <a:srgbClr val="0000FF"/>
                </a:solidFill>
              </a:rPr>
              <a:t>brings an added </a:t>
            </a:r>
            <a:r>
              <a:rPr lang="en-US" sz="2000" dirty="0">
                <a:solidFill>
                  <a:srgbClr val="0000FF"/>
                </a:solidFill>
              </a:rPr>
              <a:t>weight to </a:t>
            </a:r>
            <a:r>
              <a:rPr lang="en-US" sz="2000" dirty="0" smtClean="0">
                <a:solidFill>
                  <a:srgbClr val="0000FF"/>
                </a:solidFill>
              </a:rPr>
              <a:t>outliers</a:t>
            </a:r>
            <a:r>
              <a:rPr lang="en-US" sz="2000" dirty="0">
                <a:solidFill>
                  <a:srgbClr val="0000FF"/>
                </a:solidFill>
              </a:rPr>
              <a:t> </a:t>
            </a:r>
            <a:r>
              <a:rPr lang="en-US" sz="2000" dirty="0" smtClean="0">
                <a:solidFill>
                  <a:srgbClr val="0000FF"/>
                </a:solidFill>
              </a:rPr>
              <a:t>that are far </a:t>
            </a:r>
            <a:r>
              <a:rPr lang="en-US" sz="2000" dirty="0">
                <a:solidFill>
                  <a:srgbClr val="0000FF"/>
                </a:solidFill>
              </a:rPr>
              <a:t>from the mean. </a:t>
            </a:r>
          </a:p>
          <a:p>
            <a:pPr marL="171450" indent="-171450">
              <a:buFont typeface="Wingdings" charset="2"/>
              <a:buChar char="Ø"/>
            </a:pPr>
            <a:r>
              <a:rPr lang="en-US" sz="2000" dirty="0" smtClean="0">
                <a:solidFill>
                  <a:srgbClr val="0000FF"/>
                </a:solidFill>
              </a:rPr>
              <a:t>The 2</a:t>
            </a:r>
            <a:r>
              <a:rPr lang="en-US" sz="2000" baseline="30000" dirty="0" smtClean="0">
                <a:solidFill>
                  <a:srgbClr val="0000FF"/>
                </a:solidFill>
              </a:rPr>
              <a:t>nd</a:t>
            </a:r>
            <a:r>
              <a:rPr lang="en-US" sz="2000" dirty="0" smtClean="0">
                <a:solidFill>
                  <a:srgbClr val="0000FF"/>
                </a:solidFill>
              </a:rPr>
              <a:t>,3</a:t>
            </a:r>
            <a:r>
              <a:rPr lang="en-US" sz="2000" baseline="30000" dirty="0" smtClean="0">
                <a:solidFill>
                  <a:srgbClr val="0000FF"/>
                </a:solidFill>
              </a:rPr>
              <a:t>rd</a:t>
            </a:r>
            <a:r>
              <a:rPr lang="en-US" sz="2000" dirty="0" smtClean="0">
                <a:solidFill>
                  <a:srgbClr val="0000FF"/>
                </a:solidFill>
              </a:rPr>
              <a:t> or the 3</a:t>
            </a:r>
            <a:r>
              <a:rPr lang="en-US" sz="2000" baseline="30000" dirty="0" smtClean="0">
                <a:solidFill>
                  <a:srgbClr val="0000FF"/>
                </a:solidFill>
              </a:rPr>
              <a:t>rd</a:t>
            </a:r>
            <a:r>
              <a:rPr lang="en-US" sz="2000" dirty="0" smtClean="0">
                <a:solidFill>
                  <a:srgbClr val="0000FF"/>
                </a:solidFill>
              </a:rPr>
              <a:t> power  of  </a:t>
            </a:r>
            <a:r>
              <a:rPr lang="en-US" sz="2000" dirty="0" smtClean="0">
                <a:solidFill>
                  <a:srgbClr val="0000FF"/>
                </a:solidFill>
                <a:latin typeface="Times New Roman"/>
                <a:cs typeface="Times New Roman"/>
              </a:rPr>
              <a:t>δN </a:t>
            </a:r>
            <a:r>
              <a:rPr lang="en-US" sz="2000" dirty="0" smtClean="0">
                <a:solidFill>
                  <a:srgbClr val="0000FF"/>
                </a:solidFill>
              </a:rPr>
              <a:t>can </a:t>
            </a:r>
            <a:r>
              <a:rPr lang="en-US" sz="2000" dirty="0">
                <a:solidFill>
                  <a:srgbClr val="0000FF"/>
                </a:solidFill>
              </a:rPr>
              <a:t>skew the </a:t>
            </a:r>
            <a:r>
              <a:rPr lang="en-US" sz="2000" dirty="0" smtClean="0">
                <a:solidFill>
                  <a:srgbClr val="0000FF"/>
                </a:solidFill>
              </a:rPr>
              <a:t>data</a:t>
            </a:r>
            <a:r>
              <a:rPr lang="en-US" sz="1200" dirty="0" smtClean="0">
                <a:solidFill>
                  <a:srgbClr val="0000FF"/>
                </a:solidFill>
              </a:rPr>
              <a:t>. </a:t>
            </a:r>
          </a:p>
          <a:p>
            <a:pPr marL="171450" indent="-171450">
              <a:buFont typeface="Wingdings" charset="2"/>
              <a:buChar char="Ø"/>
            </a:pPr>
            <a:r>
              <a:rPr lang="en-US" sz="2000" dirty="0" smtClean="0">
                <a:solidFill>
                  <a:srgbClr val="0000FF"/>
                </a:solidFill>
              </a:rPr>
              <a:t>Corrections procedures </a:t>
            </a:r>
            <a:r>
              <a:rPr lang="en-US" sz="2000" dirty="0">
                <a:solidFill>
                  <a:srgbClr val="0000FF"/>
                </a:solidFill>
              </a:rPr>
              <a:t>[1-3] </a:t>
            </a:r>
            <a:r>
              <a:rPr lang="en-US" sz="2000" dirty="0" smtClean="0">
                <a:solidFill>
                  <a:srgbClr val="0000FF"/>
                </a:solidFill>
              </a:rPr>
              <a:t>for the Bin width effect</a:t>
            </a:r>
            <a:r>
              <a:rPr lang="mr-IN" sz="2000" dirty="0" smtClean="0">
                <a:solidFill>
                  <a:srgbClr val="0000FF"/>
                </a:solidFill>
              </a:rPr>
              <a:t>–</a:t>
            </a:r>
            <a:r>
              <a:rPr lang="en-US" sz="2000" dirty="0" smtClean="0">
                <a:solidFill>
                  <a:srgbClr val="0000FF"/>
                </a:solidFill>
              </a:rPr>
              <a:t>are they feasible</a:t>
            </a:r>
          </a:p>
          <a:p>
            <a:r>
              <a:rPr lang="en-US" sz="2000" dirty="0">
                <a:solidFill>
                  <a:srgbClr val="0000FF"/>
                </a:solidFill>
              </a:rPr>
              <a:t>w</a:t>
            </a:r>
            <a:r>
              <a:rPr lang="en-US" sz="2000" dirty="0" smtClean="0">
                <a:solidFill>
                  <a:srgbClr val="0000FF"/>
                </a:solidFill>
              </a:rPr>
              <a:t>hen V is also a strongly fluctuating quantity from event-to-event?</a:t>
            </a:r>
          </a:p>
        </p:txBody>
      </p:sp>
      <p:pic>
        <p:nvPicPr>
          <p:cNvPr id="11" name="Picture 10"/>
          <p:cNvPicPr>
            <a:picLocks noChangeAspect="1"/>
          </p:cNvPicPr>
          <p:nvPr/>
        </p:nvPicPr>
        <p:blipFill>
          <a:blip r:embed="rId4"/>
          <a:stretch>
            <a:fillRect/>
          </a:stretch>
        </p:blipFill>
        <p:spPr>
          <a:xfrm>
            <a:off x="3790950" y="1124744"/>
            <a:ext cx="2747526" cy="1872208"/>
          </a:xfrm>
          <a:prstGeom prst="rect">
            <a:avLst/>
          </a:prstGeom>
        </p:spPr>
      </p:pic>
      <p:sp>
        <p:nvSpPr>
          <p:cNvPr id="15" name="Rectangle 14"/>
          <p:cNvSpPr/>
          <p:nvPr/>
        </p:nvSpPr>
        <p:spPr>
          <a:xfrm>
            <a:off x="3718942" y="2996952"/>
            <a:ext cx="3528392" cy="646331"/>
          </a:xfrm>
          <a:prstGeom prst="rect">
            <a:avLst/>
          </a:prstGeom>
        </p:spPr>
        <p:txBody>
          <a:bodyPr wrap="square">
            <a:spAutoFit/>
          </a:bodyPr>
          <a:lstStyle/>
          <a:p>
            <a:r>
              <a:rPr lang="en-US" dirty="0"/>
              <a:t>Susceptibility ratios: </a:t>
            </a:r>
            <a:endParaRPr lang="en-US" dirty="0" smtClean="0"/>
          </a:p>
          <a:p>
            <a:r>
              <a:rPr lang="en-US" dirty="0" smtClean="0"/>
              <a:t> </a:t>
            </a:r>
            <a:r>
              <a:rPr lang="en-US" dirty="0"/>
              <a:t>σ</a:t>
            </a:r>
            <a:r>
              <a:rPr lang="en-US" baseline="30000" dirty="0"/>
              <a:t>2</a:t>
            </a:r>
            <a:r>
              <a:rPr lang="en-US" dirty="0"/>
              <a:t>/M =χ</a:t>
            </a:r>
            <a:r>
              <a:rPr lang="en-US" baseline="-25000" dirty="0"/>
              <a:t>2</a:t>
            </a:r>
            <a:r>
              <a:rPr lang="en-US" dirty="0"/>
              <a:t>/χ</a:t>
            </a:r>
            <a:r>
              <a:rPr lang="en-US" baseline="-25000" dirty="0"/>
              <a:t>1</a:t>
            </a:r>
            <a:r>
              <a:rPr lang="en-US" dirty="0"/>
              <a:t>, </a:t>
            </a:r>
            <a:r>
              <a:rPr lang="en-US" dirty="0" err="1"/>
              <a:t>Sσ</a:t>
            </a:r>
            <a:r>
              <a:rPr lang="en-US" dirty="0"/>
              <a:t> = χ</a:t>
            </a:r>
            <a:r>
              <a:rPr lang="en-US" baseline="-25000" dirty="0"/>
              <a:t>3</a:t>
            </a:r>
            <a:r>
              <a:rPr lang="en-US" dirty="0"/>
              <a:t>/χ</a:t>
            </a:r>
            <a:r>
              <a:rPr lang="en-US" baseline="-25000" dirty="0"/>
              <a:t>2</a:t>
            </a:r>
            <a:r>
              <a:rPr lang="en-US" dirty="0"/>
              <a:t>, </a:t>
            </a:r>
            <a:r>
              <a:rPr lang="en-US" dirty="0" smtClean="0"/>
              <a:t> </a:t>
            </a:r>
            <a:r>
              <a:rPr lang="en-US" dirty="0">
                <a:solidFill>
                  <a:srgbClr val="FF0000"/>
                </a:solidFill>
              </a:rPr>
              <a:t>κσ</a:t>
            </a:r>
            <a:r>
              <a:rPr lang="en-US" baseline="30000" dirty="0">
                <a:solidFill>
                  <a:srgbClr val="FF0000"/>
                </a:solidFill>
              </a:rPr>
              <a:t>2</a:t>
            </a:r>
            <a:r>
              <a:rPr lang="en-US" dirty="0">
                <a:solidFill>
                  <a:srgbClr val="FF0000"/>
                </a:solidFill>
              </a:rPr>
              <a:t> = χ</a:t>
            </a:r>
            <a:r>
              <a:rPr lang="en-US" baseline="-25000" dirty="0">
                <a:solidFill>
                  <a:srgbClr val="FF0000"/>
                </a:solidFill>
              </a:rPr>
              <a:t>4</a:t>
            </a:r>
            <a:r>
              <a:rPr lang="en-US" dirty="0">
                <a:solidFill>
                  <a:srgbClr val="FF0000"/>
                </a:solidFill>
              </a:rPr>
              <a:t>/χ</a:t>
            </a:r>
            <a:r>
              <a:rPr lang="en-US" baseline="-25000" dirty="0">
                <a:solidFill>
                  <a:srgbClr val="FF0000"/>
                </a:solidFill>
              </a:rPr>
              <a:t>2</a:t>
            </a:r>
            <a:endParaRPr lang="en-US" dirty="0"/>
          </a:p>
        </p:txBody>
      </p:sp>
      <p:sp>
        <p:nvSpPr>
          <p:cNvPr id="7" name="Rectangle 6"/>
          <p:cNvSpPr/>
          <p:nvPr/>
        </p:nvSpPr>
        <p:spPr>
          <a:xfrm>
            <a:off x="2422798" y="5445224"/>
            <a:ext cx="8640960" cy="646331"/>
          </a:xfrm>
          <a:prstGeom prst="rect">
            <a:avLst/>
          </a:prstGeom>
          <a:ln>
            <a:solidFill>
              <a:srgbClr val="FF0000"/>
            </a:solidFill>
          </a:ln>
        </p:spPr>
        <p:txBody>
          <a:bodyPr wrap="square">
            <a:spAutoFit/>
          </a:bodyPr>
          <a:lstStyle/>
          <a:p>
            <a:pPr marL="342900" indent="-342900">
              <a:buFont typeface="Wingdings" charset="2"/>
              <a:buChar char="Ø"/>
            </a:pPr>
            <a:r>
              <a:rPr lang="en-US" b="1" dirty="0">
                <a:solidFill>
                  <a:srgbClr val="FF0000"/>
                </a:solidFill>
              </a:rPr>
              <a:t>M</a:t>
            </a:r>
            <a:r>
              <a:rPr lang="en-US" b="1" dirty="0" smtClean="0">
                <a:solidFill>
                  <a:srgbClr val="FF0000"/>
                </a:solidFill>
              </a:rPr>
              <a:t>ore precise selection of central event class is needed in the MPD analysis!</a:t>
            </a:r>
          </a:p>
          <a:p>
            <a:pPr marL="342900" indent="-342900">
              <a:buFont typeface="Wingdings" charset="2"/>
              <a:buChar char="Ø"/>
            </a:pPr>
            <a:r>
              <a:rPr lang="en-US" b="1" dirty="0" smtClean="0">
                <a:solidFill>
                  <a:srgbClr val="FF0000"/>
                </a:solidFill>
              </a:rPr>
              <a:t>The </a:t>
            </a:r>
            <a:r>
              <a:rPr lang="en-US" b="1" dirty="0">
                <a:solidFill>
                  <a:srgbClr val="FF0000"/>
                </a:solidFill>
              </a:rPr>
              <a:t>system-size </a:t>
            </a:r>
            <a:r>
              <a:rPr lang="en-US" b="1" dirty="0" smtClean="0">
                <a:solidFill>
                  <a:srgbClr val="FF0000"/>
                </a:solidFill>
              </a:rPr>
              <a:t>scan is missing </a:t>
            </a:r>
            <a:r>
              <a:rPr lang="en-US" b="1" dirty="0">
                <a:solidFill>
                  <a:srgbClr val="FF0000"/>
                </a:solidFill>
              </a:rPr>
              <a:t>at RHIC </a:t>
            </a:r>
            <a:r>
              <a:rPr lang="mr-IN" b="1" dirty="0" smtClean="0">
                <a:solidFill>
                  <a:srgbClr val="FF0000"/>
                </a:solidFill>
              </a:rPr>
              <a:t>–</a:t>
            </a:r>
            <a:r>
              <a:rPr lang="en-US" b="1" dirty="0" smtClean="0">
                <a:solidFill>
                  <a:srgbClr val="FF0000"/>
                </a:solidFill>
              </a:rPr>
              <a:t> it is a competitive </a:t>
            </a:r>
            <a:r>
              <a:rPr lang="en-US" b="1" dirty="0">
                <a:solidFill>
                  <a:srgbClr val="FF0000"/>
                </a:solidFill>
              </a:rPr>
              <a:t>advantage </a:t>
            </a:r>
            <a:r>
              <a:rPr lang="en-US" b="1" dirty="0" smtClean="0">
                <a:solidFill>
                  <a:srgbClr val="FF0000"/>
                </a:solidFill>
              </a:rPr>
              <a:t>for MPD!</a:t>
            </a:r>
            <a:endParaRPr lang="en-US" b="1" dirty="0">
              <a:solidFill>
                <a:srgbClr val="FF0000"/>
              </a:solidFill>
            </a:endParaRPr>
          </a:p>
        </p:txBody>
      </p:sp>
    </p:spTree>
    <p:extLst>
      <p:ext uri="{BB962C8B-B14F-4D97-AF65-F5344CB8AC3E}">
        <p14:creationId xmlns:p14="http://schemas.microsoft.com/office/powerpoint/2010/main" val="286576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17331</TotalTime>
  <Words>4632</Words>
  <Application>Microsoft Macintosh PowerPoint</Application>
  <PresentationFormat>Custom</PresentationFormat>
  <Paragraphs>414</Paragraphs>
  <Slides>25</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Тема Office</vt:lpstr>
      <vt:lpstr>Equation</vt:lpstr>
      <vt:lpstr>Document</vt:lpstr>
      <vt:lpstr>PowerPoint Presentation</vt:lpstr>
      <vt:lpstr>Introduction.  Space-time stages of nucleus-nucleus collision at LHC and QGP</vt:lpstr>
      <vt:lpstr>  </vt:lpstr>
      <vt:lpstr> NA61/SHINE extensive search of CEP: √ sNN~6-10 GeV               NA61/SHINE strong interaction program, extensive studies:</vt:lpstr>
      <vt:lpstr>  </vt:lpstr>
      <vt:lpstr> Some selected results from the energy scan (RHIC BES) program </vt:lpstr>
      <vt:lpstr>  </vt:lpstr>
      <vt:lpstr>PowerPoint Presentation</vt:lpstr>
      <vt:lpstr>  </vt:lpstr>
      <vt:lpstr> MPD physics performance  study: centrality  </vt:lpstr>
      <vt:lpstr>PowerPoint Presentation</vt:lpstr>
      <vt:lpstr> MPD physics performance  study:     reconstruction of protons and anti-protons </vt:lpstr>
      <vt:lpstr>  </vt:lpstr>
      <vt:lpstr>  </vt:lpstr>
      <vt:lpstr>  </vt:lpstr>
      <vt:lpstr> Summary </vt:lpstr>
      <vt:lpstr>PowerPoint Presentation</vt:lpstr>
      <vt:lpstr>Layout of this talk</vt:lpstr>
      <vt:lpstr> </vt:lpstr>
      <vt:lpstr>Cons of using  </vt:lpstr>
      <vt:lpstr> Introduction:  Heavy-ion collisions and nuclear matter EOS [1] </vt:lpstr>
      <vt:lpstr> Can we do better with MPD experiment at NICA?  Few examples of physics   feasibility studies  in Bi+Bi collisions at √ sNN = 9.2 GeV.  MPD goals of physics research[1]:     (1) QCD Phase diagram and search for CEP and    (2) Equation of state at high baryon densities</vt:lpstr>
      <vt:lpstr>.</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Grigory</cp:lastModifiedBy>
  <cp:revision>237</cp:revision>
  <dcterms:created xsi:type="dcterms:W3CDTF">2024-10-17T08:10:13Z</dcterms:created>
  <dcterms:modified xsi:type="dcterms:W3CDTF">2025-02-16T12:56:50Z</dcterms:modified>
</cp:coreProperties>
</file>