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6" r:id="rId6"/>
    <p:sldId id="293" r:id="rId7"/>
    <p:sldId id="289" r:id="rId8"/>
    <p:sldId id="290" r:id="rId9"/>
    <p:sldId id="288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wmf"/><Relationship Id="rId4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B371C-3141-46C2-8560-A5C454B41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A3F20-EC15-47A0-8025-CD28F93F6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1EAD-AF14-443B-8775-225018CC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FC10F-8D7F-41F1-9C3F-CCFA9F3E8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DA642-B632-4C51-8534-2361E571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3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EB38-820F-4558-880B-A66833AB3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E2B42-D9B8-40DC-AE1A-19EE6B282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2BDF2-DC57-489D-94AB-CAE63550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4A9B-F4EF-4821-A911-EB9040C2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CFC8C-CEA3-441D-A6D2-BA852A081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8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4D53FD-27E8-4B84-A40D-D1A66CF8F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F49A9-A813-4028-AC00-9376E7BEC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647AA-FF87-4EB6-8503-0CF7652B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24D0-91EA-4148-BC6B-62DFE4C2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5ABF1-9284-4465-849E-99B97719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94A7-ACEB-4691-B321-F6C2A178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38907-6958-4A5B-9D4C-1E55B0330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AF39D-7838-438C-BE75-7B1FC1F7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8CDD3-D64D-42E6-B486-1E330C26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A73AF-282F-4817-89D0-48196AA7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4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964F0-1C14-46D8-90AE-C646FFD27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7FFBC-D288-4786-8B34-B371A107C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EB2E2-BE05-4F4E-956D-BC23B4D9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43748-0A32-4335-BA8E-E20DAC8E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058C3-A639-470A-A08A-0258E3C4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0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374F-4AE7-4984-9AA6-35FBD7C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2E5AB-5710-4C1D-8FE4-53B74CE96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376E-2E66-4AFE-8375-B0D730D30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41226-0443-4222-B2EC-69F25B5E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124CC-8859-4D01-9142-817EB669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1E61C-CCFE-4A36-9DA7-85ED8583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6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63CBA-8C32-410A-ACC3-F9A0CE054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E1A26-E158-4F33-A0A7-ECFEE10A0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305F7-CF9D-42B5-B29A-9C3999AFE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715FA-6451-40C2-B9CF-ACFEAED6F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D99CCC-F21E-4D98-A91C-99199D1139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12E9E-58F6-4A27-ABA6-C1934588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1328B-ECF2-4444-894E-4967B29E7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02419-CA2C-4132-BA04-8F84C4C0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ED60-4AF9-4B92-AAF8-59C8B9BD1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B471A-D620-4B15-91C7-3E58F210F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6CFE20-5AD8-4F7C-82D8-150F17F1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481DE-A0F6-4647-976A-561B6836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21987C-7305-479A-944B-6FA58B6E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F6516-6F66-4E02-9D0E-3230B5CE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6301E7-FCA4-4F65-8401-43042E5F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6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DCC1C-4FA8-4F7C-B0C8-59DD8E037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B8BBE-0B88-47C8-9A75-CBF090561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55FE9-F411-45DF-A074-96201CD09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2E39A-CC14-45C9-9242-8934072E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C30FE-0EDB-4214-9448-3398CE03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6D01E-AECF-48A6-853B-C28E9B83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0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3CFD-B3C1-41F8-8D41-D209BB23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BA2C7-91C2-444E-9375-A3A8053221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772DC-589E-497B-A3A3-C46B313CC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C051E-B101-48A0-9D34-59519A661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BA403-372E-41EE-AC71-1A95B2E2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D10CF-CE94-479C-98E1-8F79FCD8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B91ED-DDFE-414C-BB8E-F0804CB67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A6972-B77D-40F9-9D0C-A56B2F717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7E978-BACC-4EC6-8C76-6EB6239EA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A2DF-B510-4A0C-A0B4-D68BC559BD8E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F0B84-13E7-4CB3-BE64-92112F8EC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BC4A5-19BA-43BF-9F1A-591EA0954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BD871-DF8C-4302-8A45-4D6EFF92D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lery.ditlov@itep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S1350-4487(97)00197-2" TargetMode="External"/><Relationship Id="rId2" Type="http://schemas.openxmlformats.org/officeDocument/2006/relationships/hyperlink" Target="https://inis.iaea.org/collection/NCLCollectionStore/_Public/05/127/5127887.pdf?r=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11" Type="http://schemas.openxmlformats.org/officeDocument/2006/relationships/image" Target="../media/image5.e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5D402F-5CE8-4D0D-8DF8-D8129863A0F1}"/>
              </a:ext>
            </a:extLst>
          </p:cNvPr>
          <p:cNvSpPr txBox="1"/>
          <p:nvPr/>
        </p:nvSpPr>
        <p:spPr>
          <a:xfrm>
            <a:off x="2590799" y="129213"/>
            <a:ext cx="6096000" cy="18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Парадокс чувствительности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В.А. Дитлов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11112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НИЦ «Курчатовский Институт»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11112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 Черёмушкинская ул. 25, 117218, Москва, Россия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fr-FR" sz="16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valery.ditlov@itep.ru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A5CD41-2A9D-49D2-B3F2-1AC62BB5E280}"/>
              </a:ext>
            </a:extLst>
          </p:cNvPr>
          <p:cNvSpPr txBox="1"/>
          <p:nvPr/>
        </p:nvSpPr>
        <p:spPr>
          <a:xfrm>
            <a:off x="46383" y="2057636"/>
            <a:ext cx="12192000" cy="325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Любой твердотельный детектор можно представить как некоторый материал, состоящий из множества чувствительных микрообъёмов, способных находиться в двух состояниях «Нет» или «Да». Локальным откликом детектора на воздействие радиации является переход чувствительного микрообъёма из состояния «Нет» в состояние «Да». </a:t>
            </a:r>
            <a:r>
              <a:rPr lang="ru-RU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Так, например, </a:t>
            </a:r>
            <a:r>
              <a:rPr lang="ru-RU" sz="20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биоткань</a:t>
            </a:r>
            <a:r>
              <a:rPr lang="ru-RU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состоит из </a:t>
            </a:r>
            <a:r>
              <a:rPr lang="ru-RU" sz="2000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множества биоклеток</a:t>
            </a:r>
            <a:r>
              <a:rPr lang="ru-RU" sz="2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в результате воздействия могут перейти в инактивированное состояние «Да». </a:t>
            </a:r>
            <a:r>
              <a:rPr lang="ru-RU" sz="20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фотоэмульсии</a:t>
            </a:r>
            <a:r>
              <a:rPr lang="ru-RU" sz="2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чувствительными микрообъёмами являются </a:t>
            </a:r>
            <a:r>
              <a:rPr lang="ru-RU" sz="20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микрокристаллы </a:t>
            </a:r>
            <a:r>
              <a:rPr lang="en-US" sz="2000" u="sng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AgBr</a:t>
            </a:r>
            <a:r>
              <a:rPr lang="ru-RU" sz="2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закреплённые в инертной матрице желатины. Локальным откликом является создание в микрокристалле центра проявления.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solidFill>
                  <a:srgbClr val="00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сплошных материалах</a:t>
            </a:r>
            <a:r>
              <a:rPr lang="ru-RU" sz="2000" dirty="0">
                <a:solidFill>
                  <a:srgbClr val="00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обрабатываемых процессом травления,  каждая точка материала является чувствительным микрообъёмом. При воздействии радиации в этих точках создаются </a:t>
            </a:r>
            <a:r>
              <a:rPr lang="ru-RU" sz="2000" u="sng" dirty="0">
                <a:solidFill>
                  <a:srgbClr val="00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центры травления</a:t>
            </a:r>
            <a:r>
              <a:rPr lang="ru-RU" sz="2000" dirty="0">
                <a:solidFill>
                  <a:srgbClr val="00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n-US" sz="2000" dirty="0">
              <a:solidFill>
                <a:srgbClr val="0099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95655C-427C-4CEF-83DE-3DFB5DDC9F2D}"/>
              </a:ext>
            </a:extLst>
          </p:cNvPr>
          <p:cNvSpPr txBox="1"/>
          <p:nvPr/>
        </p:nvSpPr>
        <p:spPr>
          <a:xfrm>
            <a:off x="106018" y="5258807"/>
            <a:ext cx="119799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Также общим для всех твёрдотельных детекторов свойством является то, что воздействие на них любой радиации осуществляется через выбиваемый поток δ-электронов и при прохождении ионов в материале образуется латентный трек, состоящий из множества локальных откликов в некотором объёме вокруг оси трека. Латентные треки становятся видимыми после процесса визуализации, подбираемого для конкретного материала.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969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ABF349-EFAB-43ED-AFEB-AC44EAB96F01}"/>
              </a:ext>
            </a:extLst>
          </p:cNvPr>
          <p:cNvSpPr txBox="1"/>
          <p:nvPr/>
        </p:nvSpPr>
        <p:spPr>
          <a:xfrm>
            <a:off x="3631301" y="80860"/>
            <a:ext cx="383764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89FE5-826F-46A4-A6F8-41382826FD4B}"/>
              </a:ext>
            </a:extLst>
          </p:cNvPr>
          <p:cNvSpPr txBox="1"/>
          <p:nvPr/>
        </p:nvSpPr>
        <p:spPr>
          <a:xfrm>
            <a:off x="105196" y="807021"/>
            <a:ext cx="11773911" cy="1258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работы следует, что для сравнения чувствительности различных детекторов нужно учитывать ещё порог визуализации трека, которым, например, в случае работы с оливином [11] является пороговое поперечное сечение латентного трека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ϭ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(9).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7B7F929-C18F-4DA8-B944-3A652F247C8E}"/>
              </a:ext>
            </a:extLst>
          </p:cNvPr>
          <p:cNvGrpSpPr/>
          <p:nvPr/>
        </p:nvGrpSpPr>
        <p:grpSpPr>
          <a:xfrm>
            <a:off x="105196" y="2198299"/>
            <a:ext cx="11773911" cy="2941703"/>
            <a:chOff x="105196" y="2198299"/>
            <a:chExt cx="11773911" cy="294170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BA79C4E-FC90-4056-BC14-4AFE6D4A14F3}"/>
                </a:ext>
              </a:extLst>
            </p:cNvPr>
            <p:cNvSpPr txBox="1"/>
            <p:nvPr/>
          </p:nvSpPr>
          <p:spPr>
            <a:xfrm>
              <a:off x="105196" y="2198299"/>
              <a:ext cx="11773911" cy="2941703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285750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работе [5] показано, что формулы Единой </a:t>
              </a:r>
              <a:r>
                <a:rPr lang="ru-RU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Теории Р. Катца [12]. являются частным случае формул 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нашего подхода, справедливых только </a:t>
              </a:r>
              <a:r>
                <a:rPr lang="ru-RU" sz="2400" u="sng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частном случае низкочувствительных детекторов когда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                                             (10)</a:t>
              </a:r>
            </a:p>
            <a:p>
              <a:pPr indent="285750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этому критерию анализ таблицы 2 показывает, что для энергий δ-электронов в релятивистском минимуме ионизации Единая теория треков Р. Катца применима только примерно </a:t>
              </a:r>
              <a:r>
                <a:rPr lang="ru-RU" sz="2400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 половине детекторов</a:t>
              </a:r>
              <a:r>
                <a:rPr lang="ru-RU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и лишь для электронов малой энергии в районе области 5.4 кэВ теория Р. Катца применима к 21 или 22 детекторам таблиц.</a:t>
              </a:r>
              <a:endPara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A6FFFBC9-A271-4DD6-83A8-A8B15ECB77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389609"/>
                </p:ext>
              </p:extLst>
            </p:nvPr>
          </p:nvGraphicFramePr>
          <p:xfrm>
            <a:off x="6158406" y="3018703"/>
            <a:ext cx="949487" cy="549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8" name="Bitmap Image" r:id="rId3" imgW="422252" imgH="244655" progId="Paint.Picture.1">
                    <p:embed/>
                  </p:oleObj>
                </mc:Choice>
                <mc:Fallback>
                  <p:oleObj name="Bitmap Image" r:id="rId3" imgW="422252" imgH="244655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158406" y="3018703"/>
                          <a:ext cx="949487" cy="5497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B972CFE-2C21-4DB6-8D18-E64B472BAC34}"/>
              </a:ext>
            </a:extLst>
          </p:cNvPr>
          <p:cNvSpPr txBox="1"/>
          <p:nvPr/>
        </p:nvSpPr>
        <p:spPr>
          <a:xfrm>
            <a:off x="173183" y="5450804"/>
            <a:ext cx="11575472" cy="12584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Биоклетки обладают самой высокой устойчивостью к действию радиации. Видимо, их жизнедеятельность направлена на то, чтобы максимально противодействовать внешнему воздействию.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16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514D13-5B84-4AD6-AECE-D396E31055E0}"/>
              </a:ext>
            </a:extLst>
          </p:cNvPr>
          <p:cNvSpPr txBox="1"/>
          <p:nvPr/>
        </p:nvSpPr>
        <p:spPr>
          <a:xfrm>
            <a:off x="66431" y="0"/>
            <a:ext cx="12059138" cy="6983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Katz R. Unified track theory. – In: 7­</a:t>
            </a:r>
            <a:r>
              <a:rPr lang="en-US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Intern. Colloq. On Corpuscular Photography and visual solid detectors. Barcelona, 1970, pp. 1-29.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Jacobson L. and Rosander R. The energy dose concept applied to heavy ion tracks in nuclear emulsion. In. </a:t>
            </a:r>
            <a:r>
              <a:rPr lang="en-US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Cosmic Ray Physics Report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LUIP-CR-73-13 ,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1973 , November, Department of Physics University of Lund, LUND Sweden 23p. </a:t>
            </a:r>
            <a:r>
              <a:rPr lang="en-US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https://inis.iaea.org/collection/NCLCollectionStore/_Public/05/127/5127887.pdf?r=1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Jakes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J., Gais, P., Voigt, J.,1997. </a:t>
            </a:r>
            <a:r>
              <a:rPr lang="en-US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Radiat. Meas.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28(1-6), pp. 853-856. </a:t>
            </a:r>
            <a:r>
              <a:rPr lang="en-US" sz="1600" u="none" strike="noStrike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Persistent link using digital object identifier"/>
              </a:rPr>
              <a:t>DOI: </a:t>
            </a:r>
            <a:r>
              <a:rPr lang="en-US" sz="1600" u="none" strike="noStrike" dirty="0">
                <a:solidFill>
                  <a:srgbClr val="1F45E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Persistent link using digital object identifier"/>
              </a:rPr>
              <a:t>10.1016/S1350-4487(97)00197-2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Иванов В.И.</a:t>
            </a: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Курс дозиметрии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–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.: Атомиздат, 1978. – 392 стр.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Ditlov V.A. Theory of Spatial calculation of primary action of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-electrons in track detectors with account of multiple scattering. – In: Solid St. Nucl. Track Detectors. Pergamon Press, Ltd., 1980, p.131-141.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Bogomolov K.S. La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theorie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fluctuatoire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l’action photographique des particules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nucleares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faiblement ionisantes. – In: </a:t>
            </a:r>
            <a:r>
              <a:rPr lang="fr-FR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Ergebnisse</a:t>
            </a:r>
            <a:r>
              <a:rPr lang="fr-F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Int.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Konferenz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Wiss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Photographe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Hellwich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Koln, 1958, S.352-360.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K.I. Comber, J.S. Yadav, V.P. Singh and A.P. Sharma. Development of a better etchant for soda glass nuclear track detector. – In: Solid St. Nucl. Track Detectors. Pergamon Press, Ltd., 1980, p.165-170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Пауэлл С., Фаулер П., Перкинс Д. Исследование элементарных частиц фотографическим методом. – М.: И.Л., 1962. – 424 стр.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В.А. Дитлов. Применение теории многократного рассеяния электронов для описания параметров треков быстрых тяжёлых и сверхтяжёлых ядер.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Физика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элементарных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частиц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атомного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ядра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2025, т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56, вып. 2, с. 783-796.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Ditlov V.A. Calculated Tracks in Plastics and Crystals. Radiation Measurements, 1995, 25, (1-4), pp. 89-94.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Ditlov V.A., Perelygin V.P., Stetsenko S.G., Track Parameters of Multicharged Particles in Crystalline Detectors. In Proceedings of II International Workshop ”SSNTD and their applications”. 1993. Dubna. pp. 40-43.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Ditlov V. A.</a:t>
            </a:r>
            <a:r>
              <a:rPr lang="en-US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ntiquaPSCyr-Regular"/>
              </a:rPr>
              <a:t>The Evolution of Track Theory throughout the History of the International Solid State Detector Conferences. Radiat. Meas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ntiquaPSCyr-Regular"/>
              </a:rPr>
              <a:t>. 2001. V. 34. P. 19–26.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9EE087-59BC-4A93-BF77-00A806D59F6E}"/>
              </a:ext>
            </a:extLst>
          </p:cNvPr>
          <p:cNvSpPr txBox="1"/>
          <p:nvPr/>
        </p:nvSpPr>
        <p:spPr>
          <a:xfrm>
            <a:off x="3102708" y="367322"/>
            <a:ext cx="59553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C 0.15339 -7.40741E-7 0.27839 0.17407 0.27839 0.39028 C 0.27839 0.60486 0.15339 0.78056 -2.5E-6 0.78056 C -0.15325 0.78056 -0.27734 0.60486 -0.27734 0.39028 C -0.27734 0.17407 -0.15325 -7.40741E-7 -2.5E-6 -7.40741E-7 Z " pathEditMode="relative" rAng="0" ptsTypes="AAAAA">
                                      <p:cBhvr>
                                        <p:cTn id="6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494B8E5-80F7-4A70-89E7-1B01767C19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593122"/>
              </p:ext>
            </p:extLst>
          </p:nvPr>
        </p:nvGraphicFramePr>
        <p:xfrm>
          <a:off x="1611524" y="1597394"/>
          <a:ext cx="4768368" cy="1086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Equation" r:id="rId3" imgW="1320227" imgH="482391" progId="Equation.DSMT4">
                  <p:embed/>
                </p:oleObj>
              </mc:Choice>
              <mc:Fallback>
                <p:oleObj name="Equation" r:id="rId3" imgW="1320227" imgH="48239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524" y="1597394"/>
                        <a:ext cx="4768368" cy="10861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8183538-72FC-4E17-B555-D96F62B66A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542717"/>
              </p:ext>
            </p:extLst>
          </p:nvPr>
        </p:nvGraphicFramePr>
        <p:xfrm>
          <a:off x="2197486" y="3499492"/>
          <a:ext cx="2238235" cy="71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Equation" r:id="rId5" imgW="774364" imgH="431613" progId="Equation.DSMT4">
                  <p:embed/>
                </p:oleObj>
              </mc:Choice>
              <mc:Fallback>
                <p:oleObj name="Equation" r:id="rId5" imgW="774364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486" y="3499492"/>
                        <a:ext cx="2238235" cy="7113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2E4DB40-6E71-4530-BC1B-C2A95CD3B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92" y="411866"/>
            <a:ext cx="11376991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подобия свойств Р. Катц объединил различные материалы в один класс ядерных твердотельных трековых детекторов (ЯТТД) и построил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Единую Теорию Треков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[1].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теории используется модель многих ударов: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FA715-C6DB-4AC9-A853-4F6715E79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91" y="2078478"/>
            <a:ext cx="1129124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Частота эффективных актов взаимодействий записывается в виде отношения дозы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D(r)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выделенной в единице объёма детектора, к параметру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ger Expert" panose="020703000202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ru-RU" altLang="en-US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ger Expert" panose="020703000202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ger Expert" panose="020703000202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ger Expert" panose="020703000202050204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483FA-4BC4-4615-B832-28F585FCB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91" y="3544954"/>
            <a:ext cx="1129124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(2)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выделении потоком δ-электронов дозы энергии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ru-RU" altLang="en-US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без локального отклика в состоянии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остаются 37% чувствительных микрообъёмов детектора с одноударным откликом.  Эта величина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характеризует чувствительность детектора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 она меньше, тем чувствительнее детектор.</a:t>
            </a:r>
            <a:endParaRPr kumimoji="0" lang="ru-RU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CD297C-F3C2-42B3-9567-81D9C8FCBFAE}"/>
              </a:ext>
            </a:extLst>
          </p:cNvPr>
          <p:cNvSpPr txBox="1"/>
          <p:nvPr/>
        </p:nvSpPr>
        <p:spPr>
          <a:xfrm>
            <a:off x="283491" y="5837185"/>
            <a:ext cx="112912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в подходе Р. Катца предполагается адекватность связи доза-эффект. Но эта адекватность не всегда имеет место [2-4].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05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FB2113D-0511-4305-A47E-960821449AF8}"/>
              </a:ext>
            </a:extLst>
          </p:cNvPr>
          <p:cNvGrpSpPr/>
          <p:nvPr/>
        </p:nvGrpSpPr>
        <p:grpSpPr>
          <a:xfrm>
            <a:off x="47766" y="710419"/>
            <a:ext cx="11702478" cy="1569660"/>
            <a:chOff x="47766" y="710419"/>
            <a:chExt cx="11702478" cy="1569660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B575B5D-AF84-4126-93FC-2D078B67E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66" y="710419"/>
              <a:ext cx="11702478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8575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Нам удалось в рамках модели многих ударов разработать также единый подход к ЯТТД  [5], но в котором для получения вероятности появления локального отклика используется </a:t>
              </a:r>
              <a:r>
                <a:rPr kumimoji="0" lang="ru-RU" alt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епосредственно</a:t>
              </a:r>
              <a:r>
                <a:rPr kumimoji="0" lang="ru-RU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дифференциальная функция теории многократного рассеяния электронов                :</a:t>
              </a:r>
              <a:endPara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7F545D35-25CA-4655-8CB8-BA4FF3C325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79523"/>
                </p:ext>
              </p:extLst>
            </p:nvPr>
          </p:nvGraphicFramePr>
          <p:xfrm>
            <a:off x="3019418" y="1797591"/>
            <a:ext cx="1161996" cy="445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2" name="Equation" r:id="rId3" imgW="634725" imgH="241195" progId="Equation.DSMT4">
                    <p:embed/>
                  </p:oleObj>
                </mc:Choice>
                <mc:Fallback>
                  <p:oleObj name="Equation" r:id="rId3" imgW="634725" imgH="241195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9418" y="1797591"/>
                          <a:ext cx="1161996" cy="4455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3">
            <a:extLst>
              <a:ext uri="{FF2B5EF4-FFF2-40B4-BE49-F238E27FC236}">
                <a16:creationId xmlns:a16="http://schemas.microsoft.com/office/drawing/2014/main" id="{97E201E6-5A4A-4493-90E7-37ADEAE11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8" y="17168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AB161603-33B0-45BE-B6A6-81D2DE2E0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7" y="4435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EBA639-B849-41FD-9EDC-1D5CF8C0087E}"/>
              </a:ext>
            </a:extLst>
          </p:cNvPr>
          <p:cNvGrpSpPr/>
          <p:nvPr/>
        </p:nvGrpSpPr>
        <p:grpSpPr>
          <a:xfrm>
            <a:off x="173768" y="2509568"/>
            <a:ext cx="11450473" cy="4270090"/>
            <a:chOff x="173768" y="2509568"/>
            <a:chExt cx="11450473" cy="427009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61CA15-673C-4875-9AA1-50071D85FA4F}"/>
                </a:ext>
              </a:extLst>
            </p:cNvPr>
            <p:cNvSpPr txBox="1"/>
            <p:nvPr/>
          </p:nvSpPr>
          <p:spPr>
            <a:xfrm>
              <a:off x="8219392" y="2914071"/>
              <a:ext cx="2265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(3)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81F0062-DD0E-47A4-A74A-38EC589F2014}"/>
                </a:ext>
              </a:extLst>
            </p:cNvPr>
            <p:cNvSpPr txBox="1"/>
            <p:nvPr/>
          </p:nvSpPr>
          <p:spPr>
            <a:xfrm>
              <a:off x="423079" y="3996748"/>
              <a:ext cx="98127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Где                                                                                                             (4)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A3A6B6D-0012-4198-8501-8873E6BDDF0A}"/>
                </a:ext>
              </a:extLst>
            </p:cNvPr>
            <p:cNvSpPr txBox="1"/>
            <p:nvPr/>
          </p:nvSpPr>
          <p:spPr>
            <a:xfrm>
              <a:off x="173768" y="4656000"/>
              <a:ext cx="11450473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 величину частоты эффективного взаимодействия электронов с чувствительным микрообъёмом детектора </a:t>
              </a:r>
              <a:r>
                <a:rPr lang="ru-RU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принимается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отношение:</a:t>
              </a:r>
            </a:p>
            <a:p>
              <a:pPr algn="just"/>
              <a:endPara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                                                                                 (5)</a:t>
              </a:r>
              <a:endPara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dirty="0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C668E911-A730-49F4-8DC1-D1EC2D4ECD5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2189514"/>
                </p:ext>
              </p:extLst>
            </p:nvPr>
          </p:nvGraphicFramePr>
          <p:xfrm>
            <a:off x="1075329" y="2509568"/>
            <a:ext cx="6694363" cy="1169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3" name="Bitmap Image" r:id="rId5" imgW="2972359" imgH="518975" progId="Paint.Picture.1">
                    <p:embed/>
                  </p:oleObj>
                </mc:Choice>
                <mc:Fallback>
                  <p:oleObj name="Bitmap Image" r:id="rId5" imgW="2972359" imgH="518975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75329" y="2509568"/>
                          <a:ext cx="6694363" cy="11693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B5E4B1EB-0120-48C1-A152-AAAB172F20A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7679081"/>
                </p:ext>
              </p:extLst>
            </p:nvPr>
          </p:nvGraphicFramePr>
          <p:xfrm>
            <a:off x="1247846" y="5577708"/>
            <a:ext cx="2140399" cy="959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4" name="Bitmap Image" r:id="rId7" imgW="1055470" imgH="388195" progId="Paint.Picture.1">
                    <p:embed/>
                  </p:oleObj>
                </mc:Choice>
                <mc:Fallback>
                  <p:oleObj name="Bitmap Image" r:id="rId7" imgW="1055470" imgH="388195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47846" y="5577708"/>
                          <a:ext cx="2140399" cy="9595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75BC4EA8-489E-4F92-91E1-F6C4B4925AC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4911291"/>
                </p:ext>
              </p:extLst>
            </p:nvPr>
          </p:nvGraphicFramePr>
          <p:xfrm>
            <a:off x="1223245" y="3909527"/>
            <a:ext cx="7673928" cy="763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" name="Bitmap Image" r:id="rId9" imgW="3824280" imgH="380880" progId="Paint.Picture.1">
                    <p:embed/>
                  </p:oleObj>
                </mc:Choice>
                <mc:Fallback>
                  <p:oleObj name="Bitmap Image" r:id="rId9" imgW="3824280" imgH="380880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223245" y="3909527"/>
                          <a:ext cx="7673928" cy="7633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393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09F99F3-A90D-4EC2-895A-654B9E142730}"/>
              </a:ext>
            </a:extLst>
          </p:cNvPr>
          <p:cNvGrpSpPr/>
          <p:nvPr/>
        </p:nvGrpSpPr>
        <p:grpSpPr>
          <a:xfrm>
            <a:off x="-1" y="1995173"/>
            <a:ext cx="11774557" cy="1569660"/>
            <a:chOff x="80918" y="1257225"/>
            <a:chExt cx="11774557" cy="156966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2A7C486-CA2D-4865-8BD8-74B4CA9355BD}"/>
                </a:ext>
              </a:extLst>
            </p:cNvPr>
            <p:cNvGrpSpPr/>
            <p:nvPr/>
          </p:nvGrpSpPr>
          <p:grpSpPr>
            <a:xfrm>
              <a:off x="80918" y="1257225"/>
              <a:ext cx="11774557" cy="1569660"/>
              <a:chOff x="6624" y="-588856"/>
              <a:chExt cx="11774557" cy="1569660"/>
            </a:xfrm>
          </p:grpSpPr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A0590186-8B4A-41BF-B522-24A322A6B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4" y="-588856"/>
                <a:ext cx="11774557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 числителе (5) стоят ограниченные    по       продольные потери δ-электрона,  входящего в чувствительный микрообъём по направлению      с остаточным пробегом </a:t>
                </a:r>
                <a:r>
                  <a:rPr kumimoji="0" lang="en-US" altLang="en-US" sz="24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kumimoji="0" lang="ru-RU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Значение                    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характеризует чувствительность отдельного микрообъёма – чем оно ниже, тем чувствительнее микрообъём детектора.</a:t>
                </a:r>
                <a:endParaRPr kumimoji="0" lang="ru-RU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3" name="Object 2">
                <a:extLst>
                  <a:ext uri="{FF2B5EF4-FFF2-40B4-BE49-F238E27FC236}">
                    <a16:creationId xmlns:a16="http://schemas.microsoft.com/office/drawing/2014/main" id="{DF55959C-9130-41EB-8C29-6FC74748EFB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2226346"/>
                  </p:ext>
                </p:extLst>
              </p:nvPr>
            </p:nvGraphicFramePr>
            <p:xfrm>
              <a:off x="6248399" y="-531365"/>
              <a:ext cx="458460" cy="4001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05" name="Equation" r:id="rId3" imgW="253890" imgH="228501" progId="Equation.DSMT4">
                      <p:embed/>
                    </p:oleObj>
                  </mc:Choice>
                  <mc:Fallback>
                    <p:oleObj name="Equation" r:id="rId3" imgW="253890" imgH="228501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48399" y="-531365"/>
                            <a:ext cx="458460" cy="40011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87B74BEC-A836-4DF2-9FF6-F87B8ACE4B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609535"/>
                </p:ext>
              </p:extLst>
            </p:nvPr>
          </p:nvGraphicFramePr>
          <p:xfrm>
            <a:off x="7981219" y="1652962"/>
            <a:ext cx="321270" cy="3890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6" name="Bitmap Image" r:id="rId5" imgW="143623" imgH="172885" progId="Paint.Picture.1">
                    <p:embed/>
                  </p:oleObj>
                </mc:Choice>
                <mc:Fallback>
                  <p:oleObj name="Bitmap Image" r:id="rId5" imgW="143623" imgH="172885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981219" y="1652962"/>
                          <a:ext cx="321270" cy="3890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F406CB2D-5D64-4793-AB05-869CEED8F3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5019107"/>
                </p:ext>
              </p:extLst>
            </p:nvPr>
          </p:nvGraphicFramePr>
          <p:xfrm>
            <a:off x="1837490" y="2042055"/>
            <a:ext cx="1190632" cy="437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7" name="Bitmap Image" r:id="rId7" imgW="553108" imgH="202550" progId="Paint.Picture.1">
                    <p:embed/>
                  </p:oleObj>
                </mc:Choice>
                <mc:Fallback>
                  <p:oleObj name="Bitmap Image" r:id="rId7" imgW="553108" imgH="202550" progId="Paint.Picture.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37490" y="2042055"/>
                          <a:ext cx="1190632" cy="4379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65538F-1990-4182-843D-4A74312F770A}"/>
              </a:ext>
            </a:extLst>
          </p:cNvPr>
          <p:cNvGrpSpPr/>
          <p:nvPr/>
        </p:nvGrpSpPr>
        <p:grpSpPr>
          <a:xfrm>
            <a:off x="106016" y="3922946"/>
            <a:ext cx="11562522" cy="853433"/>
            <a:chOff x="86138" y="4223362"/>
            <a:chExt cx="11562522" cy="853433"/>
          </a:xfrm>
        </p:grpSpPr>
        <p:sp>
          <p:nvSpPr>
            <p:cNvPr id="11" name="Rectangle 18">
              <a:extLst>
                <a:ext uri="{FF2B5EF4-FFF2-40B4-BE49-F238E27FC236}">
                  <a16:creationId xmlns:a16="http://schemas.microsoft.com/office/drawing/2014/main" id="{93B4DC66-D459-47AE-97DC-D5AB4E6AC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38" y="4223362"/>
              <a:ext cx="11562522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28575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Таким образом, твердотельные трековые детекторы можно упорядочить двумя способами - </a:t>
              </a:r>
              <a:r>
                <a:rPr kumimoji="0" lang="ru-RU" altLang="en-US" sz="24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 величине </a:t>
              </a:r>
              <a:r>
                <a:rPr kumimoji="0" lang="en-US" altLang="en-US" sz="2400" b="0" i="1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ru-RU" altLang="en-US" sz="2400" b="0" i="0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</a:t>
              </a:r>
              <a:r>
                <a:rPr kumimoji="0" lang="ru-RU" altLang="en-US" sz="24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ru-RU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по</a:t>
              </a:r>
              <a:endPara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D1A08CF2-0611-4439-9FAA-EF0A80AEC96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8339905"/>
                </p:ext>
              </p:extLst>
            </p:nvPr>
          </p:nvGraphicFramePr>
          <p:xfrm>
            <a:off x="4792733" y="4638861"/>
            <a:ext cx="1190632" cy="437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" name="Bitmap Image" r:id="rId9" imgW="553108" imgH="202550" progId="Paint.Picture.1">
                    <p:embed/>
                  </p:oleObj>
                </mc:Choice>
                <mc:Fallback>
                  <p:oleObj name="Bitmap Image" r:id="rId9" imgW="553108" imgH="202550" progId="Paint.Picture.1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F406CB2D-5D64-4793-AB05-869CEED8F3E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792733" y="4638861"/>
                          <a:ext cx="1190632" cy="4379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D3CC489-7029-4541-A39F-ABA14D13F8B9}"/>
              </a:ext>
            </a:extLst>
          </p:cNvPr>
          <p:cNvGrpSpPr/>
          <p:nvPr/>
        </p:nvGrpSpPr>
        <p:grpSpPr>
          <a:xfrm>
            <a:off x="1579150" y="532901"/>
            <a:ext cx="3701841" cy="1169551"/>
            <a:chOff x="1579150" y="532901"/>
            <a:chExt cx="3701841" cy="116955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3BA64B0-B801-47E5-9A46-39C59374260C}"/>
                </a:ext>
              </a:extLst>
            </p:cNvPr>
            <p:cNvSpPr txBox="1"/>
            <p:nvPr/>
          </p:nvSpPr>
          <p:spPr>
            <a:xfrm>
              <a:off x="4792733" y="532901"/>
              <a:ext cx="488258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endPara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                                                                           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(5)</a:t>
              </a:r>
              <a:endPara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ru-RU" sz="1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D0EAC13D-2685-4DB5-BCC3-E2B0A0C5B12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2032739"/>
                </p:ext>
              </p:extLst>
            </p:nvPr>
          </p:nvGraphicFramePr>
          <p:xfrm>
            <a:off x="1579150" y="640357"/>
            <a:ext cx="2140399" cy="959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9" name="Bitmap Image" r:id="rId10" imgW="1055470" imgH="388195" progId="Paint.Picture.1">
                    <p:embed/>
                  </p:oleObj>
                </mc:Choice>
                <mc:Fallback>
                  <p:oleObj name="Bitmap Image" r:id="rId10" imgW="1055470" imgH="388195" progId="Paint.Picture.1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B5E4B1EB-0120-48C1-A152-AAAB172F20A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579150" y="640357"/>
                          <a:ext cx="2140399" cy="9595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9867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4" name="Rectangle 16">
            <a:extLst>
              <a:ext uri="{FF2B5EF4-FFF2-40B4-BE49-F238E27FC236}">
                <a16:creationId xmlns:a16="http://schemas.microsoft.com/office/drawing/2014/main" id="{AF6C9CBF-BCBB-4A02-A6D8-17A6E480D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47"/>
            <a:ext cx="9144000" cy="68580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514350"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32783" name="Object 15">
            <a:extLst>
              <a:ext uri="{FF2B5EF4-FFF2-40B4-BE49-F238E27FC236}">
                <a16:creationId xmlns:a16="http://schemas.microsoft.com/office/drawing/2014/main" id="{50BFEF9C-A8E1-4133-9930-A84D13D9CA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320937"/>
              </p:ext>
            </p:extLst>
          </p:nvPr>
        </p:nvGraphicFramePr>
        <p:xfrm>
          <a:off x="158750" y="131763"/>
          <a:ext cx="4313238" cy="685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Document" r:id="rId3" imgW="5228738" imgH="7430682" progId="Word.Document.8">
                  <p:embed/>
                </p:oleObj>
              </mc:Choice>
              <mc:Fallback>
                <p:oleObj name="Document" r:id="rId3" imgW="5228738" imgH="7430682" progId="Word.Document.8">
                  <p:embed/>
                  <p:pic>
                    <p:nvPicPr>
                      <p:cNvPr id="32783" name="Object 15">
                        <a:extLst>
                          <a:ext uri="{FF2B5EF4-FFF2-40B4-BE49-F238E27FC236}">
                            <a16:creationId xmlns:a16="http://schemas.microsoft.com/office/drawing/2014/main" id="{50BFEF9C-A8E1-4133-9930-A84D13D9C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31763"/>
                        <a:ext cx="4313238" cy="685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3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96FB1227-9725-4AD4-9906-EAB40A7915FB}"/>
              </a:ext>
            </a:extLst>
          </p:cNvPr>
          <p:cNvGrpSpPr/>
          <p:nvPr/>
        </p:nvGrpSpPr>
        <p:grpSpPr>
          <a:xfrm>
            <a:off x="4534525" y="93995"/>
            <a:ext cx="4609475" cy="6691704"/>
            <a:chOff x="4997189" y="-27026"/>
            <a:chExt cx="4609475" cy="669170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8427243-E2C6-4AC6-A684-45C3599A3F3D}"/>
                </a:ext>
              </a:extLst>
            </p:cNvPr>
            <p:cNvSpPr txBox="1"/>
            <p:nvPr/>
          </p:nvSpPr>
          <p:spPr>
            <a:xfrm>
              <a:off x="4997189" y="-27026"/>
              <a:ext cx="4609475" cy="66917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kumimoji="0" lang="ru-RU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таблице 1 приведены 26 детекторов, упорядоченных по параметру   Р. Катца </a:t>
              </a: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ru-RU" altLang="en-US" sz="20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37</a:t>
              </a:r>
              <a:r>
                <a:rPr kumimoji="0" lang="ru-RU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В правой крайней колонке даны поперечные сечения чувствительных микрообъёмов приведённых в таблице детекторов.</a:t>
              </a:r>
            </a:p>
            <a:p>
              <a:pPr marL="0" marR="0" indent="34290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Как и следовало ожидать, на первом месте расположена ядерная фотоэмульсия Кодак 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NTB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-2. Недалеко от неё ниже расположились три сорта ядерной фотоэмульсии Ильфорд - 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-5, К-5 и К-2. Специально изготавливаемые низкочувствительные фотоэмульсии Ильфорд К-1 и К-0 расположились на 12-ом и 16-ом местах, соответственно. На последних трёх местах расположены лексан карбонат, слюда и трипсин.</a:t>
              </a:r>
              <a:endPara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indent="171450" algn="just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Зная  значение </a:t>
              </a:r>
              <a:r>
                <a:rPr lang="ru-RU" sz="1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</a:t>
              </a:r>
              <a:r>
                <a:rPr lang="ru-RU" sz="1800" i="1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37 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 поперечное сечение чувствительного микрообъёма </a:t>
              </a:r>
              <a:r>
                <a:rPr lang="en-US" sz="1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S</a:t>
              </a:r>
              <a:r>
                <a:rPr lang="ru-RU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можно найти значение нашего характеристического параметра [5]: </a:t>
              </a:r>
              <a:endPara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CBF5BF38-51A0-49A0-9031-6BFA9F70DD2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8754878"/>
                </p:ext>
              </p:extLst>
            </p:nvPr>
          </p:nvGraphicFramePr>
          <p:xfrm>
            <a:off x="6700160" y="6227762"/>
            <a:ext cx="2188565" cy="4152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8" name="Equation" r:id="rId5" imgW="1206500" imgH="228600" progId="Equation.DSMT4">
                    <p:embed/>
                  </p:oleObj>
                </mc:Choice>
                <mc:Fallback>
                  <p:oleObj name="Equation" r:id="rId5" imgW="1206500" imgH="228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0160" y="6227762"/>
                          <a:ext cx="2188565" cy="41522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779" name="Object 11">
            <a:extLst>
              <a:ext uri="{FF2B5EF4-FFF2-40B4-BE49-F238E27FC236}">
                <a16:creationId xmlns:a16="http://schemas.microsoft.com/office/drawing/2014/main" id="{1B4193FC-81E5-4D79-8A27-AFC6D563C5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753170"/>
              </p:ext>
            </p:extLst>
          </p:nvPr>
        </p:nvGraphicFramePr>
        <p:xfrm>
          <a:off x="4526418" y="29631"/>
          <a:ext cx="4775200" cy="685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Document" r:id="rId7" imgW="6136238" imgH="8631011" progId="Word.Document.8">
                  <p:embed/>
                </p:oleObj>
              </mc:Choice>
              <mc:Fallback>
                <p:oleObj name="Document" r:id="rId7" imgW="6136238" imgH="8631011" progId="Word.Document.8">
                  <p:embed/>
                  <p:pic>
                    <p:nvPicPr>
                      <p:cNvPr id="32779" name="Object 11">
                        <a:extLst>
                          <a:ext uri="{FF2B5EF4-FFF2-40B4-BE49-F238E27FC236}">
                            <a16:creationId xmlns:a16="http://schemas.microsoft.com/office/drawing/2014/main" id="{1B4193FC-81E5-4D79-8A27-AFC6D563C5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6418" y="29631"/>
                        <a:ext cx="4775200" cy="685006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1FFFF"/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n w="28575"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9">
            <a:extLst>
              <a:ext uri="{FF2B5EF4-FFF2-40B4-BE49-F238E27FC236}">
                <a16:creationId xmlns:a16="http://schemas.microsoft.com/office/drawing/2014/main" id="{F644BCE6-14A9-43B3-B5F0-3E0FAD9FF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56A9F9-39F3-44A3-901B-BA07E034B214}"/>
              </a:ext>
            </a:extLst>
          </p:cNvPr>
          <p:cNvSpPr txBox="1"/>
          <p:nvPr/>
        </p:nvSpPr>
        <p:spPr>
          <a:xfrm>
            <a:off x="9356048" y="796361"/>
            <a:ext cx="283595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228600"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Таблице 2 детекторы, упорядоченные по частоте взаимодействий δ-электронов в релятивистском минимуме ионизации.</a:t>
            </a:r>
          </a:p>
          <a:p>
            <a:pPr marL="0" marR="0" indent="228600">
              <a:spcBef>
                <a:spcPts val="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 первом месте оказалось стекло!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D8B7B-1FB0-43B0-A001-029A25C686F1}"/>
              </a:ext>
            </a:extLst>
          </p:cNvPr>
          <p:cNvSpPr txBox="1"/>
          <p:nvPr/>
        </p:nvSpPr>
        <p:spPr>
          <a:xfrm>
            <a:off x="9309725" y="131763"/>
            <a:ext cx="2835952" cy="4801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Согласно же теории Р. Катца самым чувствительным детектором является ядерная фотоэмульсия.</a:t>
            </a:r>
            <a:r>
              <a:rPr lang="ru-RU" sz="2400" b="1" dirty="0">
                <a:solidFill>
                  <a:srgbClr val="AC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endParaRPr lang="ru-RU" sz="2400" b="1" dirty="0">
              <a:solidFill>
                <a:srgbClr val="AC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b="1" dirty="0">
                <a:solidFill>
                  <a:srgbClr val="AC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Такое различие </a:t>
            </a:r>
            <a:r>
              <a:rPr lang="ru-RU" sz="2400" b="1" dirty="0">
                <a:solidFill>
                  <a:srgbClr val="AC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выглядит как </a:t>
            </a:r>
            <a:r>
              <a:rPr lang="ru-RU" sz="2400" b="1" dirty="0">
                <a:solidFill>
                  <a:srgbClr val="AC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парадокс чувствительности.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841C3E-AA54-49AC-80C8-05AC62E34E23}"/>
              </a:ext>
            </a:extLst>
          </p:cNvPr>
          <p:cNvSpPr txBox="1"/>
          <p:nvPr/>
        </p:nvSpPr>
        <p:spPr>
          <a:xfrm>
            <a:off x="145776" y="0"/>
            <a:ext cx="11754677" cy="267765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Этот парадокс разгадывается следующим образом. Действительно, δ-электроны на создание центров травления в стекле тратят меньшее количество энергии, чем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их энергетические затраты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создание центра проявления в микрокристалле фотоэмульсии. Однако в стекле обнаружить отдельный центр травления чрезвычайно трудно. Радиус центра травления стекла меньше радиуса фотоэмульсионного кристалла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AgBr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160 раз, а площадь поперечного сечения центра в 25000 раз меньше соответствующего сечения микрокристалла. 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11339D-9EB3-4C2A-B306-11C5550576A4}"/>
              </a:ext>
            </a:extLst>
          </p:cNvPr>
          <p:cNvSpPr txBox="1"/>
          <p:nvPr/>
        </p:nvSpPr>
        <p:spPr>
          <a:xfrm>
            <a:off x="228599" y="2669096"/>
            <a:ext cx="11817625" cy="193899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Правда, размеры центров проявления микрокристаллов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AgBr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тоже намного меньше размеров микрокристаллов – они состоят всего из нескольких атомов металлического серебра, но которые инициируют во время проявления быструю экзотермическую химическую реакцию с выбрасыванием нити серебра из решётки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AgBr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Эта нить образует клубок, наблюдаемый после проявления как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фотоэмульсионное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зерно [8]. 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0D119-C7ED-4DC3-97CE-8578373CC095}"/>
              </a:ext>
            </a:extLst>
          </p:cNvPr>
          <p:cNvSpPr txBox="1"/>
          <p:nvPr/>
        </p:nvSpPr>
        <p:spPr>
          <a:xfrm>
            <a:off x="145776" y="4495619"/>
            <a:ext cx="11900447" cy="23083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стекле нельзя визуализировать отдельный чувствительный микрообъём. Для проведения процесса травления необходимо, чтобы в состоянии отклика «Да» находилась доля микрообъёмов стекла больше некоторого порогового значения. Тогда плотность излучения должна быть тоже большой, 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.к. р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азмеры чувствительных микрообъёмов малы их количество в единице объёма велико и плотность радиации должна этому соответствовать. Поэтому значение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37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будет большой.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744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E3E5DE-2521-4B13-9857-99081293FE29}"/>
              </a:ext>
            </a:extLst>
          </p:cNvPr>
          <p:cNvSpPr txBox="1"/>
          <p:nvPr/>
        </p:nvSpPr>
        <p:spPr>
          <a:xfrm>
            <a:off x="294010" y="58043"/>
            <a:ext cx="11531151" cy="294170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Различие между фотоэмульсиями и обрабатываемыми травлением детекторами отображается на связи измеряемых параметров треков ядер с пространственным распределением локальных откликов вокруг оси трека. Для измерения параметров треков в ядерной фотоэмульсии не нужно вводить какие-либо дополнительные параметры и достаточно воспользоваться сравнительно простой формулой Неттинга для оптической плотности на расстоянии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оси горизонтального трека: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(8)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90E7464F-1F7D-42F4-8562-19D1EDE3A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945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B2E39E1-FCB6-4D1F-8F74-29C7BD317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95" y="3271631"/>
            <a:ext cx="118089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85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</a:t>
            </a:r>
            <a:r>
              <a:rPr kumimoji="0" lang="fr-FR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ru-RU" altLang="en-US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число микрокристаллов в единице объёма, </a:t>
            </a:r>
            <a:r>
              <a:rPr kumimoji="0" lang="fr-FR" altLang="en-US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fr-FR" altLang="en-US" sz="24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kumimoji="0" lang="fr-FR" altLang="en-US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максимальный поперечный размер латентного трека иона,  </a:t>
            </a:r>
            <a:r>
              <a:rPr kumimoji="0" lang="ru-RU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вертикальная координата интегрирования по поперечному сечению трека. Высокочувствительные ядерные фотоэмульсии обладают одноударным откликом чувствительного микрообъёма </a:t>
            </a:r>
            <a:r>
              <a:rPr kumimoji="0" lang="ru-RU" altLang="en-US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ν</a:t>
            </a:r>
            <a:r>
              <a:rPr kumimoji="0" lang="ru-RU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=1.</a:t>
            </a:r>
            <a:endParaRPr kumimoji="0" lang="ru-RU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BD1E95-8C05-4B3C-9FD8-6CC4602B73A4}"/>
              </a:ext>
            </a:extLst>
          </p:cNvPr>
          <p:cNvSpPr txBox="1"/>
          <p:nvPr/>
        </p:nvSpPr>
        <p:spPr>
          <a:xfrm>
            <a:off x="191510" y="4841291"/>
            <a:ext cx="11808980" cy="204876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расчёта распределений локального отклика по объёму латентного трека в ЯТТД был разработан метод решения задач теории многократного рассеяния электронов. В работе [9]  найден большой набор измеряемых параметров треков тяжёлых и сверхтяжёлых ядер без каких-либо калибровок, напротив, использовались давно известные регистрационные параметры ядерной фотоэмульсии из работы [6].</a:t>
            </a:r>
            <a:endParaRPr lang="en-US" sz="24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0E19CBC-5529-4889-93CD-72FBF0FBB3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828399"/>
              </p:ext>
            </p:extLst>
          </p:nvPr>
        </p:nvGraphicFramePr>
        <p:xfrm>
          <a:off x="2229841" y="2430342"/>
          <a:ext cx="5411403" cy="964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Bitmap Image" r:id="rId3" imgW="2985125" imgH="531734" progId="Paint.Picture.1">
                  <p:embed/>
                </p:oleObj>
              </mc:Choice>
              <mc:Fallback>
                <p:oleObj name="Bitmap Image" r:id="rId3" imgW="2985125" imgH="531734" progId="Paint.Picture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9841" y="2430342"/>
                        <a:ext cx="5411403" cy="964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08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1F1559-C373-4C6E-AF16-19B92D885179}"/>
              </a:ext>
            </a:extLst>
          </p:cNvPr>
          <p:cNvSpPr txBox="1"/>
          <p:nvPr/>
        </p:nvSpPr>
        <p:spPr>
          <a:xfrm>
            <a:off x="155977" y="90344"/>
            <a:ext cx="11725359" cy="4127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Связь между параметрами вытравленных треков ионов с распределением локальных откликов в детекторах, обрабатываемых процессом травления, гораздо сложнее. Для точного аналитического описания этой связи нужно решать сложные задачи по диффузии травителя и продуктов травления внутри вытравливаемых полостей, и задачи по движению фронта травления. </a:t>
            </a:r>
          </a:p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Другой альтернативой является разработка приближённых численных методов расчёта кинетики фронта травления [10] или ввод дополнительного порогового параметра для поперечного сечения латентного трека. Например, в работе [11] для треков ионов в оливине этот параметр вводился следующим уравнением:                                                                                            (9)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40D69-C310-44B0-B551-E40391434D6B}"/>
              </a:ext>
            </a:extLst>
          </p:cNvPr>
          <p:cNvSpPr txBox="1"/>
          <p:nvPr/>
        </p:nvSpPr>
        <p:spPr>
          <a:xfrm>
            <a:off x="155977" y="4018889"/>
            <a:ext cx="11725358" cy="2839111"/>
          </a:xfrm>
          <a:prstGeom prst="rect">
            <a:avLst/>
          </a:prstGeom>
          <a:noFill/>
          <a:ln w="38100">
            <a:solidFill>
              <a:srgbClr val="AC0000"/>
            </a:solidFill>
          </a:ln>
        </p:spPr>
        <p:txBody>
          <a:bodyPr wrap="square">
            <a:spAutoFit/>
          </a:bodyPr>
          <a:lstStyle/>
          <a:p>
            <a:pPr indent="285750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работе [11]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сначала из калибровки оливина на треках ядер группы железа было найдено пороговое значение поперечного сечения вытравливаемого трека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ϭ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затем отыскивалась максимальная длина вытравливаемого трека, равная расстоянию между одинаковыми поперечными сечениями 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ϭ</a:t>
            </a:r>
            <a:r>
              <a:rPr lang="ru-RU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расположенными по разные стороны от максимального поперечного сечения трека. Вычисленная длина </a:t>
            </a:r>
            <a:r>
              <a:rPr lang="fr-FR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400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иона урана в оливине оказалась равной 1160 мкм, полученное экспериментальное значение лежит в интервале 1100 – 1200 мкм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C75DE3C-3A61-4582-A071-FB2D6A38CF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589125"/>
              </p:ext>
            </p:extLst>
          </p:nvPr>
        </p:nvGraphicFramePr>
        <p:xfrm>
          <a:off x="3788949" y="3312423"/>
          <a:ext cx="5515912" cy="663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Bitmap Image" r:id="rId3" imgW="2917463" imgH="350236" progId="Paint.Picture.1">
                  <p:embed/>
                </p:oleObj>
              </mc:Choice>
              <mc:Fallback>
                <p:oleObj name="Bitmap Image" r:id="rId3" imgW="2917463" imgH="350236" progId="Paint.Picture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8949" y="3312423"/>
                        <a:ext cx="5515912" cy="663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285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4" name="Rectangle 16">
            <a:extLst>
              <a:ext uri="{FF2B5EF4-FFF2-40B4-BE49-F238E27FC236}">
                <a16:creationId xmlns:a16="http://schemas.microsoft.com/office/drawing/2014/main" id="{AF6C9CBF-BCBB-4A02-A6D8-17A6E480D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875"/>
            <a:ext cx="4930903" cy="685800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514350"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231188" algn="l"/>
                <a:tab pos="89138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16" name="Object 11">
            <a:extLst>
              <a:ext uri="{FF2B5EF4-FFF2-40B4-BE49-F238E27FC236}">
                <a16:creationId xmlns:a16="http://schemas.microsoft.com/office/drawing/2014/main" id="{637FF0AD-E06C-42E1-A3AA-0242AB450B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136593"/>
              </p:ext>
            </p:extLst>
          </p:nvPr>
        </p:nvGraphicFramePr>
        <p:xfrm>
          <a:off x="155703" y="-15875"/>
          <a:ext cx="4775200" cy="684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Document" r:id="rId3" imgW="6136238" imgH="8621662" progId="Word.Document.8">
                  <p:embed/>
                </p:oleObj>
              </mc:Choice>
              <mc:Fallback>
                <p:oleObj name="Document" r:id="rId3" imgW="6136238" imgH="8621662" progId="Word.Document.8">
                  <p:embed/>
                  <p:pic>
                    <p:nvPicPr>
                      <p:cNvPr id="32779" name="Object 11">
                        <a:extLst>
                          <a:ext uri="{FF2B5EF4-FFF2-40B4-BE49-F238E27FC236}">
                            <a16:creationId xmlns:a16="http://schemas.microsoft.com/office/drawing/2014/main" id="{1B4193FC-81E5-4D79-8A27-AFC6D563C5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03" y="-15875"/>
                        <a:ext cx="4775200" cy="6842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1FFFF"/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n w="28575"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1" name="Rectangle 13">
            <a:extLst>
              <a:ext uri="{FF2B5EF4-FFF2-40B4-BE49-F238E27FC236}">
                <a16:creationId xmlns:a16="http://schemas.microsoft.com/office/drawing/2014/main" id="{D9ADF95D-D55A-4229-8798-22E052F8E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3040" y="1091274"/>
            <a:ext cx="380526" cy="3011388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A9302607-F2C2-44EA-8727-1505FBAFD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106" y="1123642"/>
            <a:ext cx="380526" cy="4728613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5FB59-BBF8-4993-A680-F34FABE51E7E}"/>
              </a:ext>
            </a:extLst>
          </p:cNvPr>
          <p:cNvSpPr txBox="1"/>
          <p:nvPr/>
        </p:nvSpPr>
        <p:spPr>
          <a:xfrm>
            <a:off x="5040443" y="61291"/>
            <a:ext cx="6830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колонках пунктиром выделены детекторы к которым применима теория Р. Катца для электронов в релятивистском минимуме ионизации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9B73EF-26E3-435D-980C-09D7C0D27D53}"/>
              </a:ext>
            </a:extLst>
          </p:cNvPr>
          <p:cNvSpPr/>
          <p:nvPr/>
        </p:nvSpPr>
        <p:spPr>
          <a:xfrm>
            <a:off x="155703" y="5970954"/>
            <a:ext cx="4713282" cy="773723"/>
          </a:xfrm>
          <a:prstGeom prst="rect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EBAE26-473B-41C1-A91C-D6BA8C8940E1}"/>
              </a:ext>
            </a:extLst>
          </p:cNvPr>
          <p:cNvSpPr txBox="1"/>
          <p:nvPr/>
        </p:nvSpPr>
        <p:spPr>
          <a:xfrm>
            <a:off x="5188292" y="5970954"/>
            <a:ext cx="6534871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Биоклетки оказались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конце таблицы!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3C6B8A-46B2-4E5A-BF9B-CF415705918D}"/>
              </a:ext>
            </a:extLst>
          </p:cNvPr>
          <p:cNvSpPr txBox="1"/>
          <p:nvPr/>
        </p:nvSpPr>
        <p:spPr>
          <a:xfrm>
            <a:off x="6614946" y="1169286"/>
            <a:ext cx="36815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 энергии 5.4 кэВ.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1" grpId="0" animBg="1"/>
      <p:bldP spid="32782" grpId="0" animBg="1"/>
      <p:bldP spid="4" grpId="0"/>
      <p:bldP spid="6" grpId="0" animBg="1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1773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Tiger Expert</vt:lpstr>
      <vt:lpstr>Times New Roman</vt:lpstr>
      <vt:lpstr>Office Theme</vt:lpstr>
      <vt:lpstr>Equation</vt:lpstr>
      <vt:lpstr>Bitmap Image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Valery Ditlov</dc:creator>
  <cp:lastModifiedBy>Valery Ditlov</cp:lastModifiedBy>
  <cp:revision>92</cp:revision>
  <dcterms:created xsi:type="dcterms:W3CDTF">2025-02-19T09:18:09Z</dcterms:created>
  <dcterms:modified xsi:type="dcterms:W3CDTF">2025-02-21T07:08:05Z</dcterms:modified>
</cp:coreProperties>
</file>