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4"/>
  </p:notesMasterIdLst>
  <p:sldIdLst>
    <p:sldId id="276" r:id="rId4"/>
    <p:sldId id="277" r:id="rId5"/>
    <p:sldId id="304" r:id="rId6"/>
    <p:sldId id="279" r:id="rId7"/>
    <p:sldId id="303" r:id="rId8"/>
    <p:sldId id="282" r:id="rId9"/>
    <p:sldId id="300" r:id="rId10"/>
    <p:sldId id="284" r:id="rId11"/>
    <p:sldId id="295" r:id="rId12"/>
    <p:sldId id="297" r:id="rId13"/>
    <p:sldId id="296" r:id="rId14"/>
    <p:sldId id="299" r:id="rId15"/>
    <p:sldId id="290" r:id="rId16"/>
    <p:sldId id="291" r:id="rId17"/>
    <p:sldId id="298" r:id="rId18"/>
    <p:sldId id="292" r:id="rId19"/>
    <p:sldId id="293" r:id="rId20"/>
    <p:sldId id="301" r:id="rId21"/>
    <p:sldId id="281" r:id="rId22"/>
    <p:sldId id="28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9B884-3769-4975-9FF2-CF3EA699851B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9018F-D13B-49D6-B2BC-1AD9B6657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871-8361-4804-AAA3-904118F67DF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6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B08-6EC2-4557-B297-F4DDAFDAD52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0223-A9E6-4368-9261-BE029125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41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B08-6EC2-4557-B297-F4DDAFDAD52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0223-A9E6-4368-9261-BE029125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9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B08-6EC2-4557-B297-F4DDAFDAD52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0223-A9E6-4368-9261-BE029125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4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36722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E9C39-330D-1E35-4325-CAEC69F75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268A10-5D65-E399-1A1A-7F0E22A56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1B5BFD-4928-9871-C2D2-F84F94C9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BABD32-29FD-355A-BD28-E96F242C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B5F986-A80A-767C-D32F-88CD951C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992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89CAF-B4CE-71DE-F30B-A9212416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1986F5-87AF-A77C-634D-C9666561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BE99A-CEF1-11B6-E463-542FFDD5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6FB69-808C-B393-7F7F-4A6805BD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BFE1E6-D7B0-6575-531D-0EB1D1E6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637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DB875-6440-C1EB-8098-9108BF6C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566656-3DCB-EE47-20A0-75478A9E5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D2D6D6-98A6-2133-3514-F1F8C24E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352121-AAF3-DB3F-7B17-253DF315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803BC-89ED-55D1-65A0-FB61335F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206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8B055-D57F-6EBC-0E16-0BDAF286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A796E-D249-98E4-0801-DBC0E2CC9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92D4C6-84D7-24C7-7B57-BD33CD71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1E8A7F-FD84-DD3F-8EE5-18B51C3C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654AF2-46F7-D6FB-F548-5BDDFFB91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08F4F7-DB25-F850-B23D-D0523951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325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3961A-AB10-0AA3-2A37-E93E1BBA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3B45E8-B270-41FE-5360-B8EF9E96B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D9EA28-F714-AC6D-78FA-19B5ED48D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DD34BD-9880-1D40-FA91-A67BAECB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6C7241-3B40-3209-C669-51ED93ACB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33095A-EFC8-0C17-EEE0-478CC649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22FA96-929C-D206-9F70-3B75F64D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72874A-F04F-9A05-D637-32E20EE6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718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1C5F2-50E8-D98F-51C1-50673747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42DCF7-7555-9D36-D71E-0A1D0BA5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D142F0-A4F1-E28C-9A27-1C09CE10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D74AE9-1FDE-D823-54C7-2E2F2910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31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E1FBAD-BC79-E8B6-2A04-5C5613BE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0DA4E6-961F-1DEB-F662-C7B2B70B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A1FFDC-215D-2621-5DC3-4F7986B5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06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B08-6EC2-4557-B297-F4DDAFDAD52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0223-A9E6-4368-9261-BE029125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38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39058-12C0-EC09-1C9D-8F062F265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C5346-4452-BB4D-89C7-14C417FF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AEDEB6-3D16-5FF8-6A7F-41488FA45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11512B-9BE7-9688-FED4-F9058311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FCDB2A-B2B2-E0F6-F7EA-14E62184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2AD38D-4E3E-3148-C5BA-113AD971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208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820B0-400A-7E69-25E7-A183E91A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3F8BF7-9878-1E49-C75B-C337F172B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349829-4994-1DFD-352D-6B89D1992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E4194F-BF32-359C-4F1A-02648D15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133AEF-0E8B-11D2-59AC-EC23CD0F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5BFE32-9C49-118F-71D7-31CEC0BF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147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19AE2-D1A2-6496-1B08-4A9836CD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A36963-7C9D-B3B0-78F7-9BFECF19C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C9A59D-9CF5-64CD-37E1-D6B76109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D3526A-7B68-1FA9-D93C-2364899D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83D25-08EC-5AAE-176D-466F5B45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334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1B5F24-E4B7-F9C3-3AB9-63C3493D7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AB338F-E019-8440-B41C-BF9BBF5D3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85D2A-0C06-3BB8-7C1A-8B0088C9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5E36C5-53BB-5B49-3DE6-029C7A00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45BCED-732C-1E4D-B6F3-165787D1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216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38384-7A71-42FD-A8FA-E9EF1AAD0FA2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8F9092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F9092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55B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6326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38384-7A71-42FD-A8FA-E9EF1AAD0FA2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8F9092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F9092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38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38384-7A71-42FD-A8FA-E9EF1AAD0FA2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8F9092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F9092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806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38384-7A71-42FD-A8FA-E9EF1AAD0FA2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8F9092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F9092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11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38384-7A71-42FD-A8FA-E9EF1AAD0FA2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8F9092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F9092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028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1095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B08-6EC2-4557-B297-F4DDAFDAD52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0223-A9E6-4368-9261-BE029125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7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04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3176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B08-6EC2-4557-B297-F4DDAFDAD52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0223-A9E6-4368-9261-BE029125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7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B08-6EC2-4557-B297-F4DDAFDAD52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0223-A9E6-4368-9261-BE029125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0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B08-6EC2-4557-B297-F4DDAFDAD52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0223-A9E6-4368-9261-BE029125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8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B08-6EC2-4557-B297-F4DDAFDAD52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0223-A9E6-4368-9261-BE029125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9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B08-6EC2-4557-B297-F4DDAFDAD52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0223-A9E6-4368-9261-BE029125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0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B08-6EC2-4557-B297-F4DDAFDAD52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0223-A9E6-4368-9261-BE029125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45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01B08-6EC2-4557-B297-F4DDAFDAD52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0223-A9E6-4368-9261-BE029125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9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166C4-3AC6-FB20-3D03-A7F6393E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E805D6-542B-0CF1-A5CB-93485F935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8FA5C7-A616-EC27-393C-B6A637C64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F10F5-EE62-D99F-1DF3-CF0AA1631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EC194-36D5-4A65-2C52-E89A3E681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79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70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4065">
          <p15:clr>
            <a:srgbClr val="F26B43"/>
          </p15:clr>
        </p15:guide>
        <p15:guide id="5" pos="347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0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6324" y="2496672"/>
            <a:ext cx="11521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36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ИССЛЕДОВАНИЕ ЭЛЕКТРОННО-ФОТОННОЙ И АДРОННОЙ КОМПОНЕНТ ШАЛ, РЕГИСТРИРУЕМЫХ УСТАНОВКАМИ ЭК НЕВОД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E12D56-FEDA-44E0-860A-08BA9DA4E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745" y="82684"/>
            <a:ext cx="1356698" cy="13566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146" y="153020"/>
            <a:ext cx="1928666" cy="12604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21059" y="502250"/>
            <a:ext cx="8390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Сессия-конференция секции ядерной физики ОФН РАН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«Физика фундаментальных взаимодействий»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1820" y="5629362"/>
            <a:ext cx="11466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Южакова Е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.A,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Амельчаков М.Б., Богданов А.Г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.,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Кьявасса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A.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, Громушкин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Д.М.,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Жежера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 С.Ю., Коновалова А.Ю.,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Нугаева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 К.Р., Хомчук Е.П., Хохлов С.С., Шульженко И.А.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36355" y="6337248"/>
            <a:ext cx="215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white"/>
                </a:solidFill>
                <a:latin typeface="Yu Gothic UI"/>
              </a:rPr>
              <a:t>17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 февраля 2025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704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501" y="68210"/>
            <a:ext cx="1108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Спектр мощности ШАЛ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1288" y="5274179"/>
            <a:ext cx="1662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sng" strike="noStrike" kern="1200" cap="none" spc="0" normalizeH="0" baseline="0" noProof="0" dirty="0" smtClean="0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НЕВОД-ШАЛ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200F0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lg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N</a:t>
            </a:r>
            <a:r>
              <a:rPr kumimoji="0" lang="en-US" b="0" i="0" u="none" strike="noStrike" kern="1200" cap="none" spc="0" normalizeH="0" baseline="-25000" noProof="0" dirty="0" err="1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ek</a:t>
            </a:r>
            <a:r>
              <a:rPr kumimoji="0" lang="ru-RU" b="0" i="0" u="none" strike="noStrike" kern="1200" cap="none" spc="0" normalizeH="0" baseline="-25000" noProof="0" dirty="0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dirty="0" smtClean="0">
                <a:solidFill>
                  <a:srgbClr val="0200F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5.6</a:t>
            </a:r>
            <a:r>
              <a:rPr lang="ru-RU" dirty="0" smtClean="0">
                <a:solidFill>
                  <a:srgbClr val="0200F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  <a:p>
            <a:pPr lvl="0">
              <a:defRPr/>
            </a:pPr>
            <a:r>
              <a:rPr lang="en-US" dirty="0" smtClean="0">
                <a:solidFill>
                  <a:srgbClr val="0200F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∆</a:t>
            </a:r>
            <a:r>
              <a:rPr lang="en-US" dirty="0">
                <a:solidFill>
                  <a:srgbClr val="0200F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 =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0.</a:t>
            </a:r>
            <a:r>
              <a:rPr lang="ru-RU" dirty="0" smtClean="0">
                <a:solidFill>
                  <a:srgbClr val="0200F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33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200F0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10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624" y="5286758"/>
            <a:ext cx="2157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EAS-TOP</a:t>
            </a:r>
            <a:endParaRPr kumimoji="0" lang="ru-RU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M.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Aglietta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1999):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lg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N</a:t>
            </a:r>
            <a:r>
              <a:rPr kumimoji="0" lang="en-US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ek</a:t>
            </a:r>
            <a:r>
              <a:rPr kumimoji="0" lang="ru-RU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=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5.63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±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0.07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∆k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=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0.25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±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0.07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9271" y="5282848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KASCADE</a:t>
            </a:r>
            <a:endParaRPr lang="ru-RU" dirty="0">
              <a:solidFill>
                <a:prstClr val="black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(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K.-H.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Kampert, 1998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lg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N</a:t>
            </a:r>
            <a:r>
              <a:rPr kumimoji="0" lang="en-US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ek</a:t>
            </a:r>
            <a:r>
              <a:rPr kumimoji="0" lang="ru-RU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=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5.7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0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±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0.07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0156" y="5282848"/>
            <a:ext cx="2390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MAKET-ANI</a:t>
            </a:r>
            <a:endParaRPr kumimoji="0" lang="ru-RU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(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A.Chilingarian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2007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lg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N</a:t>
            </a:r>
            <a:r>
              <a:rPr kumimoji="0" lang="en-US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ek</a:t>
            </a:r>
            <a:r>
              <a:rPr kumimoji="0" lang="ru-RU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=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5.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84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±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0.07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∆k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=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0.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48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±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0.04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7515" r="4625" b="6546"/>
          <a:stretch/>
        </p:blipFill>
        <p:spPr>
          <a:xfrm>
            <a:off x="6148166" y="911019"/>
            <a:ext cx="5663189" cy="4426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t="7879" r="4970" b="7273"/>
          <a:stretch/>
        </p:blipFill>
        <p:spPr>
          <a:xfrm>
            <a:off x="182881" y="898515"/>
            <a:ext cx="5801208" cy="432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501" y="68210"/>
            <a:ext cx="1108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Спектр</a:t>
            </a:r>
            <a:r>
              <a:rPr lang="ru-RU" sz="3200" b="1" dirty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ы</a:t>
            </a:r>
            <a:r>
              <a:rPr lang="ru-RU" sz="3200" b="1" dirty="0" smtClean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 мощности ШАЛ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11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7436" y="5863753"/>
            <a:ext cx="5986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Положение излома</a:t>
            </a:r>
            <a:r>
              <a:rPr lang="en-US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меняется:</a:t>
            </a:r>
          </a:p>
          <a:p>
            <a:r>
              <a:rPr lang="ru-RU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т </a:t>
            </a:r>
            <a:r>
              <a:rPr lang="en-US" i="1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(</a:t>
            </a:r>
            <a:r>
              <a:rPr lang="ru-RU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35</a:t>
            </a:r>
            <a:r>
              <a:rPr lang="ru-RU" dirty="0" smtClean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°</a:t>
            </a:r>
            <a:r>
              <a:rPr lang="ru-RU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÷</a:t>
            </a:r>
            <a:r>
              <a:rPr lang="ru-RU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37</a:t>
            </a:r>
            <a:r>
              <a:rPr lang="ru-RU" dirty="0" smtClean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°</a:t>
            </a:r>
            <a:r>
              <a:rPr lang="en-US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) = </a:t>
            </a:r>
            <a:r>
              <a:rPr lang="ru-RU" b="1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2.2×10</a:t>
            </a:r>
            <a:r>
              <a:rPr lang="ru-RU" b="1" baseline="300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5</a:t>
            </a:r>
            <a:r>
              <a:rPr lang="ru-RU" baseline="300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до </a:t>
            </a:r>
            <a:r>
              <a:rPr lang="en-US" i="1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(</a:t>
            </a:r>
            <a:r>
              <a:rPr lang="ru-RU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0</a:t>
            </a:r>
            <a:r>
              <a:rPr lang="ru-RU" dirty="0" smtClean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°</a:t>
            </a:r>
            <a:r>
              <a:rPr lang="ru-RU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÷</a:t>
            </a:r>
            <a:r>
              <a:rPr lang="ru-RU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18</a:t>
            </a:r>
            <a:r>
              <a:rPr lang="ru-RU" dirty="0" smtClean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°</a:t>
            </a:r>
            <a:r>
              <a:rPr lang="en-US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 </a:t>
            </a:r>
            <a:r>
              <a:rPr lang="ru-RU" b="1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4.5×10</a:t>
            </a:r>
            <a:r>
              <a:rPr lang="ru-RU" b="1" baseline="300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462" y="720137"/>
            <a:ext cx="5194344" cy="50016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12877" y="5867033"/>
            <a:ext cx="4643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Yu Gothic UI" panose="020B0500000000000000" pitchFamily="34" charset="-128"/>
                <a:ea typeface="Yu Gothic UI" panose="020B0500000000000000" pitchFamily="34" charset="-128"/>
              </a:rPr>
              <a:t>A. Chilingarian et al. </a:t>
            </a:r>
            <a:r>
              <a:rPr lang="fr-FR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Astroparticle </a:t>
            </a:r>
            <a:r>
              <a:rPr lang="fr-FR" dirty="0">
                <a:latin typeface="Yu Gothic UI" panose="020B0500000000000000" pitchFamily="34" charset="-128"/>
                <a:ea typeface="Yu Gothic UI" panose="020B0500000000000000" pitchFamily="34" charset="-128"/>
              </a:rPr>
              <a:t>Physics 28 (2007) </a:t>
            </a:r>
            <a:r>
              <a:rPr lang="fr-FR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58–71</a:t>
            </a:r>
            <a:r>
              <a:rPr lang="ru-RU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endParaRPr lang="ru-RU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7636" r="5032" b="7031"/>
          <a:stretch/>
        </p:blipFill>
        <p:spPr>
          <a:xfrm>
            <a:off x="170714" y="977359"/>
            <a:ext cx="6055516" cy="48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773" y="85667"/>
            <a:ext cx="11080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Восстановленный энергетический спектр</a:t>
            </a:r>
            <a:endParaRPr lang="en-US" sz="3200" b="1" dirty="0">
              <a:solidFill>
                <a:prstClr val="black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(предположение протонного состава)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12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9760" y="1749122"/>
            <a:ext cx="50706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Диапазон аппроксимации:</a:t>
            </a:r>
          </a:p>
          <a:p>
            <a:pPr lvl="0">
              <a:defRPr/>
            </a:pPr>
            <a:r>
              <a:rPr lang="ru-RU" sz="2400" noProof="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До излома </a:t>
            </a:r>
            <a:r>
              <a:rPr lang="en-US" sz="2400" i="1" noProof="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E</a:t>
            </a:r>
            <a:r>
              <a:rPr lang="en-US" sz="2400" baseline="-25000" noProof="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  <a:r>
              <a:rPr lang="ru-RU" sz="2400" baseline="-25000" noProof="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sz="2400" noProof="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= (0.</a:t>
            </a:r>
            <a:r>
              <a:rPr lang="ru-RU" sz="2400" noProof="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89</a:t>
            </a:r>
            <a:r>
              <a:rPr lang="ru-RU" sz="2400" dirty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÷</a:t>
            </a:r>
            <a:r>
              <a:rPr lang="en-US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  <a:r>
              <a:rPr lang="en-US" sz="2400" noProof="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r>
              <a:rPr lang="en-US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  <a:r>
              <a:rPr lang="en-US" sz="2400" noProof="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)×10</a:t>
            </a:r>
            <a:r>
              <a:rPr lang="en-US" sz="2400" baseline="30000" noProof="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  <a:r>
              <a:rPr lang="ru-RU" sz="2400" baseline="30000" noProof="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ru-RU" sz="2400" noProof="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эВ</a:t>
            </a:r>
            <a:endParaRPr kumimoji="0" lang="ru-RU" sz="2400" b="0" i="0" strike="noStrike" kern="1200" cap="none" spc="0" normalizeH="0" baseline="30000" noProof="0" dirty="0" smtClean="0">
              <a:ln>
                <a:noFill/>
              </a:ln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После </a:t>
            </a:r>
            <a:r>
              <a:rPr lang="en-US" sz="2400" i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</a:t>
            </a:r>
            <a:r>
              <a:rPr lang="en-US" sz="2400" baseline="-25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0 </a:t>
            </a:r>
            <a:r>
              <a:rPr lang="en-US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= (0.28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÷</a:t>
            </a:r>
            <a:r>
              <a:rPr lang="en-US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1.8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  <a:r>
              <a:rPr lang="en-US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)×10</a:t>
            </a:r>
            <a:r>
              <a:rPr lang="en-US" sz="2400" baseline="30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  <a:r>
              <a:rPr lang="ru-RU" sz="2400" baseline="30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6 </a:t>
            </a:r>
            <a:r>
              <a:rPr lang="ru-RU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эВ</a:t>
            </a:r>
            <a:endParaRPr lang="ru-RU" sz="2400" baseline="300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u="sng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Положение излома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>
              <a:defRPr/>
            </a:pPr>
            <a:r>
              <a:rPr lang="ru-RU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2.8×10</a:t>
            </a:r>
            <a:r>
              <a:rPr lang="ru-RU" sz="2400" b="1" baseline="30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  <a:r>
              <a:rPr lang="ru-RU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эВ</a:t>
            </a:r>
            <a:endParaRPr lang="ru-RU" sz="24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>
              <a:defRPr/>
            </a:pPr>
            <a:r>
              <a:rPr lang="en-US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∆</a:t>
            </a:r>
            <a:r>
              <a:rPr lang="el-GR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γ</a:t>
            </a:r>
            <a:r>
              <a:rPr lang="en-US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=</a:t>
            </a:r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0.</a:t>
            </a:r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  <a:r>
              <a:rPr lang="ru-RU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  <a:endParaRPr lang="en-US" sz="2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7515" r="5104" b="7394"/>
          <a:stretch/>
        </p:blipFill>
        <p:spPr>
          <a:xfrm>
            <a:off x="290944" y="1446603"/>
            <a:ext cx="6738816" cy="51364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99380" y="4241862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preliminary</a:t>
            </a:r>
            <a:endParaRPr lang="ru-RU" b="1" dirty="0">
              <a:solidFill>
                <a:prstClr val="black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642" y="906439"/>
            <a:ext cx="114327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Tx/>
              <a:buAutoNum type="arabicPeriod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Установка НЕВОД-ШАЛ позволяет восстанавливать параметры ливней с точностью по направлению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2.7°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,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оси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3.4 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и мощности </a:t>
            </a:r>
            <a:r>
              <a:rPr lang="el-GR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σ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(</a:t>
            </a:r>
            <a:r>
              <a:rPr lang="en-US" sz="2400" dirty="0" err="1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lg</a:t>
            </a:r>
            <a:r>
              <a:rPr lang="en-US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(</a:t>
            </a:r>
            <a:r>
              <a:rPr lang="en-US" sz="2400" i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N</a:t>
            </a:r>
            <a:r>
              <a:rPr lang="en-US" sz="2400" baseline="-25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e.</a:t>
            </a:r>
            <a:r>
              <a:rPr lang="ru-RU" sz="2400" baseline="-25000" dirty="0" err="1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восст</a:t>
            </a:r>
            <a:r>
              <a:rPr lang="en-US" sz="2400" baseline="-25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r>
              <a:rPr lang="en-US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/</a:t>
            </a:r>
            <a:r>
              <a:rPr lang="en-US" sz="2400" i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N</a:t>
            </a:r>
            <a:r>
              <a:rPr lang="en-US" sz="2400" baseline="-25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e.</a:t>
            </a:r>
            <a:r>
              <a:rPr lang="ru-RU" sz="2400" baseline="-25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мод</a:t>
            </a:r>
            <a:r>
              <a:rPr lang="en-US" sz="2400" baseline="-25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) = </a:t>
            </a:r>
            <a:r>
              <a:rPr lang="ru-RU" sz="2400" b="1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0.05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(при моделированном </a:t>
            </a:r>
            <a:r>
              <a:rPr lang="en-US" sz="2400" dirty="0" err="1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lg</a:t>
            </a:r>
            <a:r>
              <a:rPr lang="en-US" sz="2400" i="1" dirty="0" err="1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= 10</a:t>
            </a:r>
            <a:r>
              <a:rPr lang="en-US" sz="2400" baseline="300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5±</a:t>
            </a:r>
            <a:r>
              <a:rPr lang="ru-RU" sz="2400" baseline="300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0.1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).</a:t>
            </a:r>
            <a:endParaRPr lang="ru-RU" sz="2400" dirty="0" smtClean="0">
              <a:solidFill>
                <a:prstClr val="black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2400" dirty="0">
              <a:solidFill>
                <a:prstClr val="black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457200" lvl="0" indent="-457200" algn="just">
              <a:buFontTx/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По данным УРАН измерены ФПР нейтронов: </a:t>
            </a:r>
            <a:r>
              <a:rPr lang="en-US" sz="2400" i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</a:t>
            </a:r>
            <a:r>
              <a:rPr lang="en-US" sz="2400" baseline="-25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  <a:r>
              <a:rPr lang="ru-RU" sz="24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  <a:r>
              <a:rPr lang="ru-RU" sz="24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м</a:t>
            </a:r>
            <a:r>
              <a:rPr lang="ru-RU" sz="24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В данных НЕВОД-ШАЛ наблюдается излом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в спектре мощности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предварительно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в районе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lg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N</a:t>
            </a: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5.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65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на величину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0.33.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2400" b="1" dirty="0">
              <a:solidFill>
                <a:prstClr val="black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В восстановленном энергетическом спектре для </a:t>
            </a:r>
            <a:r>
              <a:rPr lang="ru-RU" sz="2400" dirty="0" err="1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околовертикальных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ливней, в протонном предположении о составе, предварительно наблюдается излом при </a:t>
            </a:r>
            <a:r>
              <a:rPr lang="ru-RU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2.8 × 10</a:t>
            </a:r>
            <a:r>
              <a:rPr lang="ru-RU" sz="2400" b="1" baseline="30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  <a:r>
              <a:rPr lang="ru-RU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эВ</a:t>
            </a:r>
            <a:r>
              <a:rPr lang="en-US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на величину </a:t>
            </a:r>
            <a:r>
              <a:rPr lang="en-US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∆</a:t>
            </a:r>
            <a:r>
              <a:rPr lang="el-GR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γ</a:t>
            </a:r>
            <a:r>
              <a:rPr lang="en-US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=</a:t>
            </a:r>
            <a:r>
              <a:rPr lang="ru-RU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0.</a:t>
            </a:r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  <a:r>
              <a:rPr lang="ru-RU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9.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829" y="90615"/>
            <a:ext cx="1064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Заключение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13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6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5706" y="2875378"/>
            <a:ext cx="1064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Спасибо за внимание!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495" y="92031"/>
            <a:ext cx="1205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Корреляции мощности и первичной энергии</a:t>
            </a:r>
            <a:endParaRPr lang="ru-RU" sz="3200" b="1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  <a:endParaRPr lang="ru-RU" sz="140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t="6666" r="8657"/>
          <a:stretch/>
        </p:blipFill>
        <p:spPr>
          <a:xfrm>
            <a:off x="138493" y="1717612"/>
            <a:ext cx="6138923" cy="44933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50484" y="1143613"/>
            <a:ext cx="5238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Для используемых условий отбора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12191" y="1088513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Без условий отбора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7879" r="5810" b="7151"/>
          <a:stretch/>
        </p:blipFill>
        <p:spPr>
          <a:xfrm>
            <a:off x="6289066" y="1961886"/>
            <a:ext cx="5601943" cy="43487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52410" y="2113070"/>
            <a:ext cx="3275256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lgE</a:t>
            </a:r>
            <a:r>
              <a:rPr lang="en-US" sz="2000" baseline="-25000" dirty="0" smtClean="0">
                <a:solidFill>
                  <a:srgbClr val="00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= 0.886×lgN</a:t>
            </a:r>
            <a:r>
              <a:rPr lang="en-US" sz="2000" baseline="-25000" dirty="0" smtClean="0">
                <a:solidFill>
                  <a:srgbClr val="00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+ 1.4153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36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495" y="53192"/>
            <a:ext cx="1205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Восстановленные параметры по данным НЕВОД-ШАЛ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46502" y="761697"/>
            <a:ext cx="5321276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Распределение восстановленного возраста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r="6643"/>
          <a:stretch/>
        </p:blipFill>
        <p:spPr>
          <a:xfrm>
            <a:off x="291870" y="1527707"/>
            <a:ext cx="5759770" cy="38571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7757" r="4139" b="7273"/>
          <a:stretch/>
        </p:blipFill>
        <p:spPr>
          <a:xfrm>
            <a:off x="6241237" y="1338348"/>
            <a:ext cx="5770628" cy="42358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52015" y="5637523"/>
            <a:ext cx="2789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&lt;s&gt; = 1.2</a:t>
            </a:r>
            <a:r>
              <a:rPr lang="ru-RU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5 </a:t>
            </a:r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±</a:t>
            </a:r>
            <a:r>
              <a:rPr lang="ru-RU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0.28</a:t>
            </a:r>
            <a:r>
              <a:rPr lang="ru-RU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Наиб. вер. = 1.35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0364" y="761697"/>
            <a:ext cx="5321276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Распределение восстановленных осей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7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495" y="53192"/>
            <a:ext cx="1205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Восстановленные параметры по данным НЕВОД-ШАЛ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09731" y="950045"/>
            <a:ext cx="5321276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7757" r="4935" b="7394"/>
          <a:stretch/>
        </p:blipFill>
        <p:spPr>
          <a:xfrm>
            <a:off x="138495" y="1510211"/>
            <a:ext cx="5935286" cy="4125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9081" y="1814545"/>
            <a:ext cx="2076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cosθ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)</a:t>
            </a:r>
            <a:r>
              <a:rPr kumimoji="0" lang="ru-RU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 α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α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 = 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7151" r="5248" b="6788"/>
          <a:stretch/>
        </p:blipFill>
        <p:spPr>
          <a:xfrm>
            <a:off x="6344004" y="1601676"/>
            <a:ext cx="5687871" cy="403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097" y="91872"/>
            <a:ext cx="1205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Функции пространственного распределения</a:t>
            </a:r>
            <a:endParaRPr lang="ru-RU" sz="3200" b="1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8584" y="926018"/>
            <a:ext cx="3688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1. </a:t>
            </a:r>
            <a:r>
              <a:rPr lang="ru-RU" sz="2000" u="sng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Классическая НКГ функция</a:t>
            </a:r>
            <a:r>
              <a:rPr lang="ru-RU" sz="20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:</a:t>
            </a:r>
          </a:p>
          <a:p>
            <a:endParaRPr lang="ru-RU" sz="2000" dirty="0" smtClean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92659" y="1536114"/>
                <a:ext cx="79845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59" y="1536114"/>
                <a:ext cx="79845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68584" y="2338428"/>
                <a:ext cx="7171002" cy="1084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Times New Roman" panose="02020603050405020304" pitchFamily="18" charset="0"/>
                  </a:rPr>
                  <a:t>2</a:t>
                </a:r>
                <a:r>
                  <a:rPr lang="ru-RU" sz="2000" dirty="0" smtClean="0">
                    <a:latin typeface="Yu Gothic UI" panose="020B0500000000000000" pitchFamily="34" charset="-128"/>
                    <a:ea typeface="Yu Gothic UI" panose="020B0500000000000000" pitchFamily="34" charset="-128"/>
                    <a:cs typeface="Times New Roman" panose="02020603050405020304" pitchFamily="18" charset="0"/>
                  </a:rPr>
                  <a:t>. </a:t>
                </a:r>
                <a:r>
                  <a:rPr lang="ru-RU" sz="2000" u="sng" dirty="0" smtClean="0">
                    <a:latin typeface="Yu Gothic UI" panose="020B0500000000000000" pitchFamily="34" charset="-128"/>
                    <a:ea typeface="Yu Gothic UI" panose="020B0500000000000000" pitchFamily="34" charset="-128"/>
                    <a:cs typeface="Times New Roman" panose="02020603050405020304" pitchFamily="18" charset="0"/>
                  </a:rPr>
                  <a:t>Модифицированная функция НКГ</a:t>
                </a:r>
                <a:r>
                  <a:rPr lang="ru-RU" sz="2000" dirty="0" smtClean="0">
                    <a:latin typeface="Yu Gothic UI" panose="020B0500000000000000" pitchFamily="34" charset="-128"/>
                    <a:ea typeface="Yu Gothic UI" panose="020B0500000000000000" pitchFamily="34" charset="-128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−4.5</m:t>
                          </m:r>
                        </m:sup>
                      </m:sSup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Г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Г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Г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2000" dirty="0" smtClean="0">
                  <a:latin typeface="Yu Gothic UI" panose="020B0500000000000000" pitchFamily="34" charset="-128"/>
                  <a:ea typeface="Yu Gothic UI" panose="020B0500000000000000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84" y="2338428"/>
                <a:ext cx="7171002" cy="1084208"/>
              </a:xfrm>
              <a:prstGeom prst="rect">
                <a:avLst/>
              </a:prstGeom>
              <a:blipFill>
                <a:blip r:embed="rId4"/>
                <a:stretch>
                  <a:fillRect l="-935" t="-2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68584" y="3734148"/>
                <a:ext cx="9951057" cy="1397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latin typeface="Yu Gothic UI" panose="020B0500000000000000" pitchFamily="34" charset="-128"/>
                    <a:ea typeface="Yu Gothic UI" panose="020B0500000000000000" pitchFamily="34" charset="-128"/>
                    <a:cs typeface="Times New Roman" panose="02020603050405020304" pitchFamily="18" charset="0"/>
                  </a:rPr>
                  <a:t>3. </a:t>
                </a:r>
                <a:r>
                  <a:rPr lang="ru-RU" sz="2000" u="sng" dirty="0" smtClean="0">
                    <a:latin typeface="Yu Gothic UI" panose="020B0500000000000000" pitchFamily="34" charset="-128"/>
                    <a:ea typeface="Yu Gothic UI" panose="020B0500000000000000" pitchFamily="34" charset="-128"/>
                    <a:cs typeface="Times New Roman" panose="02020603050405020304" pitchFamily="18" charset="0"/>
                  </a:rPr>
                  <a:t>Функция с локальным возрастом</a:t>
                </a:r>
                <a:r>
                  <a:rPr lang="ru-RU" sz="2000" dirty="0" smtClean="0">
                    <a:latin typeface="Yu Gothic UI" panose="020B0500000000000000" pitchFamily="34" charset="-128"/>
                    <a:ea typeface="Yu Gothic UI" panose="020B0500000000000000" pitchFamily="34" charset="-128"/>
                    <a:cs typeface="Times New Roman" panose="02020603050405020304" pitchFamily="18" charset="0"/>
                  </a:rPr>
                  <a:t>:</a:t>
                </a:r>
                <a:endParaRPr lang="ru-RU" sz="2000" dirty="0">
                  <a:latin typeface="Yu Gothic UI" panose="020B0500000000000000" pitchFamily="34" charset="-128"/>
                  <a:ea typeface="Yu Gothic UI" panose="020B0500000000000000" pitchFamily="34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local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)−2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)−4.5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Г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Г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Г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r>
                        <a:rPr lang="ru-RU" sz="2000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  <a:p>
                <a:endParaRPr lang="ru-RU" sz="2000" dirty="0" smtClean="0">
                  <a:latin typeface="Yu Gothic UI" panose="020B0500000000000000" pitchFamily="34" charset="-128"/>
                  <a:ea typeface="Yu Gothic UI" panose="020B0500000000000000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84" y="3734148"/>
                <a:ext cx="9951057" cy="1397242"/>
              </a:xfrm>
              <a:prstGeom prst="rect">
                <a:avLst/>
              </a:prstGeom>
              <a:blipFill>
                <a:blip r:embed="rId5"/>
                <a:stretch>
                  <a:fillRect l="-674" t="-21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68584" y="5016430"/>
                <a:ext cx="11001538" cy="1487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latin typeface="Yu Gothic UI" panose="020B0500000000000000" pitchFamily="34" charset="-128"/>
                    <a:ea typeface="Yu Gothic UI" panose="020B0500000000000000" pitchFamily="34" charset="-128"/>
                    <a:cs typeface="Times New Roman" panose="02020603050405020304" pitchFamily="18" charset="0"/>
                  </a:rPr>
                  <a:t>4. </a:t>
                </a:r>
                <a:r>
                  <a:rPr lang="ru-RU" sz="2000" u="sng" dirty="0" smtClean="0">
                    <a:latin typeface="Yu Gothic UI" panose="020B0500000000000000" pitchFamily="34" charset="-128"/>
                    <a:ea typeface="Yu Gothic UI" panose="020B0500000000000000" pitchFamily="34" charset="-128"/>
                    <a:cs typeface="Times New Roman" panose="02020603050405020304" pitchFamily="18" charset="0"/>
                  </a:rPr>
                  <a:t>Масштабируемая функция (ФПР Лагутина и его коллег)</a:t>
                </a:r>
                <a:r>
                  <a:rPr lang="ru-RU" sz="2000" dirty="0" smtClean="0">
                    <a:latin typeface="Yu Gothic UI" panose="020B0500000000000000" pitchFamily="34" charset="-128"/>
                    <a:ea typeface="Yu Gothic UI" panose="020B0500000000000000" pitchFamily="34" charset="-128"/>
                    <a:cs typeface="Times New Roman" panose="02020603050405020304" pitchFamily="18" charset="0"/>
                  </a:rPr>
                  <a:t>:</a:t>
                </a:r>
                <a:endParaRPr lang="ru-RU" sz="2000" dirty="0">
                  <a:latin typeface="Yu Gothic UI" panose="020B0500000000000000" pitchFamily="34" charset="-128"/>
                  <a:ea typeface="Yu Gothic UI" panose="020B0500000000000000" pitchFamily="34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lag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∙0.28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−1.2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−3.33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>
                                                  <a:latin typeface="Cambria Math" panose="02040503050406030204" pitchFamily="18" charset="0"/>
                                                </a:rPr>
                                                <m:t>m</m:t>
                                              </m:r>
                                              <m:r>
                                                <a:rPr lang="ru-RU">
                                                  <a:latin typeface="Cambria Math" panose="02040503050406030204" pitchFamily="18" charset="0"/>
                                                </a:rPr>
                                                <m:t>.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>
                                                  <a:latin typeface="Cambria Math" panose="02040503050406030204" pitchFamily="18" charset="0"/>
                                                </a:rPr>
                                                <m:t>s</m:t>
                                              </m:r>
                                              <m:r>
                                                <a:rPr lang="ru-RU">
                                                  <a:latin typeface="Cambria Math" panose="02040503050406030204" pitchFamily="18" charset="0"/>
                                                </a:rPr>
                                                <m:t>.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−0.6</m:t>
                          </m:r>
                        </m:sup>
                      </m:sSup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  <a:p>
                <a:endParaRPr lang="ru-RU" sz="2000" dirty="0" smtClean="0">
                  <a:latin typeface="Yu Gothic UI" panose="020B0500000000000000" pitchFamily="34" charset="-128"/>
                  <a:ea typeface="Yu Gothic UI" panose="020B0500000000000000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84" y="5016430"/>
                <a:ext cx="11001538" cy="1487651"/>
              </a:xfrm>
              <a:prstGeom prst="rect">
                <a:avLst/>
              </a:prstGeom>
              <a:blipFill>
                <a:blip r:embed="rId6"/>
                <a:stretch>
                  <a:fillRect l="-609" t="-2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68584" y="1381171"/>
                <a:ext cx="8666969" cy="773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НКГ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−4.5</m:t>
                          </m:r>
                        </m:sup>
                      </m:sSup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Г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4.5−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ru-RU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Г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ru-RU">
                              <a:latin typeface="Cambria Math" panose="02040503050406030204" pitchFamily="18" charset="0"/>
                            </a:rPr>
                            <m:t>Г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4.5−2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 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84" y="1381171"/>
                <a:ext cx="8666969" cy="7732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1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8495" y="135227"/>
            <a:ext cx="1205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Эффективная площадь НЕВОД-ШАЛ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3084864" y="5855572"/>
                <a:ext cx="2258823" cy="49128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Gothic UI" panose="020B0500000000000000" pitchFamily="34" charset="-128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Gothic UI" panose="020B0500000000000000" pitchFamily="34" charset="-128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Gothic UI" panose="020B0500000000000000" pitchFamily="34" charset="-128"/>
                              <a:cs typeface="+mn-cs"/>
                            </a:rPr>
                            <m:t>𝑒𝑓𝑓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Yu Gothic UI" panose="020B0500000000000000" pitchFamily="34" charset="-128"/>
                          <a:cs typeface="+mn-cs"/>
                        </a:rPr>
                        <m:t>=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Yu Gothic UI" panose="020B0500000000000000" pitchFamily="34" charset="-128"/>
                          <a:cs typeface="+mn-cs"/>
                        </a:rPr>
                        <m:t>1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Yu Gothic UI" panose="020B0500000000000000" pitchFamily="34" charset="-128"/>
                          <a:cs typeface="+mn-cs"/>
                        </a:rPr>
                        <m:t>248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Yu Gothic UI" panose="020B0500000000000000" pitchFamily="34" charset="-128"/>
                          <a:cs typeface="+mn-cs"/>
                        </a:rPr>
                        <m:t> м</m:t>
                      </m:r>
                      <m:r>
                        <a:rPr kumimoji="0" lang="ru-RU" sz="2400" b="0" i="1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Yu Gothic UI" panose="020B0500000000000000" pitchFamily="34" charset="-128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ru-RU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864" y="5855572"/>
                <a:ext cx="2258823" cy="491288"/>
              </a:xfrm>
              <a:prstGeom prst="rect">
                <a:avLst/>
              </a:prstGeom>
              <a:blipFill>
                <a:blip r:embed="rId2"/>
                <a:stretch>
                  <a:fillRect b="-963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422235" y="5885195"/>
            <a:ext cx="5101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– 50% эффективность регистрации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 r="7315"/>
          <a:stretch/>
        </p:blipFill>
        <p:spPr>
          <a:xfrm>
            <a:off x="2123903" y="855120"/>
            <a:ext cx="7227915" cy="48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D7D4270-3123-458E-88F5-C1569F6C2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255" y="82781"/>
            <a:ext cx="7661094" cy="60016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Установки для регистрации ШАЛ</a:t>
            </a:r>
            <a:endParaRPr lang="ru-RU" sz="3200" dirty="0"/>
          </a:p>
        </p:txBody>
      </p:sp>
      <p:sp>
        <p:nvSpPr>
          <p:cNvPr id="9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6" y="840440"/>
            <a:ext cx="5563421" cy="5398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42" y="840440"/>
            <a:ext cx="5531624" cy="31109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96297" y="4391089"/>
            <a:ext cx="6325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НЕВОД-ШАЛ: 9</a:t>
            </a:r>
            <a:r>
              <a:rPr lang="ru-RU" sz="240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кластеров, </a:t>
            </a:r>
            <a:r>
              <a:rPr lang="ru-RU" sz="24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36</a:t>
            </a:r>
            <a:r>
              <a:rPr lang="ru-RU" sz="24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детектирующих </a:t>
            </a:r>
            <a:r>
              <a:rPr lang="ru-RU" sz="240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станций, площадь </a:t>
            </a:r>
            <a:r>
              <a:rPr lang="ru-RU" sz="24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10</a:t>
            </a:r>
            <a:r>
              <a:rPr lang="ru-RU" sz="2400" b="1" baseline="30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4</a:t>
            </a:r>
            <a:r>
              <a:rPr lang="ru-RU" sz="24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м</a:t>
            </a:r>
            <a:r>
              <a:rPr lang="ru-RU" sz="2400" baseline="30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2</a:t>
            </a:r>
            <a:r>
              <a:rPr lang="ru-RU" sz="240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.</a:t>
            </a:r>
          </a:p>
          <a:p>
            <a:pPr lvl="0">
              <a:defRPr/>
            </a:pPr>
            <a:endParaRPr lang="ru-RU" sz="2400" dirty="0">
              <a:solidFill>
                <a:prstClr val="black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УРАН</a:t>
            </a:r>
            <a:r>
              <a:rPr lang="ru-RU" sz="240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: </a:t>
            </a:r>
            <a:r>
              <a:rPr lang="ru-RU" sz="24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кластеров, </a:t>
            </a:r>
            <a:r>
              <a:rPr lang="en-US" sz="24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72 </a:t>
            </a:r>
            <a:r>
              <a:rPr lang="ru-RU" sz="24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эн</a:t>
            </a:r>
            <a:r>
              <a:rPr lang="en-US" sz="24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</a:t>
            </a:r>
            <a:r>
              <a:rPr lang="ru-RU" sz="240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детектора, </a:t>
            </a:r>
            <a:r>
              <a:rPr lang="ru-RU" sz="2400" b="1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  <a:r>
              <a:rPr lang="ru-RU" sz="2400" b="1" baseline="3000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  <a:r>
              <a:rPr lang="ru-RU" sz="240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</a:t>
            </a:r>
            <a:r>
              <a:rPr lang="ru-RU" sz="2400" baseline="30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  <a:r>
              <a:rPr lang="ru-RU" sz="240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r>
              <a:rPr lang="ru-RU" sz="240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 </a:t>
            </a:r>
            <a:endParaRPr lang="ru-RU" sz="2400" dirty="0">
              <a:solidFill>
                <a:prstClr val="black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163" y="107637"/>
            <a:ext cx="1171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Тепловые нейтроны в ШАЛ</a:t>
            </a:r>
          </a:p>
        </p:txBody>
      </p:sp>
      <p:sp>
        <p:nvSpPr>
          <p:cNvPr id="6" name="Номер слайда 3"/>
          <p:cNvSpPr>
            <a:spLocks noGrp="1"/>
          </p:cNvSpPr>
          <p:nvPr/>
        </p:nvSpPr>
        <p:spPr>
          <a:xfrm>
            <a:off x="9707280" y="641834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14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7273" r="5222" b="7394"/>
          <a:stretch/>
        </p:blipFill>
        <p:spPr>
          <a:xfrm>
            <a:off x="2219498" y="1127003"/>
            <a:ext cx="6862204" cy="5291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9732" y="4045218"/>
            <a:ext cx="1912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α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= 0.89 ± 0.09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7897" y="2472316"/>
            <a:ext cx="1912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α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= 0.85 ± 0.02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3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D7D4270-3123-458E-88F5-C1569F6C2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1464" y="70039"/>
            <a:ext cx="5541348" cy="584775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Регистрирующие элементы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3382" y="5855702"/>
            <a:ext cx="4978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Пластиковый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сцинтиллятор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NE102A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pic>
        <p:nvPicPr>
          <p:cNvPr id="6" name="Picture 5" descr="Детектор Н-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32" y="1903354"/>
            <a:ext cx="4430832" cy="372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3817" y="698864"/>
            <a:ext cx="362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Установка НЕВОД-ШАЛ</a:t>
            </a:r>
            <a:endParaRPr lang="ru-RU" sz="2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9981" y="698864"/>
            <a:ext cx="2541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Установка УРАН</a:t>
            </a:r>
          </a:p>
        </p:txBody>
      </p:sp>
      <p:pic>
        <p:nvPicPr>
          <p:cNvPr id="10" name="Picture 26" descr="детектор разре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6" b="18687"/>
          <a:stretch>
            <a:fillRect/>
          </a:stretch>
        </p:blipFill>
        <p:spPr bwMode="auto">
          <a:xfrm>
            <a:off x="7013378" y="1850864"/>
            <a:ext cx="3714288" cy="342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55480" y="5521854"/>
            <a:ext cx="3772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Сцинтиллятор</a:t>
            </a:r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ZnS</a:t>
            </a:r>
            <a:r>
              <a:rPr lang="en-US" sz="20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(Ag) + B</a:t>
            </a:r>
            <a:r>
              <a:rPr lang="en-US" sz="2000" b="1" baseline="-25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</a:t>
            </a:r>
            <a:r>
              <a:rPr lang="en-US" sz="2000" b="1" baseline="-25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6222" y="1279830"/>
            <a:ext cx="5252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noProof="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Электрон-фотонная компонента ливней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079" y="1277782"/>
            <a:ext cx="4970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Адронная</a:t>
            </a:r>
            <a:r>
              <a:rPr lang="ru-RU" sz="2000" noProof="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+ заряженная </a:t>
            </a:r>
            <a:r>
              <a:rPr lang="ru-RU" sz="200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компонента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643079" y="5952081"/>
            <a:ext cx="46472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В 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+ 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n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→ </a:t>
            </a:r>
            <a:r>
              <a:rPr kumimoji="0" lang="ru-RU" altLang="ru-RU" sz="20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Li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* + 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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+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2.31 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МэВ  (94%)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	</a:t>
            </a:r>
            <a:r>
              <a:rPr kumimoji="0" lang="ru-RU" altLang="ru-RU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    </a:t>
            </a:r>
            <a:r>
              <a:rPr kumimoji="0" lang="ru-RU" altLang="ru-RU" sz="20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7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Li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* → </a:t>
            </a:r>
            <a:r>
              <a:rPr kumimoji="0" lang="ru-RU" altLang="ru-RU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7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Li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 + 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+ 482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КэВ</a:t>
            </a: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99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097" y="91872"/>
            <a:ext cx="1205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Данные для анализа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664" y="676647"/>
            <a:ext cx="118789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Моделирование: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Segoe UI" panose="020B0502040204020203" pitchFamily="34" charset="0"/>
            </a:endParaRPr>
          </a:p>
          <a:p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CORSIKA (QGSJET-II-04 + FLUKA 2020.0.3);</a:t>
            </a:r>
          </a:p>
          <a:p>
            <a:r>
              <a:rPr lang="en-US" sz="2400" dirty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p</a:t>
            </a:r>
            <a:r>
              <a:rPr lang="ru-RU" sz="2400" i="1" dirty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,</a:t>
            </a:r>
            <a:r>
              <a:rPr lang="ru-RU" sz="2400" dirty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 </a:t>
            </a:r>
            <a:r>
              <a:rPr lang="ru-RU" sz="2400" b="1" dirty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E = 10</a:t>
            </a:r>
            <a:r>
              <a:rPr lang="ru-RU" sz="2400" b="1" baseline="30000" dirty="0" smtClean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1</a:t>
            </a:r>
            <a:r>
              <a:rPr lang="en-US" sz="2400" b="1" baseline="30000" dirty="0" smtClean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4</a:t>
            </a:r>
            <a:r>
              <a:rPr lang="ru-RU" sz="2400" dirty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 ÷ </a:t>
            </a:r>
            <a:r>
              <a:rPr lang="ru-RU" sz="2400" b="1" dirty="0" smtClean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10</a:t>
            </a:r>
            <a:r>
              <a:rPr lang="ru-RU" sz="2400" b="1" baseline="30000" dirty="0" smtClean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17 </a:t>
            </a:r>
            <a:r>
              <a:rPr lang="ru-RU" sz="2400" dirty="0" smtClean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эВ, </a:t>
            </a:r>
            <a:r>
              <a:rPr lang="el-GR" sz="2400" dirty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(γ + 1) = </a:t>
            </a:r>
            <a:r>
              <a:rPr lang="el-GR" sz="2400" dirty="0" smtClean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2.7</a:t>
            </a:r>
            <a:r>
              <a:rPr lang="ru-RU" sz="2400" dirty="0" smtClean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(3 млн. событий</a:t>
            </a:r>
            <a:r>
              <a:rPr lang="ru-RU" sz="2400" dirty="0" smtClean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)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;</a:t>
            </a:r>
          </a:p>
          <a:p>
            <a:endParaRPr lang="ru-RU" sz="2400" dirty="0" smtClean="0">
              <a:latin typeface="Yu Gothic UI" panose="020B0500000000000000" pitchFamily="34" charset="-128"/>
              <a:ea typeface="Yu Gothic UI" panose="020B0500000000000000" pitchFamily="34" charset="-128"/>
              <a:cs typeface="Segoe UI" panose="020B0502040204020203" pitchFamily="34" charset="0"/>
            </a:endParaRPr>
          </a:p>
          <a:p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Площадь: на 100 м от краев установки НЕВОД-ШАЛ;</a:t>
            </a:r>
          </a:p>
          <a:p>
            <a:r>
              <a:rPr lang="ru-RU" sz="2400" dirty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Зенитные углы: θ = 0° ÷ 50°, равномерно по </a:t>
            </a:r>
            <a:r>
              <a:rPr lang="ru-RU" sz="2400" dirty="0" err="1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cosθ</a:t>
            </a:r>
            <a:r>
              <a:rPr lang="ru-RU" sz="2400" dirty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;</a:t>
            </a:r>
          </a:p>
          <a:p>
            <a:r>
              <a:rPr lang="ru-RU" sz="2400" dirty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Азимутальные углы: </a:t>
            </a:r>
            <a:r>
              <a:rPr lang="el-GR" sz="24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φ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 </a:t>
            </a:r>
            <a:r>
              <a:rPr lang="ru-RU" sz="2400" dirty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= 0 ° ÷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 </a:t>
            </a:r>
            <a:r>
              <a:rPr lang="ru-RU" sz="2400" dirty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360°, разыграны равномерно;</a:t>
            </a:r>
          </a:p>
          <a:p>
            <a:r>
              <a:rPr lang="ru-RU" sz="2400" dirty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Энергии адронов и мюонов &gt; 100 МэВ, гамма-квантов и электронов &gt; 1 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МэВ.</a:t>
            </a:r>
            <a:endParaRPr lang="ru-RU" sz="2400" dirty="0">
              <a:latin typeface="Yu Gothic UI" panose="020B0500000000000000" pitchFamily="34" charset="-128"/>
              <a:ea typeface="Yu Gothic UI" panose="020B05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664" y="4391401"/>
            <a:ext cx="923361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Эксперимент: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Segoe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НЕВОД-ШАЛ с 2018 по 2023 год,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4 года, </a:t>
            </a:r>
            <a:r>
              <a:rPr lang="ru-RU" sz="2400" dirty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⁓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157</a:t>
            </a:r>
            <a:r>
              <a:rPr lang="ru-RU" sz="2400" dirty="0" smtClean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млн. событий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УРАН с </a:t>
            </a:r>
            <a:r>
              <a:rPr lang="en-US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2020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по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2021 год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2 года, </a:t>
            </a:r>
            <a:r>
              <a:rPr lang="ru-RU" sz="2400" dirty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1.8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млн. событий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12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1704"/>
            <a:ext cx="1205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Отбор событий</a:t>
            </a:r>
            <a:endParaRPr lang="ru-RU" sz="3200" b="1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7303" y="1068123"/>
            <a:ext cx="53533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Максимальное энерговыделение в центральных станциях;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Сработало 5 и более кластеров;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Суммарное энерговыделение более 1 ГэВ;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Зенитный угол </a:t>
            </a:r>
            <a:r>
              <a:rPr lang="el-GR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θ</a:t>
            </a:r>
            <a:r>
              <a:rPr lang="en-US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&lt; 18</a:t>
            </a:r>
            <a:r>
              <a:rPr lang="en-US" sz="2400" dirty="0" smtClean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°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2" r="6812"/>
          <a:stretch/>
        </p:blipFill>
        <p:spPr>
          <a:xfrm>
            <a:off x="5839104" y="1068123"/>
            <a:ext cx="6214401" cy="43092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329" y="5473404"/>
            <a:ext cx="11419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Моделирование: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⁓ 11 тыс.  событий;</a:t>
            </a:r>
          </a:p>
          <a:p>
            <a:r>
              <a:rPr lang="ru-RU" sz="2400" u="sng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Эксперимент:</a:t>
            </a:r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НЕВОД-ШАЛ ⁓ 1 млн. событий, УРАН ⁓ 340 тыс. событий.</a:t>
            </a:r>
            <a:endParaRPr lang="ru-RU" sz="24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  <a:endParaRPr lang="ru-RU" sz="140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55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0408" y="0"/>
            <a:ext cx="1205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Калибровка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271" y="630683"/>
            <a:ext cx="4938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НЕВОД-ШАЛ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CORSIKA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+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Geant4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Мюонный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пик в эксперименте (13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пКл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)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соответствует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пик.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=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8.15 МэВ</a:t>
            </a:r>
          </a:p>
        </p:txBody>
      </p:sp>
      <p:sp>
        <p:nvSpPr>
          <p:cNvPr id="12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304" y="5964630"/>
            <a:ext cx="547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Распределение энерговыделения одиночных частиц в сцинтилляторе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13267" y="630683"/>
            <a:ext cx="5510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УРАН 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(совместные события с НЕВОД-ШАЛ)</a:t>
            </a:r>
            <a:r>
              <a:rPr lang="ru-RU" sz="2000" noProof="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Калибровочная зависимость для каждого детектора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98960" y="5966584"/>
            <a:ext cx="5551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- калибровочный коэффициент для детектора № 1.4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11152" r="8059" b="6909"/>
          <a:stretch/>
        </p:blipFill>
        <p:spPr>
          <a:xfrm>
            <a:off x="252801" y="1987148"/>
            <a:ext cx="5474668" cy="3979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11272" r="6978"/>
          <a:stretch/>
        </p:blipFill>
        <p:spPr>
          <a:xfrm>
            <a:off x="6337800" y="2029110"/>
            <a:ext cx="5024296" cy="3875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7088731" y="2118810"/>
                <a:ext cx="2394436" cy="723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Yu Gothic UI" panose="020B0500000000000000" pitchFamily="34" charset="-128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Yu Gothic UI" panose="020B0500000000000000" pitchFamily="34" charset="-128"/>
                          <a:cs typeface="Times New Roman" panose="02020603050405020304" pitchFamily="18" charset="0"/>
                        </a:rPr>
                        <m:t>=0.562 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Gothic UI" panose="020B0500000000000000" pitchFamily="34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Gothic UI" panose="020B0500000000000000" pitchFamily="34" charset="-128"/>
                              <a:cs typeface="Times New Roman" panose="02020603050405020304" pitchFamily="18" charset="0"/>
                            </a:rPr>
                            <m:t>код АЦП</m:t>
                          </m:r>
                        </m:num>
                        <m:den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Gothic UI" panose="020B0500000000000000" pitchFamily="34" charset="-128"/>
                              <a:cs typeface="Times New Roman" panose="02020603050405020304" pitchFamily="18" charset="0"/>
                            </a:rPr>
                            <m:t>частицу</m:t>
                          </m:r>
                        </m:den>
                      </m:f>
                    </m:oMath>
                  </m:oMathPara>
                </a14:m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731" y="2118810"/>
                <a:ext cx="2394436" cy="7234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59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1809" y="47976"/>
            <a:ext cx="1092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Точность восстановления параметров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 по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171616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НЕВОД-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ШАЛ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08868" y="6007679"/>
            <a:ext cx="3700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Точность направления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~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2.7°</a:t>
            </a: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4376" y="914308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Направление ливня (</a:t>
            </a:r>
            <a:r>
              <a:rPr lang="en-US" sz="2000" dirty="0" smtClean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θ, </a:t>
            </a:r>
            <a:r>
              <a:rPr lang="el-GR" sz="2000" dirty="0" smtClean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φ</a:t>
            </a:r>
            <a:r>
              <a:rPr lang="ru-RU" sz="2000" dirty="0" smtClean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64379" y="6007679"/>
            <a:ext cx="4653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Точность восстановления оси</a:t>
            </a:r>
            <a:r>
              <a:rPr lang="ru-RU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3.4 м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59895" y="914308"/>
            <a:ext cx="3462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Положение оси ливня (</a:t>
            </a:r>
            <a:r>
              <a:rPr lang="en-US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x</a:t>
            </a:r>
            <a:r>
              <a:rPr lang="en-US" sz="2000" dirty="0" smtClean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000" i="1" dirty="0" smtClean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y</a:t>
            </a:r>
            <a:r>
              <a:rPr lang="ru-RU" sz="2000" dirty="0" smtClean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7516" r="4927" b="6181"/>
          <a:stretch/>
        </p:blipFill>
        <p:spPr>
          <a:xfrm>
            <a:off x="350838" y="1422390"/>
            <a:ext cx="5322904" cy="43612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10424" r="7988" b="7030"/>
          <a:stretch/>
        </p:blipFill>
        <p:spPr>
          <a:xfrm>
            <a:off x="6056124" y="1380830"/>
            <a:ext cx="5938581" cy="43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086" y="63883"/>
            <a:ext cx="11673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Точность восстановления </a:t>
            </a:r>
            <a:r>
              <a:rPr lang="ru-RU" sz="3200" b="1" dirty="0" smtClean="0">
                <a:solidFill>
                  <a:srgbClr val="171616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мощности в НЕВОД-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ШАЛ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2880" y="5634644"/>
            <a:ext cx="5584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Корреляция восстановленной 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моделированной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мощности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ливня</a:t>
            </a:r>
          </a:p>
        </p:txBody>
      </p:sp>
      <p:sp>
        <p:nvSpPr>
          <p:cNvPr id="9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7757" r="4723" b="6667"/>
          <a:stretch/>
        </p:blipFill>
        <p:spPr>
          <a:xfrm>
            <a:off x="6141031" y="1374837"/>
            <a:ext cx="5647562" cy="425980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63941" y="5788532"/>
            <a:ext cx="4685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С </a:t>
            </a:r>
            <a:r>
              <a:rPr lang="ru-RU" sz="20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↑</a:t>
            </a:r>
            <a:r>
              <a:rPr lang="ru-RU" sz="2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sz="2000" dirty="0" err="1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lg</a:t>
            </a:r>
            <a:r>
              <a:rPr lang="en-US" sz="2000" i="1" dirty="0" err="1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N</a:t>
            </a:r>
            <a:r>
              <a:rPr lang="en-US" sz="2000" baseline="-25000" dirty="0" err="1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e</a:t>
            </a:r>
            <a:r>
              <a:rPr lang="en-US" sz="2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ru-RU" sz="2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значение </a:t>
            </a:r>
            <a:r>
              <a:rPr lang="el-GR" sz="2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σ</a:t>
            </a:r>
            <a:r>
              <a:rPr lang="ru-RU" sz="2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ru-RU" sz="20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↓</a:t>
            </a:r>
            <a:r>
              <a:rPr lang="en-US" sz="2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ru-RU" sz="2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с</a:t>
            </a:r>
            <a:r>
              <a:rPr lang="en-US" sz="2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ru-RU" sz="2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0.07 до 0.01.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9" r="5394"/>
          <a:stretch/>
        </p:blipFill>
        <p:spPr>
          <a:xfrm>
            <a:off x="182880" y="1188719"/>
            <a:ext cx="5958385" cy="425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027" y="72066"/>
            <a:ext cx="1126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Средние ФПР</a:t>
            </a:r>
            <a:endParaRPr lang="ru-RU" sz="3200" b="1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  <a:endParaRPr lang="ru-RU" sz="140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4975" y="751649"/>
            <a:ext cx="46650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ФПР электрон-фотонной компоненты</a:t>
            </a:r>
          </a:p>
          <a:p>
            <a:pPr algn="ctr"/>
            <a:r>
              <a:rPr lang="ru-RU" sz="2000" dirty="0" smtClean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НЕВОД-ШАЛ (4 года)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08441" y="745853"/>
            <a:ext cx="3220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ФПР тепловых нейтронов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УРАН (6 месяцев)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8122" r="5278" b="7030"/>
          <a:stretch/>
        </p:blipFill>
        <p:spPr>
          <a:xfrm>
            <a:off x="234265" y="1633018"/>
            <a:ext cx="5701022" cy="44193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7515" r="5605" b="7394"/>
          <a:stretch/>
        </p:blipFill>
        <p:spPr>
          <a:xfrm>
            <a:off x="5935287" y="1795555"/>
            <a:ext cx="5854164" cy="4263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444455" y="2109708"/>
            <a:ext cx="2061783" cy="400110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⁓ 10</a:t>
            </a:r>
            <a:r>
              <a:rPr lang="ru-RU" sz="2000" dirty="0" smtClean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.0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±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0.4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91568" y="1616276"/>
                <a:ext cx="2127249" cy="336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568" y="1616276"/>
                <a:ext cx="2127249" cy="336311"/>
              </a:xfrm>
              <a:prstGeom prst="rect">
                <a:avLst/>
              </a:prstGeom>
              <a:blipFill>
                <a:blip r:embed="rId4"/>
                <a:stretch>
                  <a:fillRect l="-860" t="-136364" r="-20917" b="-17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0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Yu Gothic UI"/>
        <a:ea typeface=""/>
        <a:cs typeface=""/>
      </a:majorFont>
      <a:minorFont>
        <a:latin typeface="Yu Gothic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Другая 1">
      <a:majorFont>
        <a:latin typeface="Yu Gothic UI"/>
        <a:ea typeface=""/>
        <a:cs typeface=""/>
      </a:majorFont>
      <a:minorFont>
        <a:latin typeface="Yu Gothic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11584</TotalTime>
  <Words>740</Words>
  <Application>Microsoft Office PowerPoint</Application>
  <PresentationFormat>Широкоэкранный</PresentationFormat>
  <Paragraphs>153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Yu Gothic UI</vt:lpstr>
      <vt:lpstr>Yu Gothic UI Semibold</vt:lpstr>
      <vt:lpstr>Arial</vt:lpstr>
      <vt:lpstr>Calibri</vt:lpstr>
      <vt:lpstr>Calibri Light</vt:lpstr>
      <vt:lpstr>Cambria Math</vt:lpstr>
      <vt:lpstr>Montserrat</vt:lpstr>
      <vt:lpstr>Segoe UI</vt:lpstr>
      <vt:lpstr>Symbol</vt:lpstr>
      <vt:lpstr>Times New Roman</vt:lpstr>
      <vt:lpstr>Тема Office</vt:lpstr>
      <vt:lpstr>2_Тема Office</vt:lpstr>
      <vt:lpstr>Шаблон МИФИ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EAYuzhakova</dc:creator>
  <cp:lastModifiedBy>EAYuzhakova</cp:lastModifiedBy>
  <cp:revision>69</cp:revision>
  <dcterms:created xsi:type="dcterms:W3CDTF">2025-02-06T12:20:42Z</dcterms:created>
  <dcterms:modified xsi:type="dcterms:W3CDTF">2025-02-16T13:04:25Z</dcterms:modified>
</cp:coreProperties>
</file>